
<file path=[Content_Types].xml><?xml version="1.0" encoding="utf-8"?>
<Types xmlns="http://schemas.openxmlformats.org/package/2006/content-types">
  <Default Extension="jpeg" ContentType="image/jpeg"/>
  <Default Extension="JPG" ContentType="image/.jp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4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87" r:id="rId15"/>
    <p:sldId id="268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5"/>
    <p:sldId id="278" r:id="rId26"/>
    <p:sldId id="279" r:id="rId27"/>
    <p:sldId id="285" r:id="rId28"/>
    <p:sldId id="286" r:id="rId29"/>
    <p:sldId id="280" r:id="rId30"/>
    <p:sldId id="281" r:id="rId31"/>
    <p:sldId id="282" r:id="rId32"/>
    <p:sldId id="283" r:id="rId33"/>
    <p:sldId id="284" r:id="rId34"/>
  </p:sldIdLst>
  <p:sldSz cx="9144000" cy="6858000" type="screen4x3"/>
  <p:notesSz cx="6858000" cy="9144000"/>
  <p:defaultTextStyle>
    <a:defPPr>
      <a:defRPr lang="en-US"/>
    </a:defPPr>
    <a:lvl1pPr marL="0" lvl="0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1pPr>
    <a:lvl2pPr marL="457200" lvl="1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2pPr>
    <a:lvl3pPr marL="914400" lvl="2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3pPr>
    <a:lvl4pPr marL="1371600" lvl="3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4pPr>
    <a:lvl5pPr marL="1828800" lvl="4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5pPr>
    <a:lvl6pPr marL="2286000" lvl="5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6pPr>
    <a:lvl7pPr marL="2743200" lvl="6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7pPr>
    <a:lvl8pPr marL="3200400" lvl="7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8pPr>
    <a:lvl9pPr marL="3657600" lvl="8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0066FF"/>
    <a:srgbClr val="FFCC99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7279"/>
    <p:restoredTop sz="94660"/>
  </p:normalViewPr>
  <p:slideViewPr>
    <p:cSldViewPr showGuides="1">
      <p:cViewPr varScale="1">
        <p:scale>
          <a:sx n="108" d="100"/>
          <a:sy n="108" d="100"/>
        </p:scale>
        <p:origin x="139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7" Type="http://schemas.openxmlformats.org/officeDocument/2006/relationships/tableStyles" Target="tableStyles.xml"/><Relationship Id="rId36" Type="http://schemas.openxmlformats.org/officeDocument/2006/relationships/viewProps" Target="viewProps.xml"/><Relationship Id="rId35" Type="http://schemas.openxmlformats.org/officeDocument/2006/relationships/presProps" Target="presProps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24" name="Rectangle 4"/>
          <p:cNvSpPr>
            <a:spLocks noRo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Click to edit Master text styles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Second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Third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Fourth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Fifth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lvl="0" algn="r">
              <a:buNone/>
            </a:pPr>
            <a:fld id="{9A0DB2DC-4C9A-4742-B13C-FB6460FD3503}" type="slidenum">
              <a:rPr lang="en-US" altLang="en-US" sz="1200" dirty="0">
                <a:latin typeface="Calibri" panose="020F0502020204030204" pitchFamily="34" charset="0"/>
              </a:rPr>
            </a:fld>
            <a:endParaRPr lang="en-US" altLang="en-US" sz="1200" dirty="0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650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defTabSz="457200" eaLnBrk="1" hangingPunct="1">
              <a:spcBef>
                <a:spcPct val="0"/>
              </a:spcBef>
            </a:pPr>
            <a:fld id="{9A0DB2DC-4C9A-4742-B13C-FB6460FD3503}" type="slidenum">
              <a:rPr lang="en-US" altLang="en-US" dirty="0"/>
            </a:fld>
            <a:endParaRPr lang="en-US" altLang="en-US" dirty="0"/>
          </a:p>
        </p:txBody>
      </p:sp>
      <p:sp>
        <p:nvSpPr>
          <p:cNvPr id="27651" name="Rectangle 2"/>
          <p:cNvSpPr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</p:spPr>
        <p:txBody>
          <a:bodyPr wrap="square" lIns="90488" tIns="44450" rIns="90488" bIns="44450" anchor="t" anchorCtr="0"/>
          <a:p>
            <a:pPr lvl="0" eaLnBrk="1" hangingPunct="1"/>
            <a:endParaRPr lang="id-ID" altLang="en-US" dirty="0"/>
          </a:p>
        </p:txBody>
      </p:sp>
      <p:sp>
        <p:nvSpPr>
          <p:cNvPr id="27652" name="Rectangle 3"/>
          <p:cNvSpPr>
            <a:spLocks noRot="1" noTextEdit="1"/>
          </p:cNvSpPr>
          <p:nvPr>
            <p:ph type="sldImg"/>
          </p:nvPr>
        </p:nvSpPr>
        <p:spPr>
          <a:ln w="12700">
            <a:solidFill>
              <a:schemeClr val="tx1">
                <a:alpha val="100000"/>
              </a:schemeClr>
            </a:solidFill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584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defTabSz="457200" eaLnBrk="1" hangingPunct="1">
              <a:spcBef>
                <a:spcPct val="0"/>
              </a:spcBef>
            </a:pPr>
            <a:fld id="{9A0DB2DC-4C9A-4742-B13C-FB6460FD3503}" type="slidenum">
              <a:rPr lang="en-US" altLang="en-US" dirty="0"/>
            </a:fld>
            <a:endParaRPr lang="en-US" altLang="en-US" dirty="0"/>
          </a:p>
        </p:txBody>
      </p:sp>
      <p:sp>
        <p:nvSpPr>
          <p:cNvPr id="35843" name="Rectangle 2"/>
          <p:cNvSpPr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</p:spPr>
        <p:txBody>
          <a:bodyPr wrap="square" lIns="90488" tIns="44450" rIns="90488" bIns="44450" anchor="t" anchorCtr="0"/>
          <a:p>
            <a:pPr lvl="0" eaLnBrk="1" hangingPunct="1"/>
            <a:endParaRPr lang="id-ID" altLang="en-US" dirty="0"/>
          </a:p>
        </p:txBody>
      </p:sp>
      <p:sp>
        <p:nvSpPr>
          <p:cNvPr id="35844" name="Rectangle 3"/>
          <p:cNvSpPr>
            <a:spLocks noRot="1" noTextEdit="1"/>
          </p:cNvSpPr>
          <p:nvPr>
            <p:ph type="sldImg"/>
          </p:nvPr>
        </p:nvSpPr>
        <p:spPr>
          <a:ln w="12700">
            <a:solidFill>
              <a:schemeClr val="tx1">
                <a:alpha val="100000"/>
              </a:schemeClr>
            </a:solidFill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  <a:alpha val="6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  <a:alpha val="6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Century Gothic" panose="020B0502020202020204" pitchFamily="34" charset="0"/>
              </a:rPr>
            </a:fld>
            <a:endParaRPr lang="en-US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None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Click icon to add picture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  <a:alpha val="6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  <a:alpha val="6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Century Gothic" panose="020B0502020202020204" pitchFamily="34" charset="0"/>
              </a:rPr>
            </a:fld>
            <a:endParaRPr lang="en-US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  <a:alpha val="6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  <a:alpha val="6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Century Gothic" panose="020B0502020202020204" pitchFamily="34" charset="0"/>
              </a:rPr>
            </a:fld>
            <a:endParaRPr lang="en-US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674688" y="971550"/>
            <a:ext cx="600075" cy="197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 panose="020B0604020202020204"/>
                <a:ea typeface="+mj-ea"/>
                <a:cs typeface="+mj-cs"/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200" b="0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40000"/>
                    <a:lumOff val="60000"/>
                  </a:schemeClr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“</a:t>
            </a:r>
            <a:endParaRPr kumimoji="0" lang="en-US" sz="12200" b="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40000"/>
                  <a:lumOff val="60000"/>
                </a:schemeClr>
              </a:solidFill>
              <a:effectLst/>
              <a:uLnTx/>
              <a:uFillTx/>
              <a:latin typeface="Arial" panose="020B0604020202020204"/>
              <a:ea typeface="+mj-ea"/>
              <a:cs typeface="+mj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999288" y="2613025"/>
            <a:ext cx="601663" cy="197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 panose="020B0604020202020204"/>
                <a:ea typeface="+mj-ea"/>
                <a:cs typeface="+mj-cs"/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200" b="0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40000"/>
                    <a:lumOff val="60000"/>
                  </a:schemeClr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”</a:t>
            </a:r>
            <a:endParaRPr kumimoji="0" lang="en-US" sz="12200" b="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40000"/>
                  <a:lumOff val="60000"/>
                </a:schemeClr>
              </a:solidFill>
              <a:effectLst/>
              <a:uLnTx/>
              <a:uFillTx/>
              <a:latin typeface="Arial" panose="020B0604020202020204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2"/>
          </p:nvPr>
        </p:nvSpPr>
        <p:spPr>
          <a:xfrm rot="5400000">
            <a:off x="7494588" y="1828800"/>
            <a:ext cx="990600" cy="228600"/>
          </a:xfrm>
          <a:prstGeom prst="rect">
            <a:avLst/>
          </a:prstGeom>
        </p:spPr>
        <p:txBody>
          <a:bodyPr vert="horz" lIns="91440" tIns="45720" rIns="91440" bIns="45720" rtlCol="0" anchor="t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  <a:alpha val="6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19" y="3263106"/>
            <a:ext cx="3859213" cy="228600"/>
          </a:xfrm>
          <a:prstGeom prst="rect">
            <a:avLst/>
          </a:prstGeom>
        </p:spPr>
        <p:txBody>
          <a:bodyPr vert="horz" lIns="91440" tIns="45720" rIns="91440" bIns="45720" rtlCol="0" anchor="b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  <a:alpha val="6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050" y="295275"/>
            <a:ext cx="628650" cy="768350"/>
          </a:xfrm>
          <a:prstGeom prst="rect">
            <a:avLst/>
          </a:prstGeom>
        </p:spPr>
        <p:txBody>
          <a:bodyPr vert="horz" lIns="91440" tIns="45720" rIns="91440" bIns="45720" rtlCol="0" anchor="b"/>
          <a:p>
            <a:pPr algn="ctr">
              <a:buNone/>
            </a:pPr>
            <a:fld id="{9A0DB2DC-4C9A-4742-B13C-FB6460FD3503}" type="slidenum">
              <a:rPr lang="en-US" altLang="en-US" dirty="0"/>
            </a:fld>
            <a:endParaRPr lang="en-US" altLang="en-US" dirty="0"/>
          </a:p>
        </p:txBody>
      </p:sp>
    </p:spTree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  <a:alpha val="6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  <a:alpha val="6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Century Gothic" panose="020B0502020202020204" pitchFamily="34" charset="0"/>
              </a:rPr>
            </a:fld>
            <a:endParaRPr lang="en-US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/>
          <p:cNvCxnSpPr/>
          <p:nvPr/>
        </p:nvCxnSpPr>
        <p:spPr>
          <a:xfrm>
            <a:off x="2795588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13"/>
          <p:cNvCxnSpPr/>
          <p:nvPr/>
        </p:nvCxnSpPr>
        <p:spPr>
          <a:xfrm>
            <a:off x="5222875" y="2133600"/>
            <a:ext cx="0" cy="3967163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588" y="1828800"/>
            <a:ext cx="990600" cy="228600"/>
          </a:xfrm>
          <a:prstGeom prst="rect">
            <a:avLst/>
          </a:prstGeom>
        </p:spPr>
        <p:txBody>
          <a:bodyPr vert="horz" lIns="91440" tIns="45720" rIns="91440" bIns="45720" rtlCol="0" anchor="t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  <a:alpha val="6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23"/>
          </p:nvPr>
        </p:nvSpPr>
        <p:spPr>
          <a:xfrm rot="5400000">
            <a:off x="6233319" y="3263106"/>
            <a:ext cx="3859213" cy="228600"/>
          </a:xfrm>
          <a:prstGeom prst="rect">
            <a:avLst/>
          </a:prstGeom>
        </p:spPr>
        <p:txBody>
          <a:bodyPr vert="horz" lIns="91440" tIns="45720" rIns="91440" bIns="45720" rtlCol="0" anchor="b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  <a:alpha val="6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050" y="295275"/>
            <a:ext cx="628650" cy="768350"/>
          </a:xfrm>
          <a:prstGeom prst="rect">
            <a:avLst/>
          </a:prstGeom>
        </p:spPr>
        <p:txBody>
          <a:bodyPr vert="horz" lIns="91440" tIns="45720" rIns="91440" bIns="45720" rtlCol="0" anchor="b"/>
          <a:p>
            <a:pPr algn="ctr">
              <a:buNone/>
            </a:pPr>
            <a:fld id="{9A0DB2DC-4C9A-4742-B13C-FB6460FD3503}" type="slidenum">
              <a:rPr lang="en-US" altLang="en-US" dirty="0"/>
            </a:fld>
            <a:endParaRPr lang="en-US" altLang="en-US" dirty="0"/>
          </a:p>
        </p:txBody>
      </p:sp>
    </p:spTree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/>
          <p:cNvCxnSpPr/>
          <p:nvPr/>
        </p:nvCxnSpPr>
        <p:spPr>
          <a:xfrm>
            <a:off x="2795588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13"/>
          <p:cNvCxnSpPr/>
          <p:nvPr/>
        </p:nvCxnSpPr>
        <p:spPr>
          <a:xfrm>
            <a:off x="5222875" y="2133600"/>
            <a:ext cx="0" cy="3967163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None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Click icon to add picture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None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Click icon to add picture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None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Click icon to add picture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588" y="1828800"/>
            <a:ext cx="990600" cy="228600"/>
          </a:xfrm>
          <a:prstGeom prst="rect">
            <a:avLst/>
          </a:prstGeom>
        </p:spPr>
        <p:txBody>
          <a:bodyPr vert="horz" lIns="91440" tIns="45720" rIns="91440" bIns="45720" rtlCol="0" anchor="t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  <a:alpha val="6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23"/>
          </p:nvPr>
        </p:nvSpPr>
        <p:spPr>
          <a:xfrm rot="5400000">
            <a:off x="6233319" y="3263106"/>
            <a:ext cx="3859213" cy="228600"/>
          </a:xfrm>
          <a:prstGeom prst="rect">
            <a:avLst/>
          </a:prstGeom>
        </p:spPr>
        <p:txBody>
          <a:bodyPr vert="horz" lIns="91440" tIns="45720" rIns="91440" bIns="45720" rtlCol="0" anchor="b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  <a:alpha val="6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050" y="295275"/>
            <a:ext cx="628650" cy="768350"/>
          </a:xfrm>
          <a:prstGeom prst="rect">
            <a:avLst/>
          </a:prstGeom>
        </p:spPr>
        <p:txBody>
          <a:bodyPr vert="horz" lIns="91440" tIns="45720" rIns="91440" bIns="45720" rtlCol="0" anchor="b"/>
          <a:p>
            <a:pPr algn="ctr">
              <a:buNone/>
            </a:pPr>
            <a:fld id="{9A0DB2DC-4C9A-4742-B13C-FB6460FD3503}" type="slidenum">
              <a:rPr lang="en-US" altLang="en-US" dirty="0"/>
            </a:fld>
            <a:endParaRPr lang="en-US" altLang="en-US" dirty="0"/>
          </a:p>
        </p:txBody>
      </p:sp>
    </p:spTree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  <a:alpha val="6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  <a:alpha val="6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Century Gothic" panose="020B0502020202020204" pitchFamily="34" charset="0"/>
              </a:rPr>
            </a:fld>
            <a:endParaRPr lang="en-US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  <a:alpha val="6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  <a:alpha val="6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Century Gothic" panose="020B0502020202020204" pitchFamily="34" charset="0"/>
              </a:rPr>
            </a:fld>
            <a:endParaRPr lang="en-US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  <a:alpha val="6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  <a:alpha val="6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Century Gothic" panose="020B0502020202020204" pitchFamily="34" charset="0"/>
              </a:rPr>
            </a:fld>
            <a:endParaRPr lang="en-US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  <a:alpha val="6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  <a:alpha val="6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Century Gothic" panose="020B0502020202020204" pitchFamily="34" charset="0"/>
              </a:rPr>
            </a:fld>
            <a:endParaRPr lang="en-US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  <a:alpha val="6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  <a:alpha val="6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Century Gothic" panose="020B0502020202020204" pitchFamily="34" charset="0"/>
              </a:rPr>
            </a:fld>
            <a:endParaRPr lang="en-US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  <a:alpha val="6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  <a:alpha val="6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Century Gothic" panose="020B0502020202020204" pitchFamily="34" charset="0"/>
              </a:rPr>
            </a:fld>
            <a:endParaRPr lang="en-US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  <a:alpha val="6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  <a:alpha val="6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Century Gothic" panose="020B0502020202020204" pitchFamily="34" charset="0"/>
              </a:rPr>
            </a:fld>
            <a:endParaRPr lang="en-US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  <a:alpha val="6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  <a:alpha val="6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Century Gothic" panose="020B0502020202020204" pitchFamily="34" charset="0"/>
              </a:rPr>
            </a:fld>
            <a:endParaRPr lang="en-US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  <a:alpha val="6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  <a:alpha val="6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Century Gothic" panose="020B0502020202020204" pitchFamily="34" charset="0"/>
              </a:rPr>
            </a:fld>
            <a:endParaRPr lang="en-US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None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Click icon to add picture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  <a:alpha val="6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  <a:alpha val="6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Century Gothic" panose="020B0502020202020204" pitchFamily="34" charset="0"/>
              </a:rPr>
            </a:fld>
            <a:endParaRPr lang="en-US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/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413" y="0"/>
            <a:ext cx="685800" cy="11001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42" name="Title Placeholder 1"/>
          <p:cNvSpPr>
            <a:spLocks noGrp="1"/>
          </p:cNvSpPr>
          <p:nvPr>
            <p:ph type="title"/>
          </p:nvPr>
        </p:nvSpPr>
        <p:spPr>
          <a:xfrm>
            <a:off x="484188" y="452438"/>
            <a:ext cx="7056437" cy="1400175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1043" name="Text Placeholder 2"/>
          <p:cNvSpPr>
            <a:spLocks noGrp="1"/>
          </p:cNvSpPr>
          <p:nvPr>
            <p:ph type="body" idx="1"/>
          </p:nvPr>
        </p:nvSpPr>
        <p:spPr>
          <a:xfrm>
            <a:off x="827088" y="2052638"/>
            <a:ext cx="6711950" cy="4195762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588" y="1828800"/>
            <a:ext cx="990600" cy="22860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  <a:alpha val="6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19" y="3263106"/>
            <a:ext cx="3859213" cy="2286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  <a:alpha val="6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050" y="295275"/>
            <a:ext cx="628650" cy="7683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>
                <a:solidFill>
                  <a:srgbClr val="FFFFFF"/>
                </a:solidFill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Century Gothic" panose="020B0502020202020204" pitchFamily="34" charset="0"/>
              </a:rPr>
            </a:fld>
            <a:endParaRPr lang="en-US" altLang="en-US" dirty="0">
              <a:latin typeface="Century Gothic" panose="020B0502020202020204" pitchFamily="34" charset="0"/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pitchFamily="18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pitchFamily="18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pitchFamily="18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pitchFamily="18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pitchFamily="18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pitchFamily="18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pitchFamily="18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pitchFamily="18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pitchFamily="18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627313" y="1628775"/>
            <a:ext cx="6121400" cy="1470025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72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A</a:t>
            </a:r>
            <a:r>
              <a:rPr kumimoji="0" lang="id-ID" sz="72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set Tetap dan aset Tak Berwujud</a:t>
            </a:r>
            <a:endParaRPr kumimoji="0" lang="id-ID" sz="72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147" name="Slide Number Placeholder 5"/>
          <p:cNvSpPr txBox="1">
            <a:spLocks noGrp="1"/>
          </p:cNvSpPr>
          <p:nvPr>
            <p:ph type="sldNum" sz="quarter" idx="12"/>
          </p:nvPr>
        </p:nvSpPr>
        <p:spPr bwMode="auto">
          <a:noFill/>
        </p:spPr>
        <p:txBody>
          <a:bodyPr vert="horz" lIns="91440" tIns="45720" rIns="91440" bIns="45720" rtlCol="0" anchor="b"/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2800" dirty="0">
                <a:latin typeface="Arial" panose="020B0604020202020204" pitchFamily="34" charset="0"/>
              </a:rPr>
            </a:fld>
            <a:endParaRPr lang="en-US" altLang="en-US" sz="2800" dirty="0">
              <a:latin typeface="Arial" panose="020B0604020202020204" pitchFamily="34" charset="0"/>
            </a:endParaRPr>
          </a:p>
        </p:txBody>
      </p:sp>
      <p:pic>
        <p:nvPicPr>
          <p:cNvPr id="6148" name="Picture 4" descr="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813" y="-50800"/>
            <a:ext cx="9144000" cy="60213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149" name="Rectangle 5"/>
          <p:cNvSpPr/>
          <p:nvPr/>
        </p:nvSpPr>
        <p:spPr>
          <a:xfrm>
            <a:off x="0" y="4581525"/>
            <a:ext cx="9144000" cy="86360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endParaRPr lang="id-ID" altLang="en-US" sz="1800" dirty="0">
              <a:latin typeface="Arial" panose="020B0604020202020204" pitchFamily="34" charset="0"/>
            </a:endParaRPr>
          </a:p>
        </p:txBody>
      </p:sp>
      <p:sp>
        <p:nvSpPr>
          <p:cNvPr id="6150" name="Rectangle 6"/>
          <p:cNvSpPr/>
          <p:nvPr/>
        </p:nvSpPr>
        <p:spPr>
          <a:xfrm>
            <a:off x="0" y="4437063"/>
            <a:ext cx="9144000" cy="71437"/>
          </a:xfrm>
          <a:prstGeom prst="rect">
            <a:avLst/>
          </a:prstGeom>
          <a:solidFill>
            <a:srgbClr val="FF0000"/>
          </a:solidFill>
          <a:ln w="9525">
            <a:noFill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endParaRPr lang="id-ID" altLang="en-US" sz="1800" dirty="0">
              <a:latin typeface="Arial" panose="020B0604020202020204" pitchFamily="34" charset="0"/>
            </a:endParaRPr>
          </a:p>
        </p:txBody>
      </p:sp>
      <p:sp>
        <p:nvSpPr>
          <p:cNvPr id="6151" name="Rectangle 7"/>
          <p:cNvSpPr/>
          <p:nvPr/>
        </p:nvSpPr>
        <p:spPr>
          <a:xfrm>
            <a:off x="0" y="5516563"/>
            <a:ext cx="9144000" cy="71437"/>
          </a:xfrm>
          <a:prstGeom prst="rect">
            <a:avLst/>
          </a:prstGeom>
          <a:solidFill>
            <a:srgbClr val="0066FF"/>
          </a:solidFill>
          <a:ln w="9525">
            <a:noFill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endParaRPr lang="id-ID" altLang="en-US" sz="1800" dirty="0">
              <a:latin typeface="Arial" panose="020B0604020202020204" pitchFamily="34" charset="0"/>
            </a:endParaRPr>
          </a:p>
        </p:txBody>
      </p:sp>
      <p:sp>
        <p:nvSpPr>
          <p:cNvPr id="2132" name="Rectangle 84"/>
          <p:cNvSpPr>
            <a:spLocks noChangeArrowheads="1"/>
          </p:cNvSpPr>
          <p:nvPr/>
        </p:nvSpPr>
        <p:spPr bwMode="auto">
          <a:xfrm>
            <a:off x="107950" y="2925763"/>
            <a:ext cx="1495425" cy="11890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srgbClr val="0066FF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sz="5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133" name="AutoShape 85"/>
          <p:cNvSpPr/>
          <p:nvPr/>
        </p:nvSpPr>
        <p:spPr>
          <a:xfrm flipH="1">
            <a:off x="2325688" y="765175"/>
            <a:ext cx="6121400" cy="2520950"/>
          </a:xfrm>
          <a:prstGeom prst="wedgeRoundRectCallout">
            <a:avLst>
              <a:gd name="adj1" fmla="val 67528"/>
              <a:gd name="adj2" fmla="val -10269"/>
              <a:gd name="adj3" fmla="val 16667"/>
            </a:avLst>
          </a:prstGeom>
          <a:solidFill>
            <a:srgbClr val="FFFFFF"/>
          </a:solidFill>
          <a:ln w="38100" cap="flat" cmpd="sng">
            <a:solidFill>
              <a:srgbClr val="0066FF"/>
            </a:solidFill>
            <a:prstDash val="solid"/>
            <a:miter/>
            <a:headEnd type="none" w="med" len="med"/>
            <a:tailEnd type="none" w="med" len="med"/>
          </a:ln>
          <a:effectLst>
            <a:outerShdw dist="107763" dir="2699999" algn="ctr" rotWithShape="0">
              <a:schemeClr val="tx2"/>
            </a:outerShdw>
          </a:effectLst>
        </p:spPr>
        <p:txBody>
          <a:bodyPr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 dirty="0">
                <a:solidFill>
                  <a:srgbClr val="0066FF"/>
                </a:solidFill>
                <a:latin typeface="Times New Roman" panose="02020603050405020304" pitchFamily="18" charset="0"/>
              </a:rPr>
              <a:t>ASET </a:t>
            </a:r>
            <a:r>
              <a:rPr lang="en-US" altLang="en-US" sz="3600" b="1" dirty="0">
                <a:solidFill>
                  <a:srgbClr val="0066FF"/>
                </a:solidFill>
                <a:latin typeface="Times New Roman" panose="02020603050405020304" pitchFamily="18" charset="0"/>
              </a:rPr>
              <a:t>TETAP, </a:t>
            </a:r>
            <a:r>
              <a:rPr lang="en-US" altLang="en-US" sz="3600" b="1" dirty="0">
                <a:solidFill>
                  <a:srgbClr val="0066FF"/>
                </a:solidFill>
                <a:latin typeface="Times New Roman" panose="02020603050405020304" pitchFamily="18" charset="0"/>
              </a:rPr>
              <a:t>ALAM, SUMBER DAYA dan</a:t>
            </a:r>
            <a:endParaRPr lang="en-US" altLang="en-US" sz="3600" b="1" dirty="0">
              <a:solidFill>
                <a:srgbClr val="0066FF"/>
              </a:solidFill>
              <a:latin typeface="Times New Roman" panose="02020603050405020304" pitchFamily="18" charset="0"/>
            </a:endParaRPr>
          </a:p>
          <a:p>
            <a:pPr marL="0" lv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 dirty="0">
                <a:solidFill>
                  <a:srgbClr val="0066FF"/>
                </a:solidFill>
                <a:latin typeface="Times New Roman" panose="02020603050405020304" pitchFamily="18" charset="0"/>
              </a:rPr>
              <a:t>ASET TIDAK BERWUJUD</a:t>
            </a:r>
            <a:endParaRPr lang="id-ID" altLang="en-US" sz="3600" b="1" dirty="0">
              <a:solidFill>
                <a:srgbClr val="0066FF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132" grpId="0"/>
      <p:bldP spid="213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2" name="Slide Number Placeholder 3"/>
          <p:cNvSpPr txBox="1">
            <a:spLocks noGrp="1"/>
          </p:cNvSpPr>
          <p:nvPr>
            <p:ph type="sldNum" sz="quarter" idx="12"/>
          </p:nvPr>
        </p:nvSpPr>
        <p:spPr bwMode="auto">
          <a:noFill/>
        </p:spPr>
        <p:txBody>
          <a:bodyPr vert="horz" lIns="91440" tIns="45720" rIns="91440" bIns="45720" rtlCol="0" anchor="b"/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2800" dirty="0">
                <a:latin typeface="Arial" panose="020B0604020202020204" pitchFamily="34" charset="0"/>
              </a:rPr>
            </a:fld>
            <a:endParaRPr lang="en-US" altLang="en-US" sz="2800" dirty="0">
              <a:latin typeface="Arial" panose="020B0604020202020204" pitchFamily="34" charset="0"/>
            </a:endParaRPr>
          </a:p>
        </p:txBody>
      </p:sp>
      <p:sp>
        <p:nvSpPr>
          <p:cNvPr id="15363" name="Rectangle 2"/>
          <p:cNvSpPr/>
          <p:nvPr/>
        </p:nvSpPr>
        <p:spPr>
          <a:xfrm>
            <a:off x="0" y="1196975"/>
            <a:ext cx="8839200" cy="3733800"/>
          </a:xfrm>
          <a:prstGeom prst="rect">
            <a:avLst/>
          </a:prstGeom>
          <a:solidFill>
            <a:srgbClr val="FDE111"/>
          </a:solidFill>
          <a:ln w="9525">
            <a:noFill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endParaRPr lang="id-ID" altLang="en-US" sz="1800" dirty="0">
              <a:latin typeface="Arial" panose="020B0604020202020204" pitchFamily="34" charset="0"/>
            </a:endParaRPr>
          </a:p>
        </p:txBody>
      </p:sp>
      <p:sp>
        <p:nvSpPr>
          <p:cNvPr id="15364" name="Rectangle 3"/>
          <p:cNvSpPr/>
          <p:nvPr/>
        </p:nvSpPr>
        <p:spPr>
          <a:xfrm>
            <a:off x="914400" y="2286000"/>
            <a:ext cx="7391400" cy="3124200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endParaRPr lang="id-ID" altLang="en-US" sz="1800" dirty="0">
              <a:latin typeface="Arial" panose="020B0604020202020204" pitchFamily="34" charset="0"/>
            </a:endParaRPr>
          </a:p>
        </p:txBody>
      </p:sp>
      <p:sp>
        <p:nvSpPr>
          <p:cNvPr id="15365" name="Rectangle 4"/>
          <p:cNvSpPr/>
          <p:nvPr/>
        </p:nvSpPr>
        <p:spPr>
          <a:xfrm>
            <a:off x="1144588" y="2513013"/>
            <a:ext cx="7467600" cy="579437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endParaRPr lang="id-ID" altLang="en-US" sz="1800" dirty="0">
              <a:latin typeface="Arial" panose="020B0604020202020204" pitchFamily="34" charset="0"/>
            </a:endParaRPr>
          </a:p>
        </p:txBody>
      </p:sp>
      <p:sp>
        <p:nvSpPr>
          <p:cNvPr id="15366" name="Line 5"/>
          <p:cNvSpPr/>
          <p:nvPr/>
        </p:nvSpPr>
        <p:spPr>
          <a:xfrm>
            <a:off x="3970338" y="2360613"/>
            <a:ext cx="1130300" cy="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5367" name="Line 6"/>
          <p:cNvSpPr/>
          <p:nvPr/>
        </p:nvSpPr>
        <p:spPr>
          <a:xfrm>
            <a:off x="5570538" y="2360613"/>
            <a:ext cx="1358900" cy="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5368" name="Line 7"/>
          <p:cNvSpPr/>
          <p:nvPr/>
        </p:nvSpPr>
        <p:spPr>
          <a:xfrm>
            <a:off x="7170738" y="2360613"/>
            <a:ext cx="1739900" cy="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5369" name="Rectangle 8"/>
          <p:cNvSpPr/>
          <p:nvPr/>
        </p:nvSpPr>
        <p:spPr>
          <a:xfrm>
            <a:off x="79375" y="1143000"/>
            <a:ext cx="9064625" cy="1246188"/>
          </a:xfrm>
          <a:prstGeom prst="rect">
            <a:avLst/>
          </a:prstGeom>
          <a:noFill/>
          <a:ln w="12700">
            <a:noFill/>
          </a:ln>
        </p:spPr>
        <p:txBody>
          <a:bodyPr lIns="90488" tIns="44450" rIns="90488" bIns="4445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r>
              <a:rPr lang="id-ID" altLang="en-US" sz="2800" dirty="0">
                <a:latin typeface="Times New Roman" panose="02020603050405020304" pitchFamily="18" charset="0"/>
              </a:rPr>
              <a:t>              </a:t>
            </a:r>
            <a:r>
              <a:rPr lang="id-ID" altLang="en-US" sz="2400" dirty="0">
                <a:latin typeface="Times New Roman" panose="02020603050405020304" pitchFamily="18" charset="0"/>
              </a:rPr>
              <a:t>Nilai Buku                                       Akum.</a:t>
            </a:r>
            <a:endParaRPr lang="id-ID" altLang="en-US" sz="2400" dirty="0">
              <a:latin typeface="Times New Roman" panose="02020603050405020304" pitchFamily="18" charset="0"/>
            </a:endParaRPr>
          </a:p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r>
              <a:rPr lang="id-ID" altLang="en-US" sz="2400" dirty="0">
                <a:latin typeface="Times New Roman" panose="02020603050405020304" pitchFamily="18" charset="0"/>
              </a:rPr>
              <a:t>                     Awal 		    Depre.	 Depre.         Nilai Buku</a:t>
            </a:r>
            <a:endParaRPr lang="id-ID" altLang="en-US" sz="2400" dirty="0">
              <a:latin typeface="Times New Roman" panose="02020603050405020304" pitchFamily="18" charset="0"/>
            </a:endParaRPr>
          </a:p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r>
              <a:rPr lang="id-ID" altLang="en-US" sz="2400" dirty="0">
                <a:latin typeface="Times New Roman" panose="02020603050405020304" pitchFamily="18" charset="0"/>
              </a:rPr>
              <a:t>Tahun          Tahun     Tingkat   Tahunan      akhir tahun    akhir tahun</a:t>
            </a:r>
            <a:endParaRPr lang="id-ID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16393" name="Rectangle 9"/>
          <p:cNvSpPr/>
          <p:nvPr/>
        </p:nvSpPr>
        <p:spPr>
          <a:xfrm>
            <a:off x="76200" y="2436813"/>
            <a:ext cx="8991600" cy="892175"/>
          </a:xfrm>
          <a:prstGeom prst="rect">
            <a:avLst/>
          </a:prstGeom>
          <a:noFill/>
          <a:ln w="12700">
            <a:noFill/>
          </a:ln>
        </p:spPr>
        <p:txBody>
          <a:bodyPr lIns="90488" tIns="44450" rIns="90488" bIns="4445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defTabSz="457200">
              <a:spcBef>
                <a:spcPct val="20000"/>
              </a:spcBef>
              <a:buClrTx/>
              <a:buSzTx/>
              <a:buFontTx/>
              <a:buNone/>
              <a:tabLst>
                <a:tab pos="395605" algn="r"/>
                <a:tab pos="2346325" algn="r"/>
                <a:tab pos="3543300" algn="r"/>
                <a:tab pos="4800600" algn="r"/>
                <a:tab pos="6515100" algn="r"/>
                <a:tab pos="8115300" algn="r"/>
              </a:tabLst>
            </a:pPr>
            <a:r>
              <a:rPr lang="id-ID" altLang="en-US" sz="2400" dirty="0">
                <a:solidFill>
                  <a:schemeClr val="tx2"/>
                </a:solidFill>
                <a:latin typeface="Times New Roman" panose="02020603050405020304" pitchFamily="18" charset="0"/>
              </a:rPr>
              <a:t>	</a:t>
            </a:r>
            <a:r>
              <a:rPr lang="id-ID" altLang="en-US" sz="24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1	$24,000	40%	$9,600	</a:t>
            </a:r>
            <a:endParaRPr lang="id-ID" altLang="en-US" sz="2400" b="1" dirty="0">
              <a:solidFill>
                <a:srgbClr val="000099"/>
              </a:solidFill>
              <a:latin typeface="Times New Roman" panose="02020603050405020304" pitchFamily="18" charset="0"/>
            </a:endParaRPr>
          </a:p>
          <a:p>
            <a:pPr marL="0" lvl="0" indent="0" defTabSz="457200">
              <a:spcBef>
                <a:spcPct val="20000"/>
              </a:spcBef>
              <a:buClrTx/>
              <a:buSzTx/>
              <a:buFontTx/>
              <a:buNone/>
              <a:tabLst>
                <a:tab pos="395605" algn="r"/>
                <a:tab pos="2346325" algn="r"/>
                <a:tab pos="3543300" algn="r"/>
                <a:tab pos="4800600" algn="r"/>
                <a:tab pos="6515100" algn="r"/>
                <a:tab pos="8115300" algn="r"/>
              </a:tabLst>
            </a:pPr>
            <a:r>
              <a:rPr lang="id-ID" altLang="en-US" sz="24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	</a:t>
            </a:r>
            <a:r>
              <a:rPr lang="id-ID" altLang="en-US" sz="2400" dirty="0">
                <a:solidFill>
                  <a:srgbClr val="000099"/>
                </a:solidFill>
                <a:latin typeface="Times New Roman" panose="02020603050405020304" pitchFamily="18" charset="0"/>
              </a:rPr>
              <a:t>	</a:t>
            </a:r>
            <a:endParaRPr lang="id-ID" altLang="en-US" sz="2400" b="1" dirty="0">
              <a:solidFill>
                <a:srgbClr val="0000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371" name="Line 10"/>
          <p:cNvSpPr/>
          <p:nvPr/>
        </p:nvSpPr>
        <p:spPr>
          <a:xfrm>
            <a:off x="84138" y="2360613"/>
            <a:ext cx="901700" cy="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5372" name="Line 11"/>
          <p:cNvSpPr/>
          <p:nvPr/>
        </p:nvSpPr>
        <p:spPr>
          <a:xfrm>
            <a:off x="1227138" y="2360613"/>
            <a:ext cx="1587500" cy="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5373" name="Line 12"/>
          <p:cNvSpPr/>
          <p:nvPr/>
        </p:nvSpPr>
        <p:spPr>
          <a:xfrm>
            <a:off x="3132138" y="2360613"/>
            <a:ext cx="520700" cy="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5374" name="Rectangle 13"/>
          <p:cNvSpPr/>
          <p:nvPr/>
        </p:nvSpPr>
        <p:spPr>
          <a:xfrm>
            <a:off x="914400" y="2286000"/>
            <a:ext cx="7391400" cy="3124200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endParaRPr lang="id-ID" altLang="en-US" sz="1800" dirty="0">
              <a:latin typeface="Arial" panose="020B0604020202020204" pitchFamily="34" charset="0"/>
            </a:endParaRPr>
          </a:p>
        </p:txBody>
      </p:sp>
      <p:sp>
        <p:nvSpPr>
          <p:cNvPr id="15375" name="Rectangle 14"/>
          <p:cNvSpPr/>
          <p:nvPr/>
        </p:nvSpPr>
        <p:spPr>
          <a:xfrm>
            <a:off x="1144588" y="2819400"/>
            <a:ext cx="7467600" cy="579438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endParaRPr lang="id-ID" altLang="en-US" sz="1800" dirty="0">
              <a:latin typeface="Arial" panose="020B0604020202020204" pitchFamily="34" charset="0"/>
            </a:endParaRPr>
          </a:p>
        </p:txBody>
      </p:sp>
      <p:sp>
        <p:nvSpPr>
          <p:cNvPr id="15376" name="Rectangle 15"/>
          <p:cNvSpPr/>
          <p:nvPr/>
        </p:nvSpPr>
        <p:spPr>
          <a:xfrm>
            <a:off x="685800" y="1524000"/>
            <a:ext cx="8153400" cy="4724400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endParaRPr lang="id-ID" altLang="en-US" sz="1800" dirty="0">
              <a:latin typeface="Arial" panose="020B0604020202020204" pitchFamily="34" charset="0"/>
            </a:endParaRPr>
          </a:p>
        </p:txBody>
      </p:sp>
      <p:sp>
        <p:nvSpPr>
          <p:cNvPr id="15377" name="Oval 19"/>
          <p:cNvSpPr/>
          <p:nvPr/>
        </p:nvSpPr>
        <p:spPr>
          <a:xfrm>
            <a:off x="250825" y="74613"/>
            <a:ext cx="1968500" cy="977900"/>
          </a:xfrm>
          <a:prstGeom prst="ellipse">
            <a:avLst/>
          </a:prstGeom>
          <a:solidFill>
            <a:srgbClr val="FFFFFF"/>
          </a:solidFill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107763" dir="2699999" algn="ctr" rotWithShape="0">
              <a:schemeClr val="tx2"/>
            </a:outerShdw>
          </a:effectLst>
        </p:spPr>
        <p:txBody>
          <a:bodyPr wrap="none" lIns="90488" tIns="44450" rIns="90488" bIns="44450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id-ID" altLang="en-US" sz="3200" dirty="0">
                <a:solidFill>
                  <a:srgbClr val="00279F"/>
                </a:solidFill>
                <a:latin typeface="Times New Roman" panose="02020603050405020304" pitchFamily="18" charset="0"/>
              </a:rPr>
              <a:t>Tahap 3</a:t>
            </a:r>
            <a:endParaRPr lang="id-ID" altLang="en-US" sz="3200" dirty="0">
              <a:solidFill>
                <a:srgbClr val="00279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378" name="Rectangle 20"/>
          <p:cNvSpPr/>
          <p:nvPr/>
        </p:nvSpPr>
        <p:spPr>
          <a:xfrm>
            <a:off x="2339975" y="333375"/>
            <a:ext cx="4500563" cy="515938"/>
          </a:xfrm>
          <a:prstGeom prst="rect">
            <a:avLst/>
          </a:prstGeom>
          <a:noFill/>
          <a:ln w="12700">
            <a:noFill/>
          </a:ln>
        </p:spPr>
        <p:txBody>
          <a:bodyPr lIns="90488" tIns="44450" rIns="90488" bIns="4445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50000"/>
              </a:spcBef>
              <a:buClrTx/>
              <a:buSzTx/>
              <a:buFontTx/>
              <a:buNone/>
            </a:pPr>
            <a:r>
              <a:rPr lang="id-ID" altLang="en-US" sz="2800" dirty="0">
                <a:latin typeface="Times New Roman" panose="02020603050405020304" pitchFamily="18" charset="0"/>
              </a:rPr>
              <a:t>Gambar Tabel.</a:t>
            </a:r>
            <a:endParaRPr lang="id-ID" altLang="en-US" sz="2800" dirty="0">
              <a:latin typeface="Times New Roman" panose="02020603050405020304" pitchFamily="18" charset="0"/>
            </a:endParaRPr>
          </a:p>
        </p:txBody>
      </p:sp>
      <p:sp>
        <p:nvSpPr>
          <p:cNvPr id="16406" name="Rectangle 22"/>
          <p:cNvSpPr/>
          <p:nvPr/>
        </p:nvSpPr>
        <p:spPr>
          <a:xfrm>
            <a:off x="73025" y="2420938"/>
            <a:ext cx="8991600" cy="892175"/>
          </a:xfrm>
          <a:prstGeom prst="rect">
            <a:avLst/>
          </a:prstGeom>
          <a:noFill/>
          <a:ln w="12700">
            <a:noFill/>
          </a:ln>
        </p:spPr>
        <p:txBody>
          <a:bodyPr lIns="90488" tIns="44450" rIns="90488" bIns="4445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defTabSz="457200">
              <a:spcBef>
                <a:spcPct val="20000"/>
              </a:spcBef>
              <a:buClrTx/>
              <a:buSzTx/>
              <a:buFontTx/>
              <a:buNone/>
              <a:tabLst>
                <a:tab pos="395605" algn="r"/>
                <a:tab pos="2346325" algn="r"/>
                <a:tab pos="3543300" algn="r"/>
                <a:tab pos="4800600" algn="r"/>
                <a:tab pos="6515100" algn="r"/>
                <a:tab pos="8115300" algn="r"/>
              </a:tabLst>
            </a:pPr>
            <a:r>
              <a:rPr lang="id-ID" altLang="en-US" sz="2400" dirty="0">
                <a:solidFill>
                  <a:schemeClr val="tx2"/>
                </a:solidFill>
                <a:latin typeface="Times New Roman" panose="02020603050405020304" pitchFamily="18" charset="0"/>
              </a:rPr>
              <a:t>	</a:t>
            </a:r>
            <a:r>
              <a:rPr lang="id-ID" altLang="en-US" sz="24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1	$24,000	40%	$9,600	$9,600	$14,400	</a:t>
            </a:r>
            <a:endParaRPr lang="id-ID" altLang="en-US" sz="2400" b="1" dirty="0">
              <a:solidFill>
                <a:srgbClr val="000099"/>
              </a:solidFill>
              <a:latin typeface="Times New Roman" panose="02020603050405020304" pitchFamily="18" charset="0"/>
            </a:endParaRPr>
          </a:p>
          <a:p>
            <a:pPr marL="0" lvl="0" indent="0" defTabSz="457200">
              <a:spcBef>
                <a:spcPct val="20000"/>
              </a:spcBef>
              <a:buClrTx/>
              <a:buSzTx/>
              <a:buFontTx/>
              <a:buNone/>
              <a:tabLst>
                <a:tab pos="395605" algn="r"/>
                <a:tab pos="2346325" algn="r"/>
                <a:tab pos="3543300" algn="r"/>
                <a:tab pos="4800600" algn="r"/>
                <a:tab pos="6515100" algn="r"/>
                <a:tab pos="8115300" algn="r"/>
              </a:tabLst>
            </a:pPr>
            <a:r>
              <a:rPr lang="id-ID" altLang="en-US" sz="24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	</a:t>
            </a:r>
            <a:r>
              <a:rPr lang="id-ID" altLang="en-US" sz="2400" dirty="0">
                <a:solidFill>
                  <a:srgbClr val="000099"/>
                </a:solidFill>
                <a:latin typeface="Times New Roman" panose="02020603050405020304" pitchFamily="18" charset="0"/>
              </a:rPr>
              <a:t>	</a:t>
            </a:r>
            <a:endParaRPr lang="id-ID" altLang="en-US" sz="2400" b="1" dirty="0">
              <a:solidFill>
                <a:srgbClr val="0000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407" name="Rectangle 23"/>
          <p:cNvSpPr/>
          <p:nvPr/>
        </p:nvSpPr>
        <p:spPr>
          <a:xfrm>
            <a:off x="96838" y="2465388"/>
            <a:ext cx="8991600" cy="892175"/>
          </a:xfrm>
          <a:prstGeom prst="rect">
            <a:avLst/>
          </a:prstGeom>
          <a:noFill/>
          <a:ln w="12700">
            <a:noFill/>
          </a:ln>
        </p:spPr>
        <p:txBody>
          <a:bodyPr lIns="90488" tIns="44450" rIns="90488" bIns="4445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defTabSz="457200">
              <a:spcBef>
                <a:spcPct val="20000"/>
              </a:spcBef>
              <a:buClrTx/>
              <a:buSzTx/>
              <a:buFontTx/>
              <a:buNone/>
              <a:tabLst>
                <a:tab pos="395605" algn="r"/>
                <a:tab pos="2346325" algn="r"/>
                <a:tab pos="3543300" algn="r"/>
                <a:tab pos="4800600" algn="r"/>
                <a:tab pos="6515100" algn="r"/>
                <a:tab pos="8115300" algn="r"/>
              </a:tabLst>
            </a:pPr>
            <a:r>
              <a:rPr lang="en-US" altLang="en-US" sz="2400" dirty="0">
                <a:solidFill>
                  <a:schemeClr val="tx2"/>
                </a:solidFill>
                <a:latin typeface="Times New Roman" panose="02020603050405020304" pitchFamily="18" charset="0"/>
              </a:rPr>
              <a:t>	</a:t>
            </a:r>
            <a:endParaRPr lang="en-US" altLang="en-US" sz="2400" dirty="0">
              <a:solidFill>
                <a:schemeClr val="tx2"/>
              </a:solidFill>
              <a:latin typeface="Times New Roman" panose="02020603050405020304" pitchFamily="18" charset="0"/>
            </a:endParaRPr>
          </a:p>
          <a:p>
            <a:pPr marL="0" lvl="0" indent="0" defTabSz="457200">
              <a:spcBef>
                <a:spcPct val="20000"/>
              </a:spcBef>
              <a:buClrTx/>
              <a:buSzTx/>
              <a:buFontTx/>
              <a:buNone/>
              <a:tabLst>
                <a:tab pos="395605" algn="r"/>
                <a:tab pos="2346325" algn="r"/>
                <a:tab pos="3543300" algn="r"/>
                <a:tab pos="4800600" algn="r"/>
                <a:tab pos="6515100" algn="r"/>
                <a:tab pos="8115300" algn="r"/>
              </a:tabLst>
            </a:pPr>
            <a:r>
              <a:rPr lang="en-US" altLang="en-US" sz="2400" dirty="0">
                <a:solidFill>
                  <a:srgbClr val="000099"/>
                </a:solidFill>
                <a:latin typeface="Times New Roman" panose="02020603050405020304" pitchFamily="18" charset="0"/>
              </a:rPr>
              <a:t>	</a:t>
            </a:r>
            <a:r>
              <a:rPr lang="en-US" altLang="en-US" sz="24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2	14,400	40%	5,760	</a:t>
            </a:r>
            <a:r>
              <a:rPr lang="en-US" altLang="en-US" sz="2400" dirty="0">
                <a:solidFill>
                  <a:srgbClr val="000099"/>
                </a:solidFill>
                <a:latin typeface="Times New Roman" panose="02020603050405020304" pitchFamily="18" charset="0"/>
              </a:rPr>
              <a:t>	</a:t>
            </a:r>
            <a:endParaRPr lang="en-US" altLang="en-US" sz="2400" b="1" dirty="0">
              <a:solidFill>
                <a:srgbClr val="0000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408" name="Rectangle 24"/>
          <p:cNvSpPr/>
          <p:nvPr/>
        </p:nvSpPr>
        <p:spPr>
          <a:xfrm>
            <a:off x="76200" y="2459038"/>
            <a:ext cx="8991600" cy="1346200"/>
          </a:xfrm>
          <a:prstGeom prst="rect">
            <a:avLst/>
          </a:prstGeom>
          <a:noFill/>
          <a:ln w="12700">
            <a:noFill/>
          </a:ln>
        </p:spPr>
        <p:txBody>
          <a:bodyPr lIns="90488" tIns="44450" rIns="90488" bIns="4445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defTabSz="457200">
              <a:spcBef>
                <a:spcPct val="20000"/>
              </a:spcBef>
              <a:buClrTx/>
              <a:buSzTx/>
              <a:buFontTx/>
              <a:buNone/>
              <a:tabLst>
                <a:tab pos="395605" algn="r"/>
                <a:tab pos="2346325" algn="r"/>
                <a:tab pos="3543300" algn="r"/>
                <a:tab pos="4800600" algn="r"/>
                <a:tab pos="6515100" algn="r"/>
                <a:tab pos="8115300" algn="r"/>
              </a:tabLst>
            </a:pPr>
            <a:r>
              <a:rPr lang="en-US" altLang="en-US" sz="2400" dirty="0">
                <a:solidFill>
                  <a:schemeClr val="tx2"/>
                </a:solidFill>
                <a:latin typeface="Times New Roman" panose="02020603050405020304" pitchFamily="18" charset="0"/>
              </a:rPr>
              <a:t>	</a:t>
            </a:r>
            <a:r>
              <a:rPr lang="en-US" altLang="en-US" sz="2400" dirty="0">
                <a:solidFill>
                  <a:srgbClr val="000099"/>
                </a:solidFill>
                <a:latin typeface="Times New Roman" panose="02020603050405020304" pitchFamily="18" charset="0"/>
              </a:rPr>
              <a:t>	</a:t>
            </a:r>
            <a:endParaRPr lang="en-US" altLang="en-US" sz="2400" dirty="0">
              <a:solidFill>
                <a:srgbClr val="000099"/>
              </a:solidFill>
              <a:latin typeface="Times New Roman" panose="02020603050405020304" pitchFamily="18" charset="0"/>
            </a:endParaRPr>
          </a:p>
          <a:p>
            <a:pPr marL="0" lvl="0" indent="0" defTabSz="457200">
              <a:spcBef>
                <a:spcPct val="20000"/>
              </a:spcBef>
              <a:buClrTx/>
              <a:buSzTx/>
              <a:buFontTx/>
              <a:buNone/>
              <a:tabLst>
                <a:tab pos="395605" algn="r"/>
                <a:tab pos="2346325" algn="r"/>
                <a:tab pos="3543300" algn="r"/>
                <a:tab pos="4800600" algn="r"/>
                <a:tab pos="6515100" algn="r"/>
                <a:tab pos="8115300" algn="r"/>
              </a:tabLst>
            </a:pPr>
            <a:r>
              <a:rPr lang="en-US" altLang="en-US" sz="2400" dirty="0">
                <a:solidFill>
                  <a:srgbClr val="000099"/>
                </a:solidFill>
                <a:latin typeface="Times New Roman" panose="02020603050405020304" pitchFamily="18" charset="0"/>
              </a:rPr>
              <a:t>	2	14,400	40%</a:t>
            </a:r>
            <a:r>
              <a:rPr lang="en-US" altLang="en-US" sz="24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	5,760	15,360	8,640</a:t>
            </a:r>
            <a:endParaRPr lang="en-US" altLang="en-US" sz="2400" b="1" dirty="0">
              <a:solidFill>
                <a:srgbClr val="000099"/>
              </a:solidFill>
              <a:latin typeface="Times New Roman" panose="02020603050405020304" pitchFamily="18" charset="0"/>
            </a:endParaRPr>
          </a:p>
          <a:p>
            <a:pPr marL="0" lvl="0" indent="0" defTabSz="457200">
              <a:spcBef>
                <a:spcPct val="20000"/>
              </a:spcBef>
              <a:buClrTx/>
              <a:buSzTx/>
              <a:buFontTx/>
              <a:buNone/>
              <a:tabLst>
                <a:tab pos="395605" algn="r"/>
                <a:tab pos="2346325" algn="r"/>
                <a:tab pos="3543300" algn="r"/>
                <a:tab pos="4800600" algn="r"/>
                <a:tab pos="6515100" algn="r"/>
                <a:tab pos="8115300" algn="r"/>
              </a:tabLst>
            </a:pPr>
            <a:r>
              <a:rPr lang="en-US" altLang="en-US" sz="2400" dirty="0">
                <a:solidFill>
                  <a:srgbClr val="000099"/>
                </a:solidFill>
                <a:latin typeface="Times New Roman" panose="02020603050405020304" pitchFamily="18" charset="0"/>
              </a:rPr>
              <a:t>	</a:t>
            </a:r>
            <a:endParaRPr lang="en-US" altLang="en-US" sz="2400" b="1" dirty="0">
              <a:solidFill>
                <a:srgbClr val="0000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409" name="Rectangle 25"/>
          <p:cNvSpPr/>
          <p:nvPr/>
        </p:nvSpPr>
        <p:spPr>
          <a:xfrm>
            <a:off x="76200" y="3406775"/>
            <a:ext cx="8991600" cy="454025"/>
          </a:xfrm>
          <a:prstGeom prst="rect">
            <a:avLst/>
          </a:prstGeom>
          <a:noFill/>
          <a:ln w="12700">
            <a:noFill/>
          </a:ln>
        </p:spPr>
        <p:txBody>
          <a:bodyPr lIns="90488" tIns="44450" rIns="90488" bIns="4445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defTabSz="457200">
              <a:spcBef>
                <a:spcPct val="20000"/>
              </a:spcBef>
              <a:buClrTx/>
              <a:buSzTx/>
              <a:buFontTx/>
              <a:buNone/>
              <a:tabLst>
                <a:tab pos="395605" algn="r"/>
                <a:tab pos="2346325" algn="r"/>
                <a:tab pos="3543300" algn="r"/>
                <a:tab pos="4800600" algn="r"/>
                <a:tab pos="6515100" algn="r"/>
                <a:tab pos="8115300" algn="r"/>
              </a:tabLst>
            </a:pPr>
            <a:r>
              <a:rPr lang="en-US" altLang="en-US" sz="2400" dirty="0">
                <a:solidFill>
                  <a:schemeClr val="tx2"/>
                </a:solidFill>
                <a:latin typeface="Times New Roman" panose="02020603050405020304" pitchFamily="18" charset="0"/>
              </a:rPr>
              <a:t>	</a:t>
            </a:r>
            <a:r>
              <a:rPr lang="en-US" altLang="en-US" sz="24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3	8,640	40%	3,456	18,816	5,184</a:t>
            </a:r>
            <a:r>
              <a:rPr lang="en-US" altLang="en-US" sz="24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	</a:t>
            </a:r>
            <a:endParaRPr lang="en-US" altLang="en-US" sz="2400" b="1" dirty="0">
              <a:solidFill>
                <a:srgbClr val="0000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410" name="Rectangle 26"/>
          <p:cNvSpPr/>
          <p:nvPr/>
        </p:nvSpPr>
        <p:spPr>
          <a:xfrm>
            <a:off x="76200" y="3911600"/>
            <a:ext cx="8991600" cy="454025"/>
          </a:xfrm>
          <a:prstGeom prst="rect">
            <a:avLst/>
          </a:prstGeom>
          <a:noFill/>
          <a:ln w="12700">
            <a:noFill/>
          </a:ln>
        </p:spPr>
        <p:txBody>
          <a:bodyPr lIns="90488" tIns="44450" rIns="90488" bIns="4445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defTabSz="457200">
              <a:spcBef>
                <a:spcPct val="20000"/>
              </a:spcBef>
              <a:buClrTx/>
              <a:buSzTx/>
              <a:buFontTx/>
              <a:buNone/>
              <a:tabLst>
                <a:tab pos="395605" algn="r"/>
                <a:tab pos="2346325" algn="r"/>
                <a:tab pos="3600450" algn="r"/>
                <a:tab pos="4800600" algn="r"/>
                <a:tab pos="6515100" algn="r"/>
                <a:tab pos="8115300" algn="r"/>
              </a:tabLst>
            </a:pPr>
            <a:r>
              <a:rPr lang="en-US" altLang="en-US" sz="2400" dirty="0">
                <a:solidFill>
                  <a:schemeClr val="tx2"/>
                </a:solidFill>
                <a:latin typeface="Times New Roman" panose="02020603050405020304" pitchFamily="18" charset="0"/>
              </a:rPr>
              <a:t>	</a:t>
            </a:r>
            <a:r>
              <a:rPr lang="en-US" altLang="en-US" sz="24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4	5,184	40%	2,074	20,890	3,110</a:t>
            </a:r>
            <a:endParaRPr lang="en-US" altLang="en-US" sz="2400" b="1" dirty="0">
              <a:solidFill>
                <a:srgbClr val="0000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412" name="Rectangle 28"/>
          <p:cNvSpPr/>
          <p:nvPr/>
        </p:nvSpPr>
        <p:spPr>
          <a:xfrm>
            <a:off x="76200" y="4414838"/>
            <a:ext cx="8991600" cy="454025"/>
          </a:xfrm>
          <a:prstGeom prst="rect">
            <a:avLst/>
          </a:prstGeom>
          <a:noFill/>
          <a:ln w="12700">
            <a:noFill/>
          </a:ln>
        </p:spPr>
        <p:txBody>
          <a:bodyPr lIns="90488" tIns="44450" rIns="90488" bIns="4445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defTabSz="457200">
              <a:spcBef>
                <a:spcPct val="20000"/>
              </a:spcBef>
              <a:buClrTx/>
              <a:buSzTx/>
              <a:buFontTx/>
              <a:buNone/>
              <a:tabLst>
                <a:tab pos="395605" algn="r"/>
                <a:tab pos="2346325" algn="r"/>
                <a:tab pos="3543300" algn="r"/>
                <a:tab pos="4800600" algn="r"/>
                <a:tab pos="6515100" algn="r"/>
                <a:tab pos="8115300" algn="r"/>
              </a:tabLst>
            </a:pPr>
            <a:r>
              <a:rPr lang="en-US" altLang="en-US" sz="2400" dirty="0">
                <a:solidFill>
                  <a:schemeClr val="tx2"/>
                </a:solidFill>
                <a:latin typeface="Times New Roman" panose="02020603050405020304" pitchFamily="18" charset="0"/>
              </a:rPr>
              <a:t>	</a:t>
            </a:r>
            <a:r>
              <a:rPr lang="en-US" altLang="en-US" sz="24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5	3,110	---	1,110	</a:t>
            </a:r>
            <a:endParaRPr lang="en-US" altLang="en-US" sz="2400" b="1" dirty="0">
              <a:solidFill>
                <a:srgbClr val="0000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413" name="AutoShape 29"/>
          <p:cNvSpPr/>
          <p:nvPr/>
        </p:nvSpPr>
        <p:spPr>
          <a:xfrm>
            <a:off x="3314700" y="4878388"/>
            <a:ext cx="2667000" cy="1444625"/>
          </a:xfrm>
          <a:prstGeom prst="upArrowCallout">
            <a:avLst>
              <a:gd name="adj1" fmla="val 58323"/>
              <a:gd name="adj2" fmla="val 58333"/>
              <a:gd name="adj3" fmla="val 16666"/>
              <a:gd name="adj4" fmla="val 66667"/>
            </a:avLst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  <a:effectLst>
            <a:outerShdw dist="107763" dir="2699999" algn="ctr" rotWithShape="0">
              <a:schemeClr val="tx2"/>
            </a:outerShdw>
          </a:effectLst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$3,110 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$2,000</a:t>
            </a:r>
            <a:endParaRPr lang="en-US" altLang="en-US" sz="28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414" name="Rectangle 30"/>
          <p:cNvSpPr/>
          <p:nvPr/>
        </p:nvSpPr>
        <p:spPr>
          <a:xfrm>
            <a:off x="76200" y="4414838"/>
            <a:ext cx="8991600" cy="454025"/>
          </a:xfrm>
          <a:prstGeom prst="rect">
            <a:avLst/>
          </a:prstGeom>
          <a:noFill/>
          <a:ln w="12700">
            <a:noFill/>
          </a:ln>
        </p:spPr>
        <p:txBody>
          <a:bodyPr lIns="90488" tIns="44450" rIns="90488" bIns="4445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defTabSz="457200">
              <a:spcBef>
                <a:spcPct val="20000"/>
              </a:spcBef>
              <a:buClrTx/>
              <a:buSzTx/>
              <a:buFontTx/>
              <a:buNone/>
              <a:tabLst>
                <a:tab pos="395605" algn="r"/>
                <a:tab pos="2346325" algn="r"/>
                <a:tab pos="3543300" algn="r"/>
                <a:tab pos="4800600" algn="r"/>
                <a:tab pos="6515100" algn="r"/>
                <a:tab pos="8115300" algn="r"/>
              </a:tabLst>
            </a:pPr>
            <a:r>
              <a:rPr lang="en-US" altLang="en-US" sz="2400" dirty="0">
                <a:solidFill>
                  <a:schemeClr val="tx2"/>
                </a:solidFill>
                <a:latin typeface="Times New Roman" panose="02020603050405020304" pitchFamily="18" charset="0"/>
              </a:rPr>
              <a:t>	</a:t>
            </a:r>
            <a:r>
              <a:rPr lang="en-US" altLang="en-US" sz="24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5	3,110	---	1,110	22,000	2,000</a:t>
            </a:r>
            <a:endParaRPr lang="en-US" altLang="en-US" sz="2400" b="1" dirty="0">
              <a:solidFill>
                <a:srgbClr val="0000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415" name="AutoShape 31"/>
          <p:cNvSpPr/>
          <p:nvPr/>
        </p:nvSpPr>
        <p:spPr>
          <a:xfrm>
            <a:off x="7740650" y="4797425"/>
            <a:ext cx="388938" cy="307975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FFFF66"/>
          </a:solidFill>
          <a:ln w="127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  <a:effectLst>
            <a:outerShdw dist="107763" dir="2699999" algn="ctr" rotWithShape="0">
              <a:schemeClr val="tx1"/>
            </a:outerShdw>
          </a:effectLst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endParaRPr lang="id-ID" altLang="en-US" sz="1800" dirty="0">
              <a:latin typeface="Arial" panose="020B0604020202020204" pitchFamily="34" charset="0"/>
            </a:endParaRPr>
          </a:p>
        </p:txBody>
      </p:sp>
      <p:sp>
        <p:nvSpPr>
          <p:cNvPr id="16416" name="Text Box 32"/>
          <p:cNvSpPr txBox="1"/>
          <p:nvPr/>
        </p:nvSpPr>
        <p:spPr>
          <a:xfrm>
            <a:off x="7162800" y="5157788"/>
            <a:ext cx="1828800" cy="1090612"/>
          </a:xfrm>
          <a:prstGeom prst="rect">
            <a:avLst/>
          </a:prstGeom>
          <a:solidFill>
            <a:schemeClr val="bg1"/>
          </a:solidFill>
          <a:ln w="127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lnSpc>
                <a:spcPct val="9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b="1" dirty="0">
                <a:latin typeface="Times New Roman" panose="02020603050405020304" pitchFamily="18" charset="0"/>
              </a:rPr>
              <a:t>Nilai </a:t>
            </a:r>
            <a:r>
              <a:rPr lang="id-ID" altLang="en-US" sz="2400" b="1" dirty="0">
                <a:latin typeface="Times New Roman" panose="02020603050405020304" pitchFamily="18" charset="0"/>
              </a:rPr>
              <a:t>b</a:t>
            </a:r>
            <a:r>
              <a:rPr lang="en-US" altLang="en-US" sz="2400" b="1" dirty="0">
                <a:latin typeface="Times New Roman" panose="02020603050405020304" pitchFamily="18" charset="0"/>
              </a:rPr>
              <a:t>uku akhir yang diinginkan</a:t>
            </a:r>
            <a:endParaRPr lang="en-US" altLang="en-US" sz="2400" b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6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6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4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64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6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6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3" grpId="0"/>
      <p:bldP spid="16406" grpId="0"/>
      <p:bldP spid="16407" grpId="0"/>
      <p:bldP spid="16408" grpId="0"/>
      <p:bldP spid="16409" grpId="0"/>
      <p:bldP spid="16410" grpId="0"/>
      <p:bldP spid="16412" grpId="0"/>
      <p:bldP spid="16413" grpId="0" animBg="1"/>
      <p:bldP spid="16414" grpId="0"/>
      <p:bldP spid="16415" grpId="0" animBg="1"/>
      <p:bldP spid="164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5915025" cy="11430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2800" b="1" i="1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Merevisi Estimasi Depresiasi</a:t>
            </a:r>
            <a:endParaRPr kumimoji="0" lang="id-ID" sz="2800" b="1" i="1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387" name="Slide Number Placeholder 4"/>
          <p:cNvSpPr txBox="1">
            <a:spLocks noGrp="1"/>
          </p:cNvSpPr>
          <p:nvPr>
            <p:ph type="sldNum" sz="quarter" idx="12"/>
          </p:nvPr>
        </p:nvSpPr>
        <p:spPr bwMode="auto">
          <a:noFill/>
        </p:spPr>
        <p:txBody>
          <a:bodyPr vert="horz" lIns="91440" tIns="45720" rIns="91440" bIns="45720" rtlCol="0" anchor="b"/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2800" dirty="0">
                <a:latin typeface="Arial" panose="020B0604020202020204" pitchFamily="34" charset="0"/>
              </a:rPr>
            </a:fld>
            <a:endParaRPr lang="en-US" altLang="en-US" sz="2800" dirty="0">
              <a:latin typeface="Arial" panose="020B0604020202020204" pitchFamily="34" charset="0"/>
            </a:endParaRPr>
          </a:p>
        </p:txBody>
      </p:sp>
      <p:sp>
        <p:nvSpPr>
          <p:cNvPr id="16388" name="Text Box 6"/>
          <p:cNvSpPr txBox="1"/>
          <p:nvPr/>
        </p:nvSpPr>
        <p:spPr>
          <a:xfrm>
            <a:off x="323850" y="1557338"/>
            <a:ext cx="3960813" cy="1938337"/>
          </a:xfrm>
          <a:prstGeom prst="rect">
            <a:avLst/>
          </a:prstGeom>
          <a:solidFill>
            <a:schemeClr val="bg1"/>
          </a:solidFill>
          <a:ln w="127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  <a:effectLst>
            <a:outerShdw dist="107763" dir="2699999" algn="ctr" rotWithShape="0">
              <a:schemeClr val="tx1"/>
            </a:outerShdw>
          </a:effectLst>
        </p:spPr>
        <p:txBody>
          <a:bodyPr anchor="ctr" anchorCtr="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spcBef>
                <a:spcPct val="50000"/>
              </a:spcBef>
              <a:buClrTx/>
              <a:buSzTx/>
              <a:buFontTx/>
              <a:buNone/>
            </a:pPr>
            <a:r>
              <a:rPr lang="id-ID" altLang="en-US" dirty="0">
                <a:latin typeface="Times New Roman" panose="02020603050405020304" pitchFamily="18" charset="0"/>
              </a:rPr>
              <a:t>Sebuah mesin dibeli dengan              $ 130,000 awalnya diestimasi masa manfaatnya 30 tahun dan nilai sisa $10,000. Mesin ini telah didepresiasi selama 10 tahun dengan metode garis lurus sebesar $4,000 per tahun.</a:t>
            </a:r>
            <a:endParaRPr lang="id-ID" altLang="en-US" dirty="0">
              <a:latin typeface="Times New Roman" panose="02020603050405020304" pitchFamily="18" charset="0"/>
            </a:endParaRPr>
          </a:p>
        </p:txBody>
      </p:sp>
      <p:sp>
        <p:nvSpPr>
          <p:cNvPr id="17415" name="Rectangle 7"/>
          <p:cNvSpPr/>
          <p:nvPr/>
        </p:nvSpPr>
        <p:spPr>
          <a:xfrm>
            <a:off x="4643438" y="1677988"/>
            <a:ext cx="4465637" cy="2097087"/>
          </a:xfrm>
          <a:prstGeom prst="rect">
            <a:avLst/>
          </a:prstGeom>
          <a:noFill/>
          <a:ln w="12700">
            <a:noFill/>
          </a:ln>
        </p:spPr>
        <p:txBody>
          <a:bodyPr lIns="90488" tIns="44450" rIns="90488" bIns="4445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50000"/>
              </a:spcBef>
              <a:buClrTx/>
              <a:buSzTx/>
              <a:buFontTx/>
              <a:buNone/>
            </a:pPr>
            <a:r>
              <a:rPr lang="id-ID" altLang="en-US" sz="2400" dirty="0">
                <a:latin typeface="Times New Roman" panose="02020603050405020304" pitchFamily="18" charset="0"/>
              </a:rPr>
              <a:t>Nilai aset		$130,000</a:t>
            </a:r>
            <a:endParaRPr lang="id-ID" altLang="en-US" sz="2400" dirty="0">
              <a:latin typeface="Times New Roman" panose="02020603050405020304" pitchFamily="18" charset="0"/>
            </a:endParaRPr>
          </a:p>
          <a:p>
            <a:pPr marL="0" lvl="0" indent="0">
              <a:spcBef>
                <a:spcPct val="50000"/>
              </a:spcBef>
              <a:buClrTx/>
              <a:buSzTx/>
              <a:buFontTx/>
              <a:buNone/>
            </a:pPr>
            <a:r>
              <a:rPr lang="id-ID" altLang="en-US" sz="2400" dirty="0">
                <a:latin typeface="Times New Roman" panose="02020603050405020304" pitchFamily="18" charset="0"/>
              </a:rPr>
              <a:t>Akm Depr (4,000*10)	   (40,000)</a:t>
            </a:r>
            <a:endParaRPr lang="id-ID" altLang="en-US" sz="2400" dirty="0">
              <a:latin typeface="Times New Roman" panose="02020603050405020304" pitchFamily="18" charset="0"/>
            </a:endParaRPr>
          </a:p>
          <a:p>
            <a:pPr marL="0" lvl="0" indent="0">
              <a:spcBef>
                <a:spcPct val="50000"/>
              </a:spcBef>
              <a:buClrTx/>
              <a:buSzTx/>
              <a:buFontTx/>
              <a:buNone/>
            </a:pPr>
            <a:r>
              <a:rPr lang="id-ID" altLang="en-US" sz="2400" dirty="0">
                <a:latin typeface="Times New Roman" panose="02020603050405020304" pitchFamily="18" charset="0"/>
              </a:rPr>
              <a:t>Nilai buku akhir	    90,000</a:t>
            </a:r>
            <a:endParaRPr lang="id-ID" altLang="en-US" sz="2400" dirty="0">
              <a:latin typeface="Times New Roman" panose="02020603050405020304" pitchFamily="18" charset="0"/>
            </a:endParaRPr>
          </a:p>
          <a:p>
            <a:pPr marL="0" lvl="0" indent="0">
              <a:spcBef>
                <a:spcPct val="50000"/>
              </a:spcBef>
              <a:buClrTx/>
              <a:buSzTx/>
              <a:buFontTx/>
              <a:buNone/>
            </a:pPr>
            <a:r>
              <a:rPr lang="id-ID" altLang="en-US" sz="2400" dirty="0">
                <a:latin typeface="Times New Roman" panose="02020603050405020304" pitchFamily="18" charset="0"/>
              </a:rPr>
              <a:t>    tahun 10</a:t>
            </a:r>
            <a:endParaRPr lang="id-ID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17416" name="Line 8"/>
          <p:cNvSpPr/>
          <p:nvPr/>
        </p:nvSpPr>
        <p:spPr>
          <a:xfrm>
            <a:off x="7380288" y="2838450"/>
            <a:ext cx="12954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7417" name="Text Box 9"/>
          <p:cNvSpPr txBox="1"/>
          <p:nvPr/>
        </p:nvSpPr>
        <p:spPr>
          <a:xfrm>
            <a:off x="396875" y="4364038"/>
            <a:ext cx="3887788" cy="1323975"/>
          </a:xfrm>
          <a:prstGeom prst="rect">
            <a:avLst/>
          </a:prstGeom>
          <a:solidFill>
            <a:schemeClr val="bg1"/>
          </a:solidFill>
          <a:ln w="57150" cap="flat" cmpd="thinThick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spcBef>
                <a:spcPct val="50000"/>
              </a:spcBef>
              <a:buClrTx/>
              <a:buSzTx/>
              <a:buFontTx/>
              <a:buNone/>
            </a:pPr>
            <a:r>
              <a:rPr lang="id-ID" altLang="en-US" dirty="0">
                <a:latin typeface="Times New Roman" panose="02020603050405020304" pitchFamily="18" charset="0"/>
              </a:rPr>
              <a:t>Pada awal tahun 11 masa manfaat   diestimasi masih tersisa 25 tahun (awalnya 20 tahun) dan nilai sisa sebesar $5,000 (awalnya $10,000).</a:t>
            </a:r>
            <a:endParaRPr lang="id-ID" altLang="en-US" dirty="0">
              <a:latin typeface="Times New Roman" panose="02020603050405020304" pitchFamily="18" charset="0"/>
            </a:endParaRPr>
          </a:p>
        </p:txBody>
      </p:sp>
      <p:grpSp>
        <p:nvGrpSpPr>
          <p:cNvPr id="2" name="Group 10"/>
          <p:cNvGrpSpPr/>
          <p:nvPr/>
        </p:nvGrpSpPr>
        <p:grpSpPr>
          <a:xfrm>
            <a:off x="4429125" y="4149725"/>
            <a:ext cx="4319588" cy="747713"/>
            <a:chOff x="816" y="2408"/>
            <a:chExt cx="4080" cy="500"/>
          </a:xfrm>
        </p:grpSpPr>
        <p:sp>
          <p:nvSpPr>
            <p:cNvPr id="16398" name="Text Box 11"/>
            <p:cNvSpPr txBox="1"/>
            <p:nvPr/>
          </p:nvSpPr>
          <p:spPr>
            <a:xfrm>
              <a:off x="816" y="2408"/>
              <a:ext cx="4080" cy="500"/>
            </a:xfrm>
            <a:prstGeom prst="rect">
              <a:avLst/>
            </a:prstGeom>
            <a:noFill/>
            <a:ln w="12700">
              <a:noFill/>
            </a:ln>
          </p:spPr>
          <p:txBody>
            <a:bodyPr anchor="ctr" anchorCtr="0">
              <a:spAutoFit/>
            </a:bodyPr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2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8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6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4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4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5pPr>
            </a:lstStyle>
            <a:p>
              <a:pPr marL="0" lvl="0" indent="0" algn="ctr">
                <a:spcBef>
                  <a:spcPct val="15000"/>
                </a:spcBef>
                <a:buClrTx/>
                <a:buSzTx/>
                <a:buFontTx/>
                <a:buNone/>
              </a:pPr>
              <a:r>
                <a:rPr lang="id-ID" altLang="en-US" dirty="0">
                  <a:latin typeface="Times New Roman" panose="02020603050405020304" pitchFamily="18" charset="0"/>
                </a:rPr>
                <a:t>Nilai buku </a:t>
              </a:r>
              <a:r>
                <a:rPr lang="id-ID" alt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–</a:t>
              </a:r>
              <a:r>
                <a:rPr lang="id-ID" altLang="en-US" dirty="0">
                  <a:latin typeface="Times New Roman" panose="02020603050405020304" pitchFamily="18" charset="0"/>
                </a:rPr>
                <a:t> nilai sisa revisi</a:t>
              </a:r>
              <a:endParaRPr lang="id-ID" altLang="en-US" dirty="0">
                <a:latin typeface="Times New Roman" panose="02020603050405020304" pitchFamily="18" charset="0"/>
              </a:endParaRPr>
            </a:p>
            <a:p>
              <a:pPr marL="0" lvl="0" indent="0" algn="ctr">
                <a:spcBef>
                  <a:spcPct val="15000"/>
                </a:spcBef>
                <a:buClrTx/>
                <a:buSzTx/>
                <a:buFontTx/>
                <a:buNone/>
              </a:pPr>
              <a:r>
                <a:rPr lang="id-ID" altLang="en-US" dirty="0">
                  <a:latin typeface="Times New Roman" panose="02020603050405020304" pitchFamily="18" charset="0"/>
                </a:rPr>
                <a:t>Estimasi sisa manfaat revisi</a:t>
              </a:r>
              <a:endParaRPr lang="id-ID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16399" name="Line 12"/>
            <p:cNvSpPr/>
            <p:nvPr/>
          </p:nvSpPr>
          <p:spPr>
            <a:xfrm>
              <a:off x="864" y="2688"/>
              <a:ext cx="3888" cy="0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3" name="Group 13"/>
          <p:cNvGrpSpPr/>
          <p:nvPr/>
        </p:nvGrpSpPr>
        <p:grpSpPr>
          <a:xfrm>
            <a:off x="4427538" y="4938713"/>
            <a:ext cx="4259262" cy="1006475"/>
            <a:chOff x="672" y="2976"/>
            <a:chExt cx="4800" cy="768"/>
          </a:xfrm>
        </p:grpSpPr>
        <p:sp>
          <p:nvSpPr>
            <p:cNvPr id="16394" name="Text Box 14"/>
            <p:cNvSpPr txBox="1"/>
            <p:nvPr/>
          </p:nvSpPr>
          <p:spPr>
            <a:xfrm>
              <a:off x="672" y="3148"/>
              <a:ext cx="2447" cy="571"/>
            </a:xfrm>
            <a:prstGeom prst="rect">
              <a:avLst/>
            </a:prstGeom>
            <a:noFill/>
            <a:ln w="12700">
              <a:noFill/>
            </a:ln>
          </p:spPr>
          <p:txBody>
            <a:bodyPr anchor="ctr" anchorCtr="0">
              <a:spAutoFit/>
            </a:bodyPr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2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8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6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4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4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5pPr>
            </a:lstStyle>
            <a:p>
              <a:pPr marL="0" lvl="0" indent="0" algn="ctr">
                <a:spcBef>
                  <a:spcPct val="15000"/>
                </a:spcBef>
                <a:buClrTx/>
                <a:buSzTx/>
                <a:buFontTx/>
                <a:buNone/>
              </a:pPr>
              <a:r>
                <a:rPr lang="id-ID" altLang="en-US" dirty="0">
                  <a:latin typeface="Times New Roman" panose="02020603050405020304" pitchFamily="18" charset="0"/>
                </a:rPr>
                <a:t>$90,000 </a:t>
              </a:r>
              <a:r>
                <a:rPr lang="id-ID" alt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–</a:t>
              </a:r>
              <a:r>
                <a:rPr lang="id-ID" altLang="en-US" dirty="0">
                  <a:latin typeface="Times New Roman" panose="02020603050405020304" pitchFamily="18" charset="0"/>
                </a:rPr>
                <a:t> $5,000</a:t>
              </a:r>
              <a:endParaRPr lang="id-ID" altLang="en-US" dirty="0">
                <a:latin typeface="Times New Roman" panose="02020603050405020304" pitchFamily="18" charset="0"/>
              </a:endParaRPr>
            </a:p>
            <a:p>
              <a:pPr marL="0" lvl="0" indent="0" algn="ctr">
                <a:spcBef>
                  <a:spcPct val="15000"/>
                </a:spcBef>
                <a:buClrTx/>
                <a:buSzTx/>
                <a:buFontTx/>
                <a:buNone/>
              </a:pPr>
              <a:r>
                <a:rPr lang="id-ID" altLang="en-US" dirty="0">
                  <a:latin typeface="Times New Roman" panose="02020603050405020304" pitchFamily="18" charset="0"/>
                </a:rPr>
                <a:t>25 tahun</a:t>
              </a:r>
              <a:endParaRPr lang="id-ID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16395" name="Line 15"/>
            <p:cNvSpPr/>
            <p:nvPr/>
          </p:nvSpPr>
          <p:spPr>
            <a:xfrm flipV="1">
              <a:off x="860" y="3408"/>
              <a:ext cx="1924" cy="6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6396" name="Text Box 16"/>
            <p:cNvSpPr txBox="1"/>
            <p:nvPr/>
          </p:nvSpPr>
          <p:spPr>
            <a:xfrm>
              <a:off x="2976" y="2976"/>
              <a:ext cx="2496" cy="768"/>
            </a:xfrm>
            <a:prstGeom prst="rect">
              <a:avLst/>
            </a:prstGeom>
            <a:noFill/>
            <a:ln w="12700">
              <a:noFill/>
            </a:ln>
          </p:spPr>
          <p:txBody>
            <a:bodyPr anchor="ctr" anchorCtr="0">
              <a:spAutoFit/>
            </a:bodyPr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2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8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6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4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4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5pPr>
            </a:lstStyle>
            <a:p>
              <a:pPr marL="342900" lvl="0" indent="0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id-ID" altLang="en-US" dirty="0">
                  <a:solidFill>
                    <a:srgbClr val="990000"/>
                  </a:solidFill>
                  <a:latin typeface="Times New Roman" panose="02020603050405020304" pitchFamily="18" charset="0"/>
                </a:rPr>
                <a:t>$3,400 depresiasi tahunan revisi</a:t>
              </a:r>
              <a:endParaRPr lang="id-ID" altLang="en-US" dirty="0">
                <a:solidFill>
                  <a:srgbClr val="99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6397" name="Text Box 17"/>
            <p:cNvSpPr txBox="1"/>
            <p:nvPr/>
          </p:nvSpPr>
          <p:spPr>
            <a:xfrm>
              <a:off x="2880" y="3216"/>
              <a:ext cx="288" cy="303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2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8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6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4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4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5pPr>
            </a:lstStyle>
            <a:p>
              <a:pPr marL="0" lvl="0" indent="0" algn="ctr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id-ID" altLang="en-US" dirty="0">
                  <a:latin typeface="Times New Roman" panose="02020603050405020304" pitchFamily="18" charset="0"/>
                </a:rPr>
                <a:t>=</a:t>
              </a:r>
              <a:endParaRPr lang="id-ID" altLang="en-US" dirty="0">
                <a:latin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5" grpId="0"/>
      <p:bldP spid="1741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83" name="Rectangle 27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6059488" cy="11430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Capital Expenditure </a:t>
            </a:r>
            <a:r>
              <a:rPr kumimoji="0" lang="id-ID" sz="2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dan </a:t>
            </a:r>
            <a:b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Revenue Expenditure</a:t>
            </a:r>
            <a:endParaRPr kumimoji="0" lang="id-ID" sz="28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411" name="Slide Number Placeholder 4"/>
          <p:cNvSpPr txBox="1">
            <a:spLocks noGrp="1"/>
          </p:cNvSpPr>
          <p:nvPr>
            <p:ph type="sldNum" sz="quarter" idx="12"/>
          </p:nvPr>
        </p:nvSpPr>
        <p:spPr bwMode="auto">
          <a:noFill/>
        </p:spPr>
        <p:txBody>
          <a:bodyPr vert="horz" lIns="91440" tIns="45720" rIns="91440" bIns="45720" rtlCol="0" anchor="b"/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2800" dirty="0">
                <a:latin typeface="Arial" panose="020B0604020202020204" pitchFamily="34" charset="0"/>
              </a:rPr>
            </a:fld>
            <a:endParaRPr lang="en-US" altLang="en-US" sz="2800" dirty="0">
              <a:latin typeface="Arial" panose="020B0604020202020204" pitchFamily="34" charset="0"/>
            </a:endParaRPr>
          </a:p>
        </p:txBody>
      </p:sp>
      <p:sp>
        <p:nvSpPr>
          <p:cNvPr id="17412" name="AutoShape 2"/>
          <p:cNvSpPr/>
          <p:nvPr/>
        </p:nvSpPr>
        <p:spPr>
          <a:xfrm>
            <a:off x="304800" y="1689100"/>
            <a:ext cx="3111500" cy="2871788"/>
          </a:xfrm>
          <a:prstGeom prst="diamond">
            <a:avLst/>
          </a:prstGeom>
          <a:solidFill>
            <a:srgbClr val="C0FEF9"/>
          </a:solidFill>
          <a:ln w="25400" cap="flat" cmpd="sng">
            <a:solidFill>
              <a:srgbClr val="006B6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endParaRPr lang="id-ID" altLang="en-US" sz="1800" dirty="0">
              <a:latin typeface="Arial" panose="020B0604020202020204" pitchFamily="34" charset="0"/>
            </a:endParaRPr>
          </a:p>
        </p:txBody>
      </p:sp>
      <p:sp>
        <p:nvSpPr>
          <p:cNvPr id="17413" name="Rectangle 3"/>
          <p:cNvSpPr/>
          <p:nvPr/>
        </p:nvSpPr>
        <p:spPr>
          <a:xfrm>
            <a:off x="782638" y="1519238"/>
            <a:ext cx="2422525" cy="427037"/>
          </a:xfrm>
          <a:prstGeom prst="rect">
            <a:avLst/>
          </a:prstGeom>
          <a:solidFill>
            <a:srgbClr val="FF9900"/>
          </a:solidFill>
          <a:ln w="127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0488" tIns="44450" rIns="90488" bIns="4445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lnSpc>
                <a:spcPct val="12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</a:rPr>
              <a:t>Expenditure</a:t>
            </a:r>
            <a:endParaRPr lang="id-ID" altLang="en-US" b="1" dirty="0">
              <a:latin typeface="Times New Roman" panose="02020603050405020304" pitchFamily="18" charset="0"/>
            </a:endParaRPr>
          </a:p>
        </p:txBody>
      </p:sp>
      <p:sp>
        <p:nvSpPr>
          <p:cNvPr id="17414" name="Rectangle 4"/>
          <p:cNvSpPr/>
          <p:nvPr/>
        </p:nvSpPr>
        <p:spPr>
          <a:xfrm>
            <a:off x="452438" y="2641600"/>
            <a:ext cx="2671762" cy="1003300"/>
          </a:xfrm>
          <a:prstGeom prst="rect">
            <a:avLst/>
          </a:prstGeom>
          <a:noFill/>
          <a:ln w="12700">
            <a:noFill/>
          </a:ln>
        </p:spPr>
        <p:txBody>
          <a:bodyPr lIns="90488" tIns="44450" rIns="90488" bIns="4445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id-ID" altLang="en-US" b="1" dirty="0">
                <a:latin typeface="Times New Roman" panose="02020603050405020304" pitchFamily="18" charset="0"/>
              </a:rPr>
              <a:t>Meningkatkan efisiensi atau      kapasitas operasi?</a:t>
            </a:r>
            <a:endParaRPr lang="id-ID" altLang="en-US" b="1" dirty="0">
              <a:latin typeface="Times New Roman" panose="02020603050405020304" pitchFamily="18" charset="0"/>
            </a:endParaRPr>
          </a:p>
        </p:txBody>
      </p:sp>
      <p:grpSp>
        <p:nvGrpSpPr>
          <p:cNvPr id="2" name="Group 5"/>
          <p:cNvGrpSpPr/>
          <p:nvPr/>
        </p:nvGrpSpPr>
        <p:grpSpPr>
          <a:xfrm>
            <a:off x="642938" y="4246563"/>
            <a:ext cx="2565400" cy="1941512"/>
            <a:chOff x="405" y="2675"/>
            <a:chExt cx="1616" cy="1240"/>
          </a:xfrm>
        </p:grpSpPr>
        <p:sp>
          <p:nvSpPr>
            <p:cNvPr id="17432" name="Rectangle 6"/>
            <p:cNvSpPr/>
            <p:nvPr/>
          </p:nvSpPr>
          <p:spPr>
            <a:xfrm>
              <a:off x="405" y="3150"/>
              <a:ext cx="1616" cy="765"/>
            </a:xfrm>
            <a:prstGeom prst="rect">
              <a:avLst/>
            </a:prstGeom>
            <a:solidFill>
              <a:srgbClr val="FFFF00"/>
            </a:solidFill>
            <a:ln w="25400" cap="flat" cmpd="sng">
              <a:solidFill>
                <a:srgbClr val="006B6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ctr" anchorCtr="0"/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2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8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6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4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4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5pPr>
            </a:lstStyle>
            <a:p>
              <a:pPr marL="0" lvl="0" indent="0" algn="ctr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b="1" dirty="0">
                  <a:latin typeface="Times New Roman" panose="02020603050405020304" pitchFamily="18" charset="0"/>
                </a:rPr>
                <a:t>Capital Expenditure </a:t>
              </a:r>
              <a:r>
                <a:rPr lang="id-ID" altLang="en-US" dirty="0">
                  <a:latin typeface="Times New Roman" panose="02020603050405020304" pitchFamily="18" charset="0"/>
                </a:rPr>
                <a:t>(Debit akun aset tetap)</a:t>
              </a:r>
              <a:endParaRPr lang="id-ID" altLang="en-US" b="1" dirty="0">
                <a:latin typeface="Times New Roman" panose="02020603050405020304" pitchFamily="18" charset="0"/>
              </a:endParaRPr>
            </a:p>
          </p:txBody>
        </p:sp>
        <p:sp>
          <p:nvSpPr>
            <p:cNvPr id="17433" name="AutoShape 7"/>
            <p:cNvSpPr/>
            <p:nvPr/>
          </p:nvSpPr>
          <p:spPr>
            <a:xfrm rot="-5400000" flipH="1">
              <a:off x="1019" y="2651"/>
              <a:ext cx="432" cy="480"/>
            </a:xfrm>
            <a:prstGeom prst="homePlate">
              <a:avLst>
                <a:gd name="adj" fmla="val 29634"/>
              </a:avLst>
            </a:prstGeom>
            <a:solidFill>
              <a:srgbClr val="009688"/>
            </a:solidFill>
            <a:ln w="12700">
              <a:noFill/>
            </a:ln>
          </p:spPr>
          <p:txBody>
            <a:bodyPr wrap="none" anchor="ctr" anchorCtr="0"/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2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8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6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4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4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5pPr>
            </a:lstStyle>
            <a:p>
              <a:pPr marL="0" lvl="0" indent="0">
                <a:spcBef>
                  <a:spcPct val="0"/>
                </a:spcBef>
                <a:buClrTx/>
                <a:buSzTx/>
                <a:buFontTx/>
                <a:buNone/>
              </a:pPr>
              <a:endParaRPr lang="id-ID" altLang="en-US" sz="1800" dirty="0">
                <a:latin typeface="Arial" panose="020B0604020202020204" pitchFamily="34" charset="0"/>
              </a:endParaRPr>
            </a:p>
          </p:txBody>
        </p:sp>
        <p:sp>
          <p:nvSpPr>
            <p:cNvPr id="19464" name="Rectangle 8"/>
            <p:cNvSpPr>
              <a:spLocks noChangeArrowheads="1"/>
            </p:cNvSpPr>
            <p:nvPr/>
          </p:nvSpPr>
          <p:spPr bwMode="auto">
            <a:xfrm>
              <a:off x="998" y="2734"/>
              <a:ext cx="349" cy="286"/>
            </a:xfrm>
            <a:prstGeom prst="rect">
              <a:avLst/>
            </a:prstGeom>
            <a:noFill/>
            <a:ln w="12700">
              <a:noFill/>
              <a:miter lim="800000"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id-ID" sz="2400" b="1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Ya</a:t>
              </a:r>
              <a:endParaRPr kumimoji="0" lang="id-ID" sz="24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grpSp>
        <p:nvGrpSpPr>
          <p:cNvPr id="3" name="Group 10"/>
          <p:cNvGrpSpPr/>
          <p:nvPr/>
        </p:nvGrpSpPr>
        <p:grpSpPr>
          <a:xfrm>
            <a:off x="2971800" y="1700213"/>
            <a:ext cx="3163888" cy="2878137"/>
            <a:chOff x="1872" y="1059"/>
            <a:chExt cx="1993" cy="1813"/>
          </a:xfrm>
        </p:grpSpPr>
        <p:sp>
          <p:nvSpPr>
            <p:cNvPr id="17427" name="AutoShape 11"/>
            <p:cNvSpPr/>
            <p:nvPr/>
          </p:nvSpPr>
          <p:spPr>
            <a:xfrm>
              <a:off x="2006" y="1059"/>
              <a:ext cx="1859" cy="1813"/>
            </a:xfrm>
            <a:prstGeom prst="diamond">
              <a:avLst/>
            </a:prstGeom>
            <a:solidFill>
              <a:srgbClr val="C0FEF9"/>
            </a:solidFill>
            <a:ln w="25400" cap="flat" cmpd="sng">
              <a:solidFill>
                <a:srgbClr val="006B6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2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8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6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4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4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5pPr>
            </a:lstStyle>
            <a:p>
              <a:pPr marL="0" lvl="0" indent="0">
                <a:spcBef>
                  <a:spcPct val="0"/>
                </a:spcBef>
                <a:buClrTx/>
                <a:buSzTx/>
                <a:buFontTx/>
                <a:buNone/>
              </a:pPr>
              <a:endParaRPr lang="id-ID" altLang="en-US" sz="1800" dirty="0">
                <a:latin typeface="Arial" panose="020B0604020202020204" pitchFamily="34" charset="0"/>
              </a:endParaRPr>
            </a:p>
          </p:txBody>
        </p:sp>
        <p:sp>
          <p:nvSpPr>
            <p:cNvPr id="17428" name="Rectangle 12"/>
            <p:cNvSpPr/>
            <p:nvPr/>
          </p:nvSpPr>
          <p:spPr>
            <a:xfrm>
              <a:off x="2253" y="1536"/>
              <a:ext cx="1350" cy="632"/>
            </a:xfrm>
            <a:prstGeom prst="rect">
              <a:avLst/>
            </a:prstGeom>
            <a:noFill/>
            <a:ln w="12700">
              <a:noFill/>
            </a:ln>
          </p:spPr>
          <p:txBody>
            <a:bodyPr lIns="90488" tIns="44450" rIns="90488" bIns="44450">
              <a:spAutoFit/>
            </a:bodyPr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2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8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6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4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4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5pPr>
            </a:lstStyle>
            <a:p>
              <a:pPr marL="0" lvl="0" indent="0" algn="ctr">
                <a:spcBef>
                  <a:spcPct val="0"/>
                </a:spcBef>
                <a:buClrTx/>
                <a:buSzTx/>
                <a:buFontTx/>
                <a:buNone/>
              </a:pPr>
              <a:endParaRPr lang="id-ID" altLang="en-US" b="1" dirty="0">
                <a:latin typeface="Times New Roman" panose="02020603050405020304" pitchFamily="18" charset="0"/>
              </a:endParaRPr>
            </a:p>
            <a:p>
              <a:pPr marL="0" lvl="0" indent="0"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id-ID" altLang="en-US" b="1" dirty="0">
                  <a:latin typeface="Times New Roman" panose="02020603050405020304" pitchFamily="18" charset="0"/>
                </a:rPr>
                <a:t>Meningkatkan masa manfaat?</a:t>
              </a:r>
              <a:endParaRPr lang="id-ID" altLang="en-US" b="1" dirty="0">
                <a:latin typeface="Times New Roman" panose="02020603050405020304" pitchFamily="18" charset="0"/>
              </a:endParaRPr>
            </a:p>
          </p:txBody>
        </p:sp>
        <p:grpSp>
          <p:nvGrpSpPr>
            <p:cNvPr id="17429" name="Group 13"/>
            <p:cNvGrpSpPr/>
            <p:nvPr/>
          </p:nvGrpSpPr>
          <p:grpSpPr>
            <a:xfrm>
              <a:off x="1872" y="1824"/>
              <a:ext cx="469" cy="336"/>
              <a:chOff x="1872" y="1824"/>
              <a:chExt cx="469" cy="336"/>
            </a:xfrm>
          </p:grpSpPr>
          <p:sp>
            <p:nvSpPr>
              <p:cNvPr id="17430" name="AutoShape 14"/>
              <p:cNvSpPr/>
              <p:nvPr/>
            </p:nvSpPr>
            <p:spPr>
              <a:xfrm>
                <a:off x="1872" y="1824"/>
                <a:ext cx="432" cy="336"/>
              </a:xfrm>
              <a:prstGeom prst="homePlate">
                <a:avLst>
                  <a:gd name="adj" fmla="val 38101"/>
                </a:avLst>
              </a:prstGeom>
              <a:solidFill>
                <a:srgbClr val="009688"/>
              </a:solidFill>
              <a:ln w="12700">
                <a:noFill/>
              </a:ln>
            </p:spPr>
            <p:txBody>
              <a:bodyPr wrap="none" anchor="ctr" anchorCtr="0"/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bg2">
                      <a:lumMod val="40000"/>
                      <a:lumOff val="60000"/>
                    </a:schemeClr>
                  </a:buClr>
                  <a:buSzPct val="80000"/>
                  <a:buFont typeface="Wingdings 3" panose="05040102010807070707" pitchFamily="18" charset="2"/>
                  <a:buChar char=""/>
                  <a:defRPr sz="20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bg2">
                      <a:lumMod val="40000"/>
                      <a:lumOff val="60000"/>
                    </a:schemeClr>
                  </a:buClr>
                  <a:buSzPct val="80000"/>
                  <a:buFont typeface="Wingdings 3" panose="05040102010807070707" pitchFamily="18" charset="2"/>
                  <a:buChar char=""/>
                  <a:defRPr sz="1800" b="0" i="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bg2">
                      <a:lumMod val="40000"/>
                      <a:lumOff val="60000"/>
                    </a:schemeClr>
                  </a:buClr>
                  <a:buSzPct val="80000"/>
                  <a:buFont typeface="Wingdings 3" panose="05040102010807070707" pitchFamily="18" charset="2"/>
                  <a:buChar char=""/>
                  <a:defRPr sz="1600" b="0" i="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bg2">
                      <a:lumMod val="40000"/>
                      <a:lumOff val="60000"/>
                    </a:schemeClr>
                  </a:buClr>
                  <a:buSzPct val="80000"/>
                  <a:buFont typeface="Wingdings 3" panose="05040102010807070707" pitchFamily="18" charset="2"/>
                  <a:buChar char=""/>
                  <a:defRPr sz="1400" b="0" i="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bg2">
                      <a:lumMod val="40000"/>
                      <a:lumOff val="60000"/>
                    </a:schemeClr>
                  </a:buClr>
                  <a:buSzPct val="80000"/>
                  <a:buFont typeface="Wingdings 3" panose="05040102010807070707" pitchFamily="18" charset="2"/>
                  <a:buChar char=""/>
                  <a:defRPr sz="1400" b="0" i="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5pPr>
              </a:lstStyle>
              <a:p>
                <a:pPr marL="0" lvl="0" indent="0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id-ID" altLang="en-US" sz="1800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9471" name="Rectangle 15"/>
              <p:cNvSpPr>
                <a:spLocks noChangeArrowheads="1"/>
              </p:cNvSpPr>
              <p:nvPr/>
            </p:nvSpPr>
            <p:spPr bwMode="auto">
              <a:xfrm>
                <a:off x="1885" y="1842"/>
                <a:ext cx="456" cy="286"/>
              </a:xfrm>
              <a:prstGeom prst="rect">
                <a:avLst/>
              </a:prstGeom>
              <a:noFill/>
              <a:ln w="12700">
                <a:noFill/>
                <a:miter lim="800000"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id-ID" sz="2400" b="1" i="0" u="none" strike="noStrike" kern="1200" cap="none" spc="0" normalizeH="0" baseline="0" noProof="0">
                    <a:ln>
                      <a:noFill/>
                    </a:ln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uLnTx/>
                    <a:uFillTx/>
                    <a:latin typeface="Times New Roman" panose="02020603050405020304" pitchFamily="18" charset="0"/>
                    <a:ea typeface="+mn-ea"/>
                    <a:cs typeface="+mn-cs"/>
                  </a:rPr>
                  <a:t>Tdk</a:t>
                </a:r>
                <a:endParaRPr kumimoji="0" lang="id-ID" sz="2400" b="1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5" name="Group 16"/>
          <p:cNvGrpSpPr/>
          <p:nvPr/>
        </p:nvGrpSpPr>
        <p:grpSpPr>
          <a:xfrm>
            <a:off x="3214688" y="4233863"/>
            <a:ext cx="2882900" cy="1954212"/>
            <a:chOff x="2025" y="2667"/>
            <a:chExt cx="1816" cy="1231"/>
          </a:xfrm>
        </p:grpSpPr>
        <p:sp>
          <p:nvSpPr>
            <p:cNvPr id="17424" name="Rectangle 17"/>
            <p:cNvSpPr/>
            <p:nvPr/>
          </p:nvSpPr>
          <p:spPr>
            <a:xfrm>
              <a:off x="2025" y="3150"/>
              <a:ext cx="1816" cy="748"/>
            </a:xfrm>
            <a:prstGeom prst="rect">
              <a:avLst/>
            </a:prstGeom>
            <a:solidFill>
              <a:srgbClr val="FFFF00"/>
            </a:solidFill>
            <a:ln w="25400" cap="flat" cmpd="sng">
              <a:solidFill>
                <a:srgbClr val="006B6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ctr" anchorCtr="0"/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2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8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6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4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4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5pPr>
            </a:lstStyle>
            <a:p>
              <a:pPr marL="0" lvl="0" indent="0" algn="ctr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b="1" dirty="0">
                  <a:latin typeface="Times New Roman" panose="02020603050405020304" pitchFamily="18" charset="0"/>
                </a:rPr>
                <a:t>Revenue Expenditure </a:t>
              </a:r>
              <a:r>
                <a:rPr lang="id-ID" altLang="en-US" dirty="0">
                  <a:latin typeface="Times New Roman" panose="02020603050405020304" pitchFamily="18" charset="0"/>
                </a:rPr>
                <a:t>(Debit akun akumulasi depresiasi)</a:t>
              </a:r>
              <a:endParaRPr lang="id-ID" altLang="en-US" b="1" dirty="0">
                <a:latin typeface="Times New Roman" panose="02020603050405020304" pitchFamily="18" charset="0"/>
              </a:endParaRPr>
            </a:p>
          </p:txBody>
        </p:sp>
        <p:sp>
          <p:nvSpPr>
            <p:cNvPr id="17425" name="AutoShape 18"/>
            <p:cNvSpPr/>
            <p:nvPr/>
          </p:nvSpPr>
          <p:spPr>
            <a:xfrm rot="-5400000" flipH="1">
              <a:off x="2712" y="2643"/>
              <a:ext cx="432" cy="480"/>
            </a:xfrm>
            <a:prstGeom prst="homePlate">
              <a:avLst>
                <a:gd name="adj" fmla="val 29634"/>
              </a:avLst>
            </a:prstGeom>
            <a:solidFill>
              <a:srgbClr val="009688"/>
            </a:solidFill>
            <a:ln w="12700">
              <a:noFill/>
            </a:ln>
          </p:spPr>
          <p:txBody>
            <a:bodyPr wrap="none" anchor="ctr" anchorCtr="0"/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2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8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6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4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4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5pPr>
            </a:lstStyle>
            <a:p>
              <a:pPr marL="0" lvl="0" indent="0">
                <a:spcBef>
                  <a:spcPct val="0"/>
                </a:spcBef>
                <a:buClrTx/>
                <a:buSzTx/>
                <a:buFontTx/>
                <a:buNone/>
              </a:pPr>
              <a:endParaRPr lang="id-ID" altLang="en-US" sz="1800" dirty="0">
                <a:latin typeface="Arial" panose="020B0604020202020204" pitchFamily="34" charset="0"/>
              </a:endParaRPr>
            </a:p>
          </p:txBody>
        </p:sp>
        <p:sp>
          <p:nvSpPr>
            <p:cNvPr id="19475" name="Rectangle 19"/>
            <p:cNvSpPr>
              <a:spLocks noChangeArrowheads="1"/>
            </p:cNvSpPr>
            <p:nvPr/>
          </p:nvSpPr>
          <p:spPr bwMode="auto">
            <a:xfrm>
              <a:off x="2704" y="2713"/>
              <a:ext cx="388" cy="325"/>
            </a:xfrm>
            <a:prstGeom prst="rect">
              <a:avLst/>
            </a:prstGeom>
            <a:noFill/>
            <a:ln w="12700">
              <a:noFill/>
              <a:miter lim="800000"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id-ID" sz="2800" b="1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Ya</a:t>
              </a:r>
              <a:endParaRPr kumimoji="0" lang="id-ID" sz="28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grpSp>
        <p:nvGrpSpPr>
          <p:cNvPr id="6" name="Group 20"/>
          <p:cNvGrpSpPr/>
          <p:nvPr/>
        </p:nvGrpSpPr>
        <p:grpSpPr>
          <a:xfrm>
            <a:off x="5857875" y="2032000"/>
            <a:ext cx="2928938" cy="2182813"/>
            <a:chOff x="3690" y="1280"/>
            <a:chExt cx="1845" cy="1375"/>
          </a:xfrm>
        </p:grpSpPr>
        <p:sp>
          <p:nvSpPr>
            <p:cNvPr id="17420" name="Rectangle 21"/>
            <p:cNvSpPr/>
            <p:nvPr/>
          </p:nvSpPr>
          <p:spPr>
            <a:xfrm>
              <a:off x="4167" y="1280"/>
              <a:ext cx="1368" cy="1375"/>
            </a:xfrm>
            <a:prstGeom prst="rect">
              <a:avLst/>
            </a:prstGeom>
            <a:solidFill>
              <a:srgbClr val="FAFD00"/>
            </a:solidFill>
            <a:ln w="25400" cap="flat" cmpd="sng">
              <a:solidFill>
                <a:srgbClr val="006B6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90488" tIns="44450" rIns="90488" bIns="44450">
              <a:spAutoFit/>
            </a:bodyPr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2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8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6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4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4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5pPr>
            </a:lstStyle>
            <a:p>
              <a:pPr marL="0" lvl="0" indent="0"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 dirty="0">
                  <a:latin typeface="Times New Roman" panose="02020603050405020304" pitchFamily="18" charset="0"/>
                </a:rPr>
                <a:t>Revenue Expenditure</a:t>
              </a:r>
              <a:r>
                <a:rPr lang="id-ID" altLang="en-US" sz="2200" b="1" dirty="0">
                  <a:solidFill>
                    <a:schemeClr val="tx2"/>
                  </a:solidFill>
                  <a:latin typeface="Times New Roman" panose="02020603050405020304" pitchFamily="18" charset="0"/>
                </a:rPr>
                <a:t> </a:t>
              </a:r>
              <a:r>
                <a:rPr lang="id-ID" altLang="en-US" sz="2200" dirty="0">
                  <a:solidFill>
                    <a:schemeClr val="tx2"/>
                  </a:solidFill>
                  <a:latin typeface="Times New Roman" panose="02020603050405020304" pitchFamily="18" charset="0"/>
                </a:rPr>
                <a:t>(Debit akun beban untuk perawatan dan perbaikan biasa)</a:t>
              </a:r>
              <a:endParaRPr lang="id-ID" altLang="en-US" sz="2200" dirty="0">
                <a:solidFill>
                  <a:schemeClr val="tx2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17421" name="Group 22"/>
            <p:cNvGrpSpPr/>
            <p:nvPr/>
          </p:nvGrpSpPr>
          <p:grpSpPr>
            <a:xfrm>
              <a:off x="3690" y="1798"/>
              <a:ext cx="468" cy="336"/>
              <a:chOff x="3690" y="1798"/>
              <a:chExt cx="468" cy="336"/>
            </a:xfrm>
          </p:grpSpPr>
          <p:sp>
            <p:nvSpPr>
              <p:cNvPr id="17422" name="AutoShape 23"/>
              <p:cNvSpPr/>
              <p:nvPr/>
            </p:nvSpPr>
            <p:spPr>
              <a:xfrm>
                <a:off x="3690" y="1798"/>
                <a:ext cx="432" cy="336"/>
              </a:xfrm>
              <a:prstGeom prst="homePlate">
                <a:avLst>
                  <a:gd name="adj" fmla="val 38101"/>
                </a:avLst>
              </a:prstGeom>
              <a:solidFill>
                <a:srgbClr val="009688"/>
              </a:solidFill>
              <a:ln w="12700">
                <a:noFill/>
              </a:ln>
            </p:spPr>
            <p:txBody>
              <a:bodyPr wrap="none" anchor="ctr" anchorCtr="0"/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bg2">
                      <a:lumMod val="40000"/>
                      <a:lumOff val="60000"/>
                    </a:schemeClr>
                  </a:buClr>
                  <a:buSzPct val="80000"/>
                  <a:buFont typeface="Wingdings 3" panose="05040102010807070707" pitchFamily="18" charset="2"/>
                  <a:buChar char=""/>
                  <a:defRPr sz="20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bg2">
                      <a:lumMod val="40000"/>
                      <a:lumOff val="60000"/>
                    </a:schemeClr>
                  </a:buClr>
                  <a:buSzPct val="80000"/>
                  <a:buFont typeface="Wingdings 3" panose="05040102010807070707" pitchFamily="18" charset="2"/>
                  <a:buChar char=""/>
                  <a:defRPr sz="1800" b="0" i="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bg2">
                      <a:lumMod val="40000"/>
                      <a:lumOff val="60000"/>
                    </a:schemeClr>
                  </a:buClr>
                  <a:buSzPct val="80000"/>
                  <a:buFont typeface="Wingdings 3" panose="05040102010807070707" pitchFamily="18" charset="2"/>
                  <a:buChar char=""/>
                  <a:defRPr sz="1600" b="0" i="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bg2">
                      <a:lumMod val="40000"/>
                      <a:lumOff val="60000"/>
                    </a:schemeClr>
                  </a:buClr>
                  <a:buSzPct val="80000"/>
                  <a:buFont typeface="Wingdings 3" panose="05040102010807070707" pitchFamily="18" charset="2"/>
                  <a:buChar char=""/>
                  <a:defRPr sz="1400" b="0" i="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bg2">
                      <a:lumMod val="40000"/>
                      <a:lumOff val="60000"/>
                    </a:schemeClr>
                  </a:buClr>
                  <a:buSzPct val="80000"/>
                  <a:buFont typeface="Wingdings 3" panose="05040102010807070707" pitchFamily="18" charset="2"/>
                  <a:buChar char=""/>
                  <a:defRPr sz="1400" b="0" i="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5pPr>
              </a:lstStyle>
              <a:p>
                <a:pPr marL="0" lvl="0" indent="0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id-ID" altLang="en-US" sz="1800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9480" name="Rectangle 24"/>
              <p:cNvSpPr>
                <a:spLocks noChangeArrowheads="1"/>
              </p:cNvSpPr>
              <p:nvPr/>
            </p:nvSpPr>
            <p:spPr bwMode="auto">
              <a:xfrm>
                <a:off x="3703" y="1816"/>
                <a:ext cx="455" cy="286"/>
              </a:xfrm>
              <a:prstGeom prst="rect">
                <a:avLst/>
              </a:prstGeom>
              <a:noFill/>
              <a:ln w="12700">
                <a:noFill/>
                <a:miter lim="800000"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id-ID" sz="2400" b="1" i="0" u="none" strike="noStrike" kern="1200" cap="none" spc="0" normalizeH="0" baseline="0" noProof="0">
                    <a:ln>
                      <a:noFill/>
                    </a:ln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uLnTx/>
                    <a:uFillTx/>
                    <a:latin typeface="Times New Roman" panose="02020603050405020304" pitchFamily="18" charset="0"/>
                    <a:ea typeface="+mn-ea"/>
                    <a:cs typeface="+mn-cs"/>
                  </a:rPr>
                  <a:t>Tdk</a:t>
                </a:r>
                <a:endParaRPr kumimoji="0" lang="id-ID" sz="2400" b="1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</p:grpSp>
      </p:grpSp>
      <p:sp>
        <p:nvSpPr>
          <p:cNvPr id="27" name="Rectangle 21"/>
          <p:cNvSpPr>
            <a:spLocks noChangeArrowheads="1"/>
          </p:cNvSpPr>
          <p:nvPr/>
        </p:nvSpPr>
        <p:spPr bwMode="auto">
          <a:xfrm>
            <a:off x="1714500" y="3724275"/>
            <a:ext cx="3000375" cy="70485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5400">
            <a:solidFill>
              <a:srgbClr val="006B61"/>
            </a:solidFill>
            <a:miter lim="800000"/>
          </a:ln>
          <a:effectLst/>
        </p:spPr>
        <p:txBody>
          <a:bodyPr lIns="90488" tIns="44450" rIns="90488" bIns="4445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Memiliki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manfaat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ekonomi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di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masa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depan</a:t>
            </a:r>
            <a:endParaRPr kumimoji="0" lang="id-ID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4" name="Title 1"/>
          <p:cNvSpPr>
            <a:spLocks noGrp="1"/>
          </p:cNvSpPr>
          <p:nvPr>
            <p:ph type="ctrTitle"/>
          </p:nvPr>
        </p:nvSpPr>
        <p:spPr>
          <a:xfrm>
            <a:off x="866775" y="1447800"/>
            <a:ext cx="6619875" cy="3328988"/>
          </a:xfrm>
          <a:ln/>
        </p:spPr>
        <p:txBody>
          <a:bodyPr vert="horz" wrap="square" lIns="91440" tIns="45720" rIns="91440" bIns="45720" anchor="b" anchorCtr="0"/>
          <a:p>
            <a:pPr algn="ctr" defTabSz="457200">
              <a:buClrTx/>
              <a:buSzTx/>
              <a:buFontTx/>
              <a:buNone/>
            </a:pPr>
            <a:r>
              <a:rPr kern="1200" dirty="0">
                <a:latin typeface="+mj-lt"/>
                <a:ea typeface="+mj-ea"/>
                <a:cs typeface="+mj-cs"/>
              </a:rPr>
              <a:t>Penghentian Aktiva Tetap</a:t>
            </a:r>
            <a:endParaRPr lang="en-ID" altLang="x-none" kern="1200" dirty="0">
              <a:latin typeface="+mj-lt"/>
              <a:ea typeface="+mj-ea"/>
              <a:cs typeface="+mj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775" y="4776788"/>
            <a:ext cx="6619875" cy="86201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None/>
              <a:defRPr/>
            </a:pPr>
            <a:endParaRPr kumimoji="0" lang="en-ID" sz="2000" b="0" i="0" u="none" strike="noStrike" kern="1200" cap="all" spc="0" normalizeH="0" baseline="0" noProof="0">
              <a:ln>
                <a:noFill/>
              </a:ln>
              <a:solidFill>
                <a:schemeClr val="bg2">
                  <a:lumMod val="40000"/>
                  <a:lumOff val="6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12"/>
          </p:nvPr>
        </p:nvSpPr>
        <p:spPr bwMode="gray">
          <a:noFill/>
        </p:spPr>
        <p:txBody>
          <a:bodyPr vert="horz" lIns="91440" tIns="45720" rIns="91440" bIns="45720" rtlCol="0" anchor="b"/>
          <a:lstStyle>
            <a:lvl1pPr marL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457200" lvl="1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914400" lvl="2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1371600" lvl="3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1828800" lvl="4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</a:lstStyle>
          <a:p>
            <a:pPr lvl="0" algn="ctr">
              <a:buNone/>
            </a:pPr>
            <a:fld id="{9A0DB2DC-4C9A-4742-B13C-FB6460FD3503}" type="slidenum">
              <a:rPr lang="en-US" altLang="en-US" sz="2800" dirty="0">
                <a:solidFill>
                  <a:srgbClr val="FFFFFF"/>
                </a:solidFill>
              </a:rPr>
            </a:fld>
            <a:endParaRPr lang="en-US" altLang="en-US" sz="28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25" name="Rectangle 2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6059488" cy="114300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Capital Expenditure </a:t>
            </a:r>
            <a:r>
              <a:rPr kumimoji="0" lang="id-ID" sz="2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dan </a:t>
            </a:r>
            <a:b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Revenue Expenditure</a:t>
            </a:r>
            <a:endParaRPr kumimoji="0" lang="id-ID" sz="28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8435" name="Slide Number Placeholder 5"/>
          <p:cNvSpPr txBox="1">
            <a:spLocks noGrp="1"/>
          </p:cNvSpPr>
          <p:nvPr>
            <p:ph type="sldNum" sz="quarter" idx="12"/>
          </p:nvPr>
        </p:nvSpPr>
        <p:spPr bwMode="auto">
          <a:noFill/>
        </p:spPr>
        <p:txBody>
          <a:bodyPr vert="horz" lIns="91440" tIns="45720" rIns="91440" bIns="45720" rtlCol="0" anchor="b"/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2800" dirty="0">
                <a:latin typeface="Arial" panose="020B0604020202020204" pitchFamily="34" charset="0"/>
              </a:rPr>
            </a:fld>
            <a:endParaRPr lang="en-US" altLang="en-US" sz="2800" dirty="0">
              <a:latin typeface="Arial" panose="020B0604020202020204" pitchFamily="34" charset="0"/>
            </a:endParaRPr>
          </a:p>
        </p:txBody>
      </p:sp>
      <p:sp>
        <p:nvSpPr>
          <p:cNvPr id="19460" name="AutoShape 2"/>
          <p:cNvSpPr/>
          <p:nvPr/>
        </p:nvSpPr>
        <p:spPr>
          <a:xfrm rot="-5400000" flipH="1">
            <a:off x="2139950" y="2103438"/>
            <a:ext cx="596900" cy="368300"/>
          </a:xfrm>
          <a:prstGeom prst="homePlate">
            <a:avLst>
              <a:gd name="adj" fmla="val 0"/>
            </a:avLst>
          </a:prstGeom>
          <a:solidFill>
            <a:schemeClr val="accent1"/>
          </a:solidFill>
          <a:ln w="127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endParaRPr lang="id-ID" altLang="en-US" sz="1800" dirty="0">
              <a:latin typeface="Arial" panose="020B0604020202020204" pitchFamily="34" charset="0"/>
            </a:endParaRPr>
          </a:p>
        </p:txBody>
      </p:sp>
      <p:sp>
        <p:nvSpPr>
          <p:cNvPr id="19461" name="Rectangle 3"/>
          <p:cNvSpPr/>
          <p:nvPr/>
        </p:nvSpPr>
        <p:spPr>
          <a:xfrm>
            <a:off x="6273800" y="1712913"/>
            <a:ext cx="1854200" cy="3149600"/>
          </a:xfrm>
          <a:prstGeom prst="rect">
            <a:avLst/>
          </a:prstGeom>
          <a:solidFill>
            <a:srgbClr val="FCFEB9"/>
          </a:solidFill>
          <a:ln w="50800" cap="flat" cmpd="sng">
            <a:solidFill>
              <a:srgbClr val="006B6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endParaRPr lang="id-ID" altLang="en-US" sz="1800" dirty="0">
              <a:latin typeface="Arial" panose="020B0604020202020204" pitchFamily="34" charset="0"/>
            </a:endParaRPr>
          </a:p>
        </p:txBody>
      </p:sp>
      <p:sp>
        <p:nvSpPr>
          <p:cNvPr id="19462" name="Rectangle 4"/>
          <p:cNvSpPr/>
          <p:nvPr/>
        </p:nvSpPr>
        <p:spPr>
          <a:xfrm>
            <a:off x="6319838" y="1793875"/>
            <a:ext cx="1749425" cy="363538"/>
          </a:xfrm>
          <a:prstGeom prst="rect">
            <a:avLst/>
          </a:prstGeom>
          <a:noFill/>
          <a:ln w="12700">
            <a:noFill/>
          </a:ln>
        </p:spPr>
        <p:txBody>
          <a:bodyPr lIns="90488" tIns="44450" rIns="90488" bIns="44450" anchor="ctr" anchorCtr="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id-ID" altLang="en-US" sz="1800" b="1" dirty="0">
                <a:solidFill>
                  <a:srgbClr val="004E47"/>
                </a:solidFill>
                <a:latin typeface="Times New Roman" panose="02020603050405020304" pitchFamily="18" charset="0"/>
              </a:rPr>
              <a:t>KEWAJIBAN</a:t>
            </a:r>
            <a:endParaRPr lang="id-ID" altLang="en-US" sz="1800" b="1" dirty="0">
              <a:solidFill>
                <a:srgbClr val="004E47"/>
              </a:solidFill>
              <a:latin typeface="Times New Roman" panose="02020603050405020304" pitchFamily="18" charset="0"/>
            </a:endParaRPr>
          </a:p>
        </p:txBody>
      </p:sp>
      <p:sp>
        <p:nvSpPr>
          <p:cNvPr id="19463" name="Rectangle 5"/>
          <p:cNvSpPr/>
          <p:nvPr/>
        </p:nvSpPr>
        <p:spPr>
          <a:xfrm>
            <a:off x="6365875" y="2738438"/>
            <a:ext cx="1703388" cy="363537"/>
          </a:xfrm>
          <a:prstGeom prst="rect">
            <a:avLst/>
          </a:prstGeom>
          <a:noFill/>
          <a:ln w="12700">
            <a:noFill/>
          </a:ln>
        </p:spPr>
        <p:txBody>
          <a:bodyPr lIns="90488" tIns="44450" rIns="90488" bIns="44450" anchor="ctr" anchorCtr="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id-ID" altLang="en-US" sz="1800" b="1" dirty="0">
                <a:solidFill>
                  <a:srgbClr val="004E47"/>
                </a:solidFill>
                <a:latin typeface="Times New Roman" panose="02020603050405020304" pitchFamily="18" charset="0"/>
              </a:rPr>
              <a:t>EKUITAS</a:t>
            </a:r>
            <a:endParaRPr lang="id-ID" altLang="en-US" sz="1800" b="1" dirty="0">
              <a:solidFill>
                <a:srgbClr val="004E47"/>
              </a:solidFill>
              <a:latin typeface="Times New Roman" panose="02020603050405020304" pitchFamily="18" charset="0"/>
            </a:endParaRPr>
          </a:p>
        </p:txBody>
      </p:sp>
      <p:sp>
        <p:nvSpPr>
          <p:cNvPr id="19464" name="Line 6"/>
          <p:cNvSpPr/>
          <p:nvPr/>
        </p:nvSpPr>
        <p:spPr>
          <a:xfrm>
            <a:off x="6261100" y="2373313"/>
            <a:ext cx="1854200" cy="0"/>
          </a:xfrm>
          <a:prstGeom prst="line">
            <a:avLst/>
          </a:prstGeom>
          <a:ln w="25400" cap="flat" cmpd="sng">
            <a:solidFill>
              <a:srgbClr val="00353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9465" name="Rectangle 7"/>
          <p:cNvSpPr/>
          <p:nvPr/>
        </p:nvSpPr>
        <p:spPr>
          <a:xfrm>
            <a:off x="6345238" y="3956050"/>
            <a:ext cx="1755775" cy="363538"/>
          </a:xfrm>
          <a:prstGeom prst="rect">
            <a:avLst/>
          </a:prstGeom>
          <a:noFill/>
          <a:ln w="12700">
            <a:noFill/>
          </a:ln>
        </p:spPr>
        <p:txBody>
          <a:bodyPr lIns="90488" tIns="44450" rIns="90488" bIns="44450" anchor="ctr" anchorCtr="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id-ID" altLang="en-US" sz="1800" b="1" dirty="0">
                <a:solidFill>
                  <a:srgbClr val="004E47"/>
                </a:solidFill>
                <a:latin typeface="Times New Roman" panose="02020603050405020304" pitchFamily="18" charset="0"/>
              </a:rPr>
              <a:t>PENDAPATAN</a:t>
            </a:r>
            <a:endParaRPr lang="id-ID" altLang="en-US" sz="1800" b="1" dirty="0">
              <a:solidFill>
                <a:srgbClr val="004E47"/>
              </a:solidFill>
              <a:latin typeface="Times New Roman" panose="02020603050405020304" pitchFamily="18" charset="0"/>
            </a:endParaRPr>
          </a:p>
        </p:txBody>
      </p:sp>
      <p:sp>
        <p:nvSpPr>
          <p:cNvPr id="19466" name="Line 8"/>
          <p:cNvSpPr/>
          <p:nvPr/>
        </p:nvSpPr>
        <p:spPr>
          <a:xfrm>
            <a:off x="6261100" y="3440113"/>
            <a:ext cx="1854200" cy="0"/>
          </a:xfrm>
          <a:prstGeom prst="line">
            <a:avLst/>
          </a:prstGeom>
          <a:ln w="25400" cap="flat" cmpd="sng">
            <a:solidFill>
              <a:srgbClr val="00353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9467" name="Rectangle 9"/>
          <p:cNvSpPr/>
          <p:nvPr/>
        </p:nvSpPr>
        <p:spPr>
          <a:xfrm>
            <a:off x="4465638" y="1712913"/>
            <a:ext cx="1854200" cy="3149600"/>
          </a:xfrm>
          <a:prstGeom prst="rect">
            <a:avLst/>
          </a:prstGeom>
          <a:solidFill>
            <a:srgbClr val="FCFEB9"/>
          </a:solidFill>
          <a:ln w="50800" cap="flat" cmpd="sng">
            <a:solidFill>
              <a:srgbClr val="006B6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endParaRPr lang="id-ID" altLang="en-US" sz="1800" dirty="0">
              <a:latin typeface="Arial" panose="020B0604020202020204" pitchFamily="34" charset="0"/>
            </a:endParaRPr>
          </a:p>
        </p:txBody>
      </p:sp>
      <p:sp>
        <p:nvSpPr>
          <p:cNvPr id="19468" name="Rectangle 10"/>
          <p:cNvSpPr/>
          <p:nvPr/>
        </p:nvSpPr>
        <p:spPr>
          <a:xfrm>
            <a:off x="4567238" y="2566988"/>
            <a:ext cx="1609725" cy="363537"/>
          </a:xfrm>
          <a:prstGeom prst="rect">
            <a:avLst/>
          </a:prstGeom>
          <a:noFill/>
          <a:ln w="12700">
            <a:noFill/>
          </a:ln>
        </p:spPr>
        <p:txBody>
          <a:bodyPr lIns="90488" tIns="44450" rIns="90488" bIns="4445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id-ID" altLang="en-US" sz="1800" b="1" dirty="0">
                <a:solidFill>
                  <a:srgbClr val="004E47"/>
                </a:solidFill>
                <a:latin typeface="Times New Roman" panose="02020603050405020304" pitchFamily="18" charset="0"/>
              </a:rPr>
              <a:t>aset</a:t>
            </a:r>
            <a:endParaRPr lang="id-ID" altLang="en-US" sz="1800" b="1" dirty="0">
              <a:solidFill>
                <a:srgbClr val="004E47"/>
              </a:solidFill>
              <a:latin typeface="Times New Roman" panose="02020603050405020304" pitchFamily="18" charset="0"/>
            </a:endParaRPr>
          </a:p>
        </p:txBody>
      </p:sp>
      <p:sp>
        <p:nvSpPr>
          <p:cNvPr id="19469" name="Rectangle 11"/>
          <p:cNvSpPr/>
          <p:nvPr/>
        </p:nvSpPr>
        <p:spPr>
          <a:xfrm>
            <a:off x="4643438" y="3927475"/>
            <a:ext cx="1609725" cy="363538"/>
          </a:xfrm>
          <a:prstGeom prst="rect">
            <a:avLst/>
          </a:prstGeom>
          <a:noFill/>
          <a:ln w="12700">
            <a:noFill/>
          </a:ln>
        </p:spPr>
        <p:txBody>
          <a:bodyPr lIns="90488" tIns="44450" rIns="90488" bIns="4445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id-ID" altLang="en-US" sz="1800" b="1" dirty="0">
                <a:solidFill>
                  <a:srgbClr val="004E47"/>
                </a:solidFill>
                <a:latin typeface="Times New Roman" panose="02020603050405020304" pitchFamily="18" charset="0"/>
              </a:rPr>
              <a:t>BEBAN</a:t>
            </a:r>
            <a:endParaRPr lang="id-ID" altLang="en-US" sz="1800" b="1" dirty="0">
              <a:solidFill>
                <a:srgbClr val="004E47"/>
              </a:solidFill>
              <a:latin typeface="Times New Roman" panose="02020603050405020304" pitchFamily="18" charset="0"/>
            </a:endParaRPr>
          </a:p>
        </p:txBody>
      </p:sp>
      <p:sp>
        <p:nvSpPr>
          <p:cNvPr id="19470" name="Line 12"/>
          <p:cNvSpPr/>
          <p:nvPr/>
        </p:nvSpPr>
        <p:spPr>
          <a:xfrm>
            <a:off x="4467225" y="3744913"/>
            <a:ext cx="1854200" cy="0"/>
          </a:xfrm>
          <a:prstGeom prst="line">
            <a:avLst/>
          </a:prstGeom>
          <a:ln w="25400" cap="flat" cmpd="sng">
            <a:solidFill>
              <a:srgbClr val="00353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9471" name="AutoShape 13"/>
          <p:cNvSpPr/>
          <p:nvPr/>
        </p:nvSpPr>
        <p:spPr>
          <a:xfrm>
            <a:off x="3733800" y="1700213"/>
            <a:ext cx="990600" cy="685800"/>
          </a:xfrm>
          <a:prstGeom prst="rightArrow">
            <a:avLst>
              <a:gd name="adj1" fmla="val 50000"/>
              <a:gd name="adj2" fmla="val 72228"/>
            </a:avLst>
          </a:prstGeom>
          <a:solidFill>
            <a:srgbClr val="FC0128"/>
          </a:solidFill>
          <a:ln w="12700">
            <a:noFill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endParaRPr lang="id-ID" altLang="en-US" sz="1800" dirty="0">
              <a:latin typeface="Arial" panose="020B0604020202020204" pitchFamily="34" charset="0"/>
            </a:endParaRPr>
          </a:p>
        </p:txBody>
      </p:sp>
      <p:sp>
        <p:nvSpPr>
          <p:cNvPr id="21518" name="Rectangle 14"/>
          <p:cNvSpPr>
            <a:spLocks noChangeArrowheads="1"/>
          </p:cNvSpPr>
          <p:nvPr/>
        </p:nvSpPr>
        <p:spPr bwMode="auto">
          <a:xfrm>
            <a:off x="1135063" y="1473200"/>
            <a:ext cx="2957513" cy="793750"/>
          </a:xfrm>
          <a:prstGeom prst="rect">
            <a:avLst/>
          </a:prstGeom>
          <a:solidFill>
            <a:srgbClr val="006600"/>
          </a:solidFill>
          <a:ln w="12700">
            <a:noFill/>
            <a:miter lim="800000"/>
          </a:ln>
          <a:effectLst/>
        </p:spPr>
        <p:txBody>
          <a:bodyPr lIns="182562" tIns="92075" rIns="182562" bIns="92075" anchor="ctr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20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PEMBELANJAAN MODAL</a:t>
            </a:r>
            <a:endParaRPr kumimoji="0" lang="id-ID" sz="20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1519" name="Rectangle 15"/>
          <p:cNvSpPr>
            <a:spLocks noChangeArrowheads="1"/>
          </p:cNvSpPr>
          <p:nvPr/>
        </p:nvSpPr>
        <p:spPr bwMode="auto">
          <a:xfrm>
            <a:off x="1165225" y="2420938"/>
            <a:ext cx="2974975" cy="1416050"/>
          </a:xfrm>
          <a:prstGeom prst="rect">
            <a:avLst/>
          </a:prstGeom>
          <a:solidFill>
            <a:srgbClr val="006600"/>
          </a:solidFill>
          <a:ln w="12700">
            <a:solidFill>
              <a:schemeClr val="tx1"/>
            </a:solidFill>
            <a:miter lim="800000"/>
          </a:ln>
          <a:effectLst>
            <a:outerShdw dist="107763" dir="2700000" algn="ctr" rotWithShape="0">
              <a:schemeClr val="tx1"/>
            </a:outerShdw>
          </a:effectLst>
        </p:spPr>
        <p:txBody>
          <a:bodyPr lIns="0" tIns="92075" rIns="0" bIns="92075" anchor="ctr">
            <a:spAutoFit/>
          </a:bodyPr>
          <a:lstStyle/>
          <a:p>
            <a:pPr marL="692150" marR="0" lvl="0" indent="-46672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20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1. Biaya awal</a:t>
            </a:r>
            <a:endParaRPr kumimoji="0" lang="id-ID" sz="20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692150" marR="0" lvl="0" indent="-46672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20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2. Penambahan</a:t>
            </a:r>
            <a:endParaRPr kumimoji="0" lang="id-ID" sz="20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692150" marR="0" lvl="0" indent="-46672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20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3. </a:t>
            </a:r>
            <a:r>
              <a:rPr kumimoji="0" lang="id-ID" sz="2000" b="1" i="1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Betterments</a:t>
            </a:r>
            <a:endParaRPr kumimoji="0" lang="id-ID" sz="2000" b="1" i="1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692150" marR="0" lvl="0" indent="-46672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20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4. Perbaikan luar biasa</a:t>
            </a:r>
            <a:endParaRPr kumimoji="0" lang="id-ID" sz="20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9474" name="Rectangle 16"/>
          <p:cNvSpPr/>
          <p:nvPr/>
        </p:nvSpPr>
        <p:spPr>
          <a:xfrm>
            <a:off x="6359525" y="3454400"/>
            <a:ext cx="1752600" cy="304800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endParaRPr lang="id-ID" altLang="en-US" sz="1800" dirty="0">
              <a:latin typeface="Arial" panose="020B0604020202020204" pitchFamily="34" charset="0"/>
            </a:endParaRPr>
          </a:p>
        </p:txBody>
      </p:sp>
      <p:sp>
        <p:nvSpPr>
          <p:cNvPr id="19475" name="Rectangle 17"/>
          <p:cNvSpPr/>
          <p:nvPr/>
        </p:nvSpPr>
        <p:spPr>
          <a:xfrm>
            <a:off x="6362700" y="3436938"/>
            <a:ext cx="1749425" cy="363537"/>
          </a:xfrm>
          <a:prstGeom prst="rect">
            <a:avLst/>
          </a:prstGeom>
          <a:noFill/>
          <a:ln w="12700">
            <a:noFill/>
          </a:ln>
        </p:spPr>
        <p:txBody>
          <a:bodyPr lIns="90488" tIns="44450" rIns="90488" bIns="44450" anchor="ctr" anchorCtr="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id-ID" altLang="en-US" sz="1800" b="1" dirty="0">
                <a:latin typeface="Times New Roman" panose="02020603050405020304" pitchFamily="18" charset="0"/>
              </a:rPr>
              <a:t>Laba bersih</a:t>
            </a:r>
            <a:endParaRPr lang="id-ID" altLang="en-US" sz="1800" b="1" dirty="0">
              <a:latin typeface="Times New Roman" panose="02020603050405020304" pitchFamily="18" charset="0"/>
            </a:endParaRPr>
          </a:p>
        </p:txBody>
      </p:sp>
      <p:sp>
        <p:nvSpPr>
          <p:cNvPr id="19476" name="AutoShape 22"/>
          <p:cNvSpPr/>
          <p:nvPr/>
        </p:nvSpPr>
        <p:spPr>
          <a:xfrm rot="-5400000" flipH="1">
            <a:off x="2184400" y="4718050"/>
            <a:ext cx="596900" cy="368300"/>
          </a:xfrm>
          <a:prstGeom prst="homePlate">
            <a:avLst>
              <a:gd name="adj" fmla="val 0"/>
            </a:avLst>
          </a:prstGeom>
          <a:solidFill>
            <a:schemeClr val="accent1"/>
          </a:solidFill>
          <a:ln w="127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endParaRPr lang="id-ID" altLang="en-US" sz="1800" dirty="0">
              <a:latin typeface="Arial" panose="020B0604020202020204" pitchFamily="34" charset="0"/>
            </a:endParaRPr>
          </a:p>
        </p:txBody>
      </p:sp>
      <p:sp>
        <p:nvSpPr>
          <p:cNvPr id="21527" name="Rectangle 23"/>
          <p:cNvSpPr>
            <a:spLocks noChangeArrowheads="1"/>
          </p:cNvSpPr>
          <p:nvPr/>
        </p:nvSpPr>
        <p:spPr bwMode="auto">
          <a:xfrm>
            <a:off x="1217613" y="4922838"/>
            <a:ext cx="2720975" cy="1098550"/>
          </a:xfrm>
          <a:prstGeom prst="rect">
            <a:avLst/>
          </a:prstGeom>
          <a:solidFill>
            <a:srgbClr val="006600"/>
          </a:solidFill>
          <a:ln w="12700">
            <a:noFill/>
            <a:miter lim="800000"/>
          </a:ln>
          <a:effectLst/>
        </p:spPr>
        <p:txBody>
          <a:bodyPr lIns="0" tIns="92075" rIns="0" bIns="92075" anchor="ctr">
            <a:spAutoFit/>
          </a:bodyPr>
          <a:lstStyle/>
          <a:p>
            <a:pPr marL="225425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20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Perawatan dan perbaikan normal atau biasa</a:t>
            </a:r>
            <a:endParaRPr kumimoji="0" lang="id-ID" sz="20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9478" name="AutoShape 24"/>
          <p:cNvSpPr/>
          <p:nvPr/>
        </p:nvSpPr>
        <p:spPr>
          <a:xfrm>
            <a:off x="3733800" y="4038600"/>
            <a:ext cx="990600" cy="685800"/>
          </a:xfrm>
          <a:prstGeom prst="rightArrow">
            <a:avLst>
              <a:gd name="adj1" fmla="val 50000"/>
              <a:gd name="adj2" fmla="val 72228"/>
            </a:avLst>
          </a:prstGeom>
          <a:solidFill>
            <a:srgbClr val="FC0128"/>
          </a:solidFill>
          <a:ln w="12700">
            <a:noFill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endParaRPr lang="id-ID" altLang="en-US" sz="1800" dirty="0">
              <a:latin typeface="Arial" panose="020B0604020202020204" pitchFamily="34" charset="0"/>
            </a:endParaRPr>
          </a:p>
        </p:txBody>
      </p:sp>
      <p:sp>
        <p:nvSpPr>
          <p:cNvPr id="21529" name="Rectangle 25"/>
          <p:cNvSpPr>
            <a:spLocks noChangeArrowheads="1"/>
          </p:cNvSpPr>
          <p:nvPr/>
        </p:nvSpPr>
        <p:spPr bwMode="auto">
          <a:xfrm>
            <a:off x="1187450" y="4005263"/>
            <a:ext cx="2759075" cy="793750"/>
          </a:xfrm>
          <a:prstGeom prst="rect">
            <a:avLst/>
          </a:prstGeom>
          <a:solidFill>
            <a:srgbClr val="006600"/>
          </a:solidFill>
          <a:ln w="12700">
            <a:noFill/>
            <a:miter lim="800000"/>
          </a:ln>
          <a:effectLst/>
        </p:spPr>
        <p:txBody>
          <a:bodyPr lIns="182562" tIns="92075" rIns="182562" bIns="92075" anchor="ctr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20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PEMBELANJAAN PENDAPATAN</a:t>
            </a:r>
            <a:endParaRPr kumimoji="0" lang="id-ID" sz="20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2" name="Slide Number Placeholder 3"/>
          <p:cNvSpPr txBox="1">
            <a:spLocks noGrp="1"/>
          </p:cNvSpPr>
          <p:nvPr>
            <p:ph type="sldNum" sz="quarter" idx="12"/>
          </p:nvPr>
        </p:nvSpPr>
        <p:spPr bwMode="auto">
          <a:noFill/>
        </p:spPr>
        <p:txBody>
          <a:bodyPr vert="horz" lIns="91440" tIns="45720" rIns="91440" bIns="45720" rtlCol="0" anchor="b"/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2800" dirty="0">
                <a:latin typeface="Arial" panose="020B0604020202020204" pitchFamily="34" charset="0"/>
              </a:rPr>
            </a:fld>
            <a:endParaRPr lang="en-US" altLang="en-US" sz="2800" dirty="0">
              <a:latin typeface="Arial" panose="020B0604020202020204" pitchFamily="34" charset="0"/>
            </a:endParaRPr>
          </a:p>
        </p:txBody>
      </p:sp>
      <p:grpSp>
        <p:nvGrpSpPr>
          <p:cNvPr id="20483" name="Group 2"/>
          <p:cNvGrpSpPr/>
          <p:nvPr/>
        </p:nvGrpSpPr>
        <p:grpSpPr>
          <a:xfrm>
            <a:off x="323850" y="1522413"/>
            <a:ext cx="2895600" cy="2076450"/>
            <a:chOff x="1439" y="1140"/>
            <a:chExt cx="2881" cy="2040"/>
          </a:xfrm>
        </p:grpSpPr>
        <p:pic>
          <p:nvPicPr>
            <p:cNvPr id="20507" name="Picture 3" descr="INDU0460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1439" y="1140"/>
              <a:ext cx="2881" cy="2040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20508" name="Freeform 4"/>
            <p:cNvSpPr/>
            <p:nvPr/>
          </p:nvSpPr>
          <p:spPr>
            <a:xfrm>
              <a:off x="1544" y="1361"/>
              <a:ext cx="1169" cy="884"/>
            </a:xfrm>
            <a:custGeom>
              <a:avLst/>
              <a:gdLst>
                <a:gd name="txL" fmla="*/ 0 w 1169"/>
                <a:gd name="txT" fmla="*/ 0 h 884"/>
                <a:gd name="txR" fmla="*/ 1169 w 1169"/>
                <a:gd name="txB" fmla="*/ 884 h 884"/>
              </a:gdLst>
              <a:ahLst/>
              <a:cxnLst>
                <a:cxn ang="0">
                  <a:pos x="136" y="847"/>
                </a:cxn>
                <a:cxn ang="0">
                  <a:pos x="52" y="703"/>
                </a:cxn>
                <a:cxn ang="0">
                  <a:pos x="124" y="691"/>
                </a:cxn>
                <a:cxn ang="0">
                  <a:pos x="196" y="631"/>
                </a:cxn>
                <a:cxn ang="0">
                  <a:pos x="208" y="439"/>
                </a:cxn>
                <a:cxn ang="0">
                  <a:pos x="256" y="415"/>
                </a:cxn>
                <a:cxn ang="0">
                  <a:pos x="328" y="331"/>
                </a:cxn>
                <a:cxn ang="0">
                  <a:pos x="556" y="283"/>
                </a:cxn>
                <a:cxn ang="0">
                  <a:pos x="592" y="295"/>
                </a:cxn>
                <a:cxn ang="0">
                  <a:pos x="520" y="307"/>
                </a:cxn>
                <a:cxn ang="0">
                  <a:pos x="808" y="295"/>
                </a:cxn>
                <a:cxn ang="0">
                  <a:pos x="1024" y="187"/>
                </a:cxn>
                <a:cxn ang="0">
                  <a:pos x="1048" y="31"/>
                </a:cxn>
                <a:cxn ang="0">
                  <a:pos x="1072" y="139"/>
                </a:cxn>
                <a:cxn ang="0">
                  <a:pos x="1144" y="211"/>
                </a:cxn>
                <a:cxn ang="0">
                  <a:pos x="1072" y="475"/>
                </a:cxn>
                <a:cxn ang="0">
                  <a:pos x="844" y="571"/>
                </a:cxn>
                <a:cxn ang="0">
                  <a:pos x="712" y="523"/>
                </a:cxn>
                <a:cxn ang="0">
                  <a:pos x="676" y="559"/>
                </a:cxn>
                <a:cxn ang="0">
                  <a:pos x="580" y="859"/>
                </a:cxn>
                <a:cxn ang="0">
                  <a:pos x="328" y="835"/>
                </a:cxn>
                <a:cxn ang="0">
                  <a:pos x="208" y="811"/>
                </a:cxn>
                <a:cxn ang="0">
                  <a:pos x="4" y="883"/>
                </a:cxn>
                <a:cxn ang="0">
                  <a:pos x="16" y="883"/>
                </a:cxn>
              </a:cxnLst>
              <a:rect l="txL" t="txT" r="txR" b="txB"/>
              <a:pathLst>
                <a:path w="1169" h="884">
                  <a:moveTo>
                    <a:pt x="136" y="847"/>
                  </a:moveTo>
                  <a:cubicBezTo>
                    <a:pt x="79" y="809"/>
                    <a:pt x="82" y="763"/>
                    <a:pt x="52" y="703"/>
                  </a:cubicBezTo>
                  <a:cubicBezTo>
                    <a:pt x="76" y="699"/>
                    <a:pt x="102" y="701"/>
                    <a:pt x="124" y="691"/>
                  </a:cubicBezTo>
                  <a:cubicBezTo>
                    <a:pt x="153" y="678"/>
                    <a:pt x="170" y="648"/>
                    <a:pt x="196" y="631"/>
                  </a:cubicBezTo>
                  <a:cubicBezTo>
                    <a:pt x="200" y="567"/>
                    <a:pt x="191" y="501"/>
                    <a:pt x="208" y="439"/>
                  </a:cubicBezTo>
                  <a:cubicBezTo>
                    <a:pt x="213" y="422"/>
                    <a:pt x="241" y="425"/>
                    <a:pt x="256" y="415"/>
                  </a:cubicBezTo>
                  <a:cubicBezTo>
                    <a:pt x="286" y="394"/>
                    <a:pt x="296" y="350"/>
                    <a:pt x="328" y="331"/>
                  </a:cubicBezTo>
                  <a:cubicBezTo>
                    <a:pt x="399" y="290"/>
                    <a:pt x="478" y="291"/>
                    <a:pt x="556" y="283"/>
                  </a:cubicBezTo>
                  <a:cubicBezTo>
                    <a:pt x="568" y="287"/>
                    <a:pt x="603" y="288"/>
                    <a:pt x="592" y="295"/>
                  </a:cubicBezTo>
                  <a:cubicBezTo>
                    <a:pt x="572" y="308"/>
                    <a:pt x="496" y="307"/>
                    <a:pt x="520" y="307"/>
                  </a:cubicBezTo>
                  <a:cubicBezTo>
                    <a:pt x="616" y="307"/>
                    <a:pt x="712" y="299"/>
                    <a:pt x="808" y="295"/>
                  </a:cubicBezTo>
                  <a:cubicBezTo>
                    <a:pt x="833" y="285"/>
                    <a:pt x="1020" y="249"/>
                    <a:pt x="1024" y="187"/>
                  </a:cubicBezTo>
                  <a:cubicBezTo>
                    <a:pt x="1034" y="14"/>
                    <a:pt x="954" y="0"/>
                    <a:pt x="1048" y="31"/>
                  </a:cubicBezTo>
                  <a:cubicBezTo>
                    <a:pt x="1056" y="67"/>
                    <a:pt x="1055" y="106"/>
                    <a:pt x="1072" y="139"/>
                  </a:cubicBezTo>
                  <a:cubicBezTo>
                    <a:pt x="1088" y="169"/>
                    <a:pt x="1135" y="178"/>
                    <a:pt x="1144" y="211"/>
                  </a:cubicBezTo>
                  <a:cubicBezTo>
                    <a:pt x="1169" y="300"/>
                    <a:pt x="1123" y="406"/>
                    <a:pt x="1072" y="475"/>
                  </a:cubicBezTo>
                  <a:cubicBezTo>
                    <a:pt x="1036" y="619"/>
                    <a:pt x="970" y="581"/>
                    <a:pt x="844" y="571"/>
                  </a:cubicBezTo>
                  <a:cubicBezTo>
                    <a:pt x="802" y="543"/>
                    <a:pt x="772" y="518"/>
                    <a:pt x="712" y="523"/>
                  </a:cubicBezTo>
                  <a:cubicBezTo>
                    <a:pt x="695" y="525"/>
                    <a:pt x="688" y="547"/>
                    <a:pt x="676" y="559"/>
                  </a:cubicBezTo>
                  <a:cubicBezTo>
                    <a:pt x="655" y="687"/>
                    <a:pt x="723" y="811"/>
                    <a:pt x="580" y="859"/>
                  </a:cubicBezTo>
                  <a:cubicBezTo>
                    <a:pt x="496" y="851"/>
                    <a:pt x="412" y="846"/>
                    <a:pt x="328" y="835"/>
                  </a:cubicBezTo>
                  <a:cubicBezTo>
                    <a:pt x="288" y="830"/>
                    <a:pt x="248" y="805"/>
                    <a:pt x="208" y="811"/>
                  </a:cubicBezTo>
                  <a:cubicBezTo>
                    <a:pt x="137" y="822"/>
                    <a:pt x="72" y="858"/>
                    <a:pt x="4" y="883"/>
                  </a:cubicBezTo>
                  <a:cubicBezTo>
                    <a:pt x="0" y="884"/>
                    <a:pt x="12" y="883"/>
                    <a:pt x="16" y="883"/>
                  </a:cubicBezTo>
                </a:path>
              </a:pathLst>
            </a:custGeom>
            <a:solidFill>
              <a:srgbClr val="996633">
                <a:alpha val="100000"/>
              </a:srgbClr>
            </a:solidFill>
            <a:ln w="9525" cap="flat" cmpd="sng">
              <a:solidFill>
                <a:schemeClr val="tx1">
                  <a:alpha val="10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20484" name="Text Box 5"/>
          <p:cNvSpPr txBox="1"/>
          <p:nvPr/>
        </p:nvSpPr>
        <p:spPr>
          <a:xfrm>
            <a:off x="3273425" y="1536700"/>
            <a:ext cx="5730875" cy="2054225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  <a:effectLst>
            <a:outerShdw dist="107763" dir="2699999" algn="ctr" rotWithShape="0">
              <a:schemeClr val="tx2"/>
            </a:outerShdw>
          </a:effectLst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spcBef>
                <a:spcPct val="50000"/>
              </a:spcBef>
              <a:buClrTx/>
              <a:buSzTx/>
              <a:buFontTx/>
              <a:buNone/>
            </a:pPr>
            <a:r>
              <a:rPr lang="id-ID" altLang="en-US" sz="3200" dirty="0">
                <a:latin typeface="Times New Roman" panose="02020603050405020304" pitchFamily="18" charset="0"/>
              </a:rPr>
              <a:t>Sebuah peralatan senilai $ 25,000 telah terdepresiasi penuh.          Pada 14 Februari, peralatan itu di</a:t>
            </a:r>
            <a:r>
              <a:rPr lang="en-US" altLang="en-US" sz="3200" dirty="0">
                <a:latin typeface="Times New Roman" panose="02020603050405020304" pitchFamily="18" charset="0"/>
              </a:rPr>
              <a:t>habiskan</a:t>
            </a:r>
            <a:r>
              <a:rPr lang="id-ID" altLang="en-US" sz="3200" dirty="0">
                <a:latin typeface="Times New Roman" panose="02020603050405020304" pitchFamily="18" charset="0"/>
              </a:rPr>
              <a:t>.</a:t>
            </a:r>
            <a:endParaRPr lang="id-ID" altLang="en-US" sz="3200" dirty="0">
              <a:latin typeface="Times New Roman" panose="02020603050405020304" pitchFamily="18" charset="0"/>
            </a:endParaRPr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1479550" y="381000"/>
            <a:ext cx="6184900" cy="762000"/>
          </a:xfrm>
          <a:prstGeom prst="rect">
            <a:avLst/>
          </a:prstGeom>
          <a:solidFill>
            <a:srgbClr val="800000"/>
          </a:solidFill>
          <a:ln w="12700">
            <a:solidFill>
              <a:schemeClr val="tx1"/>
            </a:solidFill>
            <a:miter lim="800000"/>
          </a:ln>
          <a:effectLst>
            <a:outerShdw dist="107763" dir="2700000" algn="ctr" rotWithShape="0">
              <a:schemeClr val="tx1"/>
            </a:outerShdw>
          </a:effectLst>
        </p:spPr>
        <p:txBody>
          <a:bodyPr lIns="90488" tIns="44450" rIns="90488" bIns="4445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Penghapusan</a:t>
            </a:r>
            <a:r>
              <a:rPr kumimoji="0" lang="id-ID" sz="4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As</a:t>
            </a:r>
            <a:r>
              <a:rPr kumimoji="0" lang="id-ID" sz="4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s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et </a:t>
            </a:r>
            <a:r>
              <a:rPr kumimoji="0" lang="id-ID" sz="4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Tetap</a:t>
            </a:r>
            <a:endParaRPr kumimoji="0" lang="id-ID" sz="4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0486" name="Rectangle 8"/>
          <p:cNvSpPr/>
          <p:nvPr/>
        </p:nvSpPr>
        <p:spPr>
          <a:xfrm>
            <a:off x="66675" y="3951288"/>
            <a:ext cx="8991600" cy="2286000"/>
          </a:xfrm>
          <a:prstGeom prst="rect">
            <a:avLst/>
          </a:prstGeom>
          <a:solidFill>
            <a:srgbClr val="FFDFBF"/>
          </a:solidFill>
          <a:ln w="127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endParaRPr lang="id-ID" altLang="en-US" sz="1800" dirty="0">
              <a:latin typeface="Arial" panose="020B0604020202020204" pitchFamily="34" charset="0"/>
            </a:endParaRPr>
          </a:p>
        </p:txBody>
      </p:sp>
      <p:sp>
        <p:nvSpPr>
          <p:cNvPr id="20487" name="Line 9"/>
          <p:cNvSpPr/>
          <p:nvPr/>
        </p:nvSpPr>
        <p:spPr>
          <a:xfrm>
            <a:off x="9058275" y="3951288"/>
            <a:ext cx="0" cy="2286000"/>
          </a:xfrm>
          <a:prstGeom prst="line">
            <a:avLst/>
          </a:prstGeom>
          <a:ln w="38099" cap="flat" cmpd="dbl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0488" name="Line 10"/>
          <p:cNvSpPr/>
          <p:nvPr/>
        </p:nvSpPr>
        <p:spPr>
          <a:xfrm flipH="1">
            <a:off x="447675" y="3951288"/>
            <a:ext cx="0" cy="2286000"/>
          </a:xfrm>
          <a:prstGeom prst="line">
            <a:avLst/>
          </a:prstGeom>
          <a:ln w="38099" cap="flat" cmpd="dbl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0489" name="Line 11"/>
          <p:cNvSpPr/>
          <p:nvPr/>
        </p:nvSpPr>
        <p:spPr>
          <a:xfrm flipH="1">
            <a:off x="1362075" y="3951288"/>
            <a:ext cx="0" cy="2286000"/>
          </a:xfrm>
          <a:prstGeom prst="line">
            <a:avLst/>
          </a:prstGeom>
          <a:ln w="12699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0490" name="Line 12"/>
          <p:cNvSpPr/>
          <p:nvPr/>
        </p:nvSpPr>
        <p:spPr>
          <a:xfrm>
            <a:off x="5705475" y="3951288"/>
            <a:ext cx="0" cy="2286000"/>
          </a:xfrm>
          <a:prstGeom prst="line">
            <a:avLst/>
          </a:prstGeom>
          <a:ln w="12699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0491" name="Rectangle 13"/>
          <p:cNvSpPr/>
          <p:nvPr/>
        </p:nvSpPr>
        <p:spPr>
          <a:xfrm>
            <a:off x="7837488" y="4051300"/>
            <a:ext cx="1306512" cy="409575"/>
          </a:xfrm>
          <a:prstGeom prst="rect">
            <a:avLst/>
          </a:prstGeom>
          <a:noFill/>
          <a:ln w="12699">
            <a:noFill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endParaRPr lang="id-ID" altLang="en-US" sz="1800" dirty="0">
              <a:latin typeface="Arial" panose="020B0604020202020204" pitchFamily="34" charset="0"/>
            </a:endParaRPr>
          </a:p>
        </p:txBody>
      </p:sp>
      <p:sp>
        <p:nvSpPr>
          <p:cNvPr id="20492" name="Line 14"/>
          <p:cNvSpPr/>
          <p:nvPr/>
        </p:nvSpPr>
        <p:spPr>
          <a:xfrm>
            <a:off x="7686675" y="3951288"/>
            <a:ext cx="0" cy="2286000"/>
          </a:xfrm>
          <a:prstGeom prst="line">
            <a:avLst/>
          </a:prstGeom>
          <a:ln w="38099" cap="flat" cmpd="dbl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0493" name="Rectangle 15"/>
          <p:cNvSpPr/>
          <p:nvPr/>
        </p:nvSpPr>
        <p:spPr>
          <a:xfrm>
            <a:off x="8074025" y="3951288"/>
            <a:ext cx="525463" cy="2286000"/>
          </a:xfrm>
          <a:prstGeom prst="rect">
            <a:avLst/>
          </a:prstGeom>
          <a:solidFill>
            <a:srgbClr val="FFFFFF"/>
          </a:solidFill>
          <a:ln w="12699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endParaRPr lang="id-ID" altLang="en-US" sz="1800" dirty="0">
              <a:latin typeface="Arial" panose="020B0604020202020204" pitchFamily="34" charset="0"/>
            </a:endParaRPr>
          </a:p>
        </p:txBody>
      </p:sp>
      <p:sp>
        <p:nvSpPr>
          <p:cNvPr id="20494" name="Rectangle 16"/>
          <p:cNvSpPr/>
          <p:nvPr/>
        </p:nvSpPr>
        <p:spPr>
          <a:xfrm>
            <a:off x="6692900" y="3951288"/>
            <a:ext cx="523875" cy="2286000"/>
          </a:xfrm>
          <a:prstGeom prst="rect">
            <a:avLst/>
          </a:prstGeom>
          <a:solidFill>
            <a:srgbClr val="FFFFFF"/>
          </a:solidFill>
          <a:ln w="12699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endParaRPr lang="id-ID" altLang="en-US" sz="1800" dirty="0">
              <a:latin typeface="Arial" panose="020B0604020202020204" pitchFamily="34" charset="0"/>
            </a:endParaRPr>
          </a:p>
        </p:txBody>
      </p:sp>
      <p:sp>
        <p:nvSpPr>
          <p:cNvPr id="20495" name="Line 17"/>
          <p:cNvSpPr/>
          <p:nvPr/>
        </p:nvSpPr>
        <p:spPr>
          <a:xfrm>
            <a:off x="87313" y="4408488"/>
            <a:ext cx="8972550" cy="0"/>
          </a:xfrm>
          <a:prstGeom prst="line">
            <a:avLst/>
          </a:prstGeom>
          <a:ln w="12699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0496" name="Line 18"/>
          <p:cNvSpPr/>
          <p:nvPr/>
        </p:nvSpPr>
        <p:spPr>
          <a:xfrm>
            <a:off x="87313" y="4865688"/>
            <a:ext cx="8972550" cy="0"/>
          </a:xfrm>
          <a:prstGeom prst="line">
            <a:avLst/>
          </a:prstGeom>
          <a:ln w="12699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0497" name="Line 19"/>
          <p:cNvSpPr/>
          <p:nvPr/>
        </p:nvSpPr>
        <p:spPr>
          <a:xfrm>
            <a:off x="87313" y="5322888"/>
            <a:ext cx="8972550" cy="0"/>
          </a:xfrm>
          <a:prstGeom prst="line">
            <a:avLst/>
          </a:prstGeom>
          <a:ln w="12699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0498" name="Line 20"/>
          <p:cNvSpPr/>
          <p:nvPr/>
        </p:nvSpPr>
        <p:spPr>
          <a:xfrm>
            <a:off x="66675" y="6237288"/>
            <a:ext cx="8991600" cy="0"/>
          </a:xfrm>
          <a:prstGeom prst="line">
            <a:avLst/>
          </a:prstGeom>
          <a:ln w="12699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0499" name="Line 21"/>
          <p:cNvSpPr/>
          <p:nvPr/>
        </p:nvSpPr>
        <p:spPr>
          <a:xfrm flipH="1">
            <a:off x="6315075" y="3951288"/>
            <a:ext cx="0" cy="2286000"/>
          </a:xfrm>
          <a:prstGeom prst="line">
            <a:avLst/>
          </a:prstGeom>
          <a:ln w="38099" cap="flat" cmpd="dbl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0500" name="Line 22"/>
          <p:cNvSpPr/>
          <p:nvPr/>
        </p:nvSpPr>
        <p:spPr>
          <a:xfrm>
            <a:off x="66675" y="5780088"/>
            <a:ext cx="89916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0501" name="Rectangle 23"/>
          <p:cNvSpPr/>
          <p:nvPr/>
        </p:nvSpPr>
        <p:spPr>
          <a:xfrm>
            <a:off x="7827963" y="4051300"/>
            <a:ext cx="1306512" cy="409575"/>
          </a:xfrm>
          <a:prstGeom prst="rect">
            <a:avLst/>
          </a:prstGeom>
          <a:noFill/>
          <a:ln w="12699">
            <a:noFill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endParaRPr lang="id-ID" altLang="en-US" sz="1800" dirty="0">
              <a:latin typeface="Arial" panose="020B0604020202020204" pitchFamily="34" charset="0"/>
            </a:endParaRPr>
          </a:p>
        </p:txBody>
      </p:sp>
      <p:sp>
        <p:nvSpPr>
          <p:cNvPr id="20502" name="Line 24"/>
          <p:cNvSpPr/>
          <p:nvPr/>
        </p:nvSpPr>
        <p:spPr>
          <a:xfrm>
            <a:off x="66675" y="3951288"/>
            <a:ext cx="89916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0503" name="Line 25"/>
          <p:cNvSpPr/>
          <p:nvPr/>
        </p:nvSpPr>
        <p:spPr>
          <a:xfrm>
            <a:off x="981075" y="3951288"/>
            <a:ext cx="0" cy="2286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3578" name="Text Box 26"/>
          <p:cNvSpPr txBox="1"/>
          <p:nvPr/>
        </p:nvSpPr>
        <p:spPr>
          <a:xfrm>
            <a:off x="381000" y="4027488"/>
            <a:ext cx="8753475" cy="4270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defTabSz="857250">
              <a:spcBef>
                <a:spcPct val="50000"/>
              </a:spcBef>
              <a:buClrTx/>
              <a:buSzTx/>
              <a:buFontTx/>
              <a:buNone/>
              <a:tabLst>
                <a:tab pos="857250" algn="r"/>
                <a:tab pos="971550" algn="l"/>
                <a:tab pos="7086600" algn="r"/>
              </a:tabLst>
            </a:pPr>
            <a:r>
              <a:rPr lang="id-ID" altLang="en-US" sz="2200" dirty="0">
                <a:solidFill>
                  <a:schemeClr val="bg1"/>
                </a:solidFill>
                <a:latin typeface="Times New Roman" panose="02020603050405020304" pitchFamily="18" charset="0"/>
              </a:rPr>
              <a:t>Feb.	14	Akumulasi Depr.</a:t>
            </a:r>
            <a:r>
              <a:rPr lang="id-ID" alt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Peralatan</a:t>
            </a:r>
            <a:r>
              <a:rPr lang="id-ID" altLang="en-US" sz="2200" dirty="0">
                <a:solidFill>
                  <a:schemeClr val="bg1"/>
                </a:solidFill>
                <a:latin typeface="Times New Roman" panose="02020603050405020304" pitchFamily="18" charset="0"/>
              </a:rPr>
              <a:t>	25 000  00	</a:t>
            </a:r>
            <a:endParaRPr lang="id-ID" altLang="en-US" sz="24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579" name="Text Box 27"/>
          <p:cNvSpPr txBox="1"/>
          <p:nvPr/>
        </p:nvSpPr>
        <p:spPr>
          <a:xfrm>
            <a:off x="2051050" y="4906963"/>
            <a:ext cx="5400675" cy="85407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lnSpc>
                <a:spcPct val="130000"/>
              </a:lnSpc>
              <a:spcBef>
                <a:spcPct val="60000"/>
              </a:spcBef>
              <a:buClrTx/>
              <a:buSzTx/>
              <a:buFontTx/>
              <a:buNone/>
            </a:pPr>
            <a:r>
              <a:rPr lang="id-ID" altLang="en-US" sz="1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Menghapus peralatan yang telah terdepresiasi penuh</a:t>
            </a:r>
            <a:r>
              <a:rPr lang="id-ID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.</a:t>
            </a:r>
            <a:endParaRPr lang="id-ID" altLang="en-US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580" name="Text Box 28"/>
          <p:cNvSpPr txBox="1"/>
          <p:nvPr/>
        </p:nvSpPr>
        <p:spPr>
          <a:xfrm>
            <a:off x="1552575" y="4514850"/>
            <a:ext cx="7543800" cy="4270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114300" lvl="0" indent="0" defTabSz="857250">
              <a:spcBef>
                <a:spcPct val="50000"/>
              </a:spcBef>
              <a:buClrTx/>
              <a:buSzTx/>
              <a:buFontTx/>
              <a:buNone/>
              <a:tabLst>
                <a:tab pos="628650" algn="r"/>
                <a:tab pos="857250" algn="l"/>
                <a:tab pos="1314450" algn="l"/>
                <a:tab pos="7315200" algn="r"/>
              </a:tabLst>
            </a:pPr>
            <a:r>
              <a:rPr lang="id-ID" altLang="en-US" sz="2200" dirty="0">
                <a:solidFill>
                  <a:schemeClr val="bg1"/>
                </a:solidFill>
                <a:latin typeface="Times New Roman" panose="02020603050405020304" pitchFamily="18" charset="0"/>
              </a:rPr>
              <a:t>Peralatan		    25 000  00</a:t>
            </a:r>
            <a:endParaRPr lang="id-ID" altLang="en-US" sz="24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78">
                                            <p:txEl>
                                              <p:charRg st="0" end="4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78" grpId="0" build="p"/>
      <p:bldP spid="23579" grpId="0"/>
      <p:bldP spid="2358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6" name="Slide Number Placeholder 3"/>
          <p:cNvSpPr txBox="1">
            <a:spLocks noGrp="1"/>
          </p:cNvSpPr>
          <p:nvPr>
            <p:ph type="sldNum" sz="quarter" idx="12"/>
          </p:nvPr>
        </p:nvSpPr>
        <p:spPr bwMode="auto">
          <a:noFill/>
        </p:spPr>
        <p:txBody>
          <a:bodyPr vert="horz" lIns="91440" tIns="45720" rIns="91440" bIns="45720" rtlCol="0" anchor="b"/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2800" dirty="0">
                <a:latin typeface="Arial" panose="020B0604020202020204" pitchFamily="34" charset="0"/>
              </a:rPr>
            </a:fld>
            <a:endParaRPr lang="en-US" altLang="en-US" sz="2800" dirty="0">
              <a:latin typeface="Arial" panose="020B0604020202020204" pitchFamily="34" charset="0"/>
            </a:endParaRPr>
          </a:p>
        </p:txBody>
      </p:sp>
      <p:sp>
        <p:nvSpPr>
          <p:cNvPr id="21507" name="Text Box 2"/>
          <p:cNvSpPr txBox="1"/>
          <p:nvPr/>
        </p:nvSpPr>
        <p:spPr>
          <a:xfrm>
            <a:off x="304800" y="1371600"/>
            <a:ext cx="8458200" cy="10160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  <a:effectLst>
            <a:outerShdw dist="107763" dir="2699999" algn="ctr" rotWithShape="0">
              <a:schemeClr val="tx2"/>
            </a:outerShdw>
          </a:effectLst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spcBef>
                <a:spcPct val="50000"/>
              </a:spcBef>
              <a:buClrTx/>
              <a:buSzTx/>
              <a:buFontTx/>
              <a:buNone/>
            </a:pPr>
            <a:r>
              <a:rPr lang="id-ID" altLang="en-US" dirty="0">
                <a:latin typeface="Times New Roman" panose="02020603050405020304" pitchFamily="18" charset="0"/>
              </a:rPr>
              <a:t>Peralatan senilai $6,000 didepresiasi secara garis lurus dengan tingkat 10% per tahun. Saldo awal tahun Akumulasi Depresiasi Peralatan tersebut</a:t>
            </a:r>
            <a:r>
              <a:rPr lang="id-ID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$4,750.  Peralatan tersebut dibuang tanggal 24 Maret.</a:t>
            </a:r>
            <a:endParaRPr lang="id-ID" altLang="en-US" dirty="0">
              <a:latin typeface="Times New Roman" panose="02020603050405020304" pitchFamily="18" charset="0"/>
            </a:endParaRPr>
          </a:p>
        </p:txBody>
      </p:sp>
      <p:sp>
        <p:nvSpPr>
          <p:cNvPr id="21508" name="Rectangle 3"/>
          <p:cNvSpPr/>
          <p:nvPr/>
        </p:nvSpPr>
        <p:spPr>
          <a:xfrm>
            <a:off x="66675" y="2511425"/>
            <a:ext cx="8991600" cy="2286000"/>
          </a:xfrm>
          <a:prstGeom prst="rect">
            <a:avLst/>
          </a:prstGeom>
          <a:solidFill>
            <a:srgbClr val="FFDFBF"/>
          </a:solidFill>
          <a:ln w="127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endParaRPr lang="id-ID" altLang="en-US" sz="1800" dirty="0">
              <a:latin typeface="Arial" panose="020B0604020202020204" pitchFamily="34" charset="0"/>
            </a:endParaRPr>
          </a:p>
        </p:txBody>
      </p:sp>
      <p:sp>
        <p:nvSpPr>
          <p:cNvPr id="21509" name="Line 4"/>
          <p:cNvSpPr/>
          <p:nvPr/>
        </p:nvSpPr>
        <p:spPr>
          <a:xfrm>
            <a:off x="9058275" y="2511425"/>
            <a:ext cx="0" cy="2286000"/>
          </a:xfrm>
          <a:prstGeom prst="line">
            <a:avLst/>
          </a:prstGeom>
          <a:ln w="38099" cap="flat" cmpd="dbl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1510" name="Line 5"/>
          <p:cNvSpPr/>
          <p:nvPr/>
        </p:nvSpPr>
        <p:spPr>
          <a:xfrm flipH="1">
            <a:off x="447675" y="2511425"/>
            <a:ext cx="0" cy="2286000"/>
          </a:xfrm>
          <a:prstGeom prst="line">
            <a:avLst/>
          </a:prstGeom>
          <a:ln w="38099" cap="flat" cmpd="dbl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1511" name="Line 6"/>
          <p:cNvSpPr/>
          <p:nvPr/>
        </p:nvSpPr>
        <p:spPr>
          <a:xfrm flipH="1">
            <a:off x="1362075" y="2511425"/>
            <a:ext cx="0" cy="2286000"/>
          </a:xfrm>
          <a:prstGeom prst="line">
            <a:avLst/>
          </a:prstGeom>
          <a:ln w="12699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1512" name="Line 7"/>
          <p:cNvSpPr/>
          <p:nvPr/>
        </p:nvSpPr>
        <p:spPr>
          <a:xfrm>
            <a:off x="5705475" y="2511425"/>
            <a:ext cx="0" cy="2286000"/>
          </a:xfrm>
          <a:prstGeom prst="line">
            <a:avLst/>
          </a:prstGeom>
          <a:ln w="12699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1513" name="Line 8"/>
          <p:cNvSpPr/>
          <p:nvPr/>
        </p:nvSpPr>
        <p:spPr>
          <a:xfrm>
            <a:off x="7686675" y="2511425"/>
            <a:ext cx="0" cy="2286000"/>
          </a:xfrm>
          <a:prstGeom prst="line">
            <a:avLst/>
          </a:prstGeom>
          <a:ln w="38099" cap="flat" cmpd="dbl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1514" name="Rectangle 9"/>
          <p:cNvSpPr/>
          <p:nvPr/>
        </p:nvSpPr>
        <p:spPr>
          <a:xfrm>
            <a:off x="8074025" y="2511425"/>
            <a:ext cx="525463" cy="2286000"/>
          </a:xfrm>
          <a:prstGeom prst="rect">
            <a:avLst/>
          </a:prstGeom>
          <a:solidFill>
            <a:srgbClr val="FFFFFF"/>
          </a:solidFill>
          <a:ln w="12699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endParaRPr lang="id-ID" altLang="en-US" sz="1800" dirty="0">
              <a:latin typeface="Arial" panose="020B0604020202020204" pitchFamily="34" charset="0"/>
            </a:endParaRPr>
          </a:p>
        </p:txBody>
      </p:sp>
      <p:sp>
        <p:nvSpPr>
          <p:cNvPr id="21515" name="Rectangle 10"/>
          <p:cNvSpPr/>
          <p:nvPr/>
        </p:nvSpPr>
        <p:spPr>
          <a:xfrm>
            <a:off x="6692900" y="2511425"/>
            <a:ext cx="523875" cy="2286000"/>
          </a:xfrm>
          <a:prstGeom prst="rect">
            <a:avLst/>
          </a:prstGeom>
          <a:solidFill>
            <a:srgbClr val="FFFFFF"/>
          </a:solidFill>
          <a:ln w="12699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endParaRPr lang="id-ID" altLang="en-US" sz="1800" dirty="0">
              <a:latin typeface="Arial" panose="020B0604020202020204" pitchFamily="34" charset="0"/>
            </a:endParaRPr>
          </a:p>
        </p:txBody>
      </p:sp>
      <p:sp>
        <p:nvSpPr>
          <p:cNvPr id="21516" name="Line 11"/>
          <p:cNvSpPr/>
          <p:nvPr/>
        </p:nvSpPr>
        <p:spPr>
          <a:xfrm>
            <a:off x="87313" y="2968625"/>
            <a:ext cx="8972550" cy="0"/>
          </a:xfrm>
          <a:prstGeom prst="line">
            <a:avLst/>
          </a:prstGeom>
          <a:ln w="12699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1517" name="Line 12"/>
          <p:cNvSpPr/>
          <p:nvPr/>
        </p:nvSpPr>
        <p:spPr>
          <a:xfrm>
            <a:off x="87313" y="3425825"/>
            <a:ext cx="8972550" cy="0"/>
          </a:xfrm>
          <a:prstGeom prst="line">
            <a:avLst/>
          </a:prstGeom>
          <a:ln w="12699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1518" name="Line 13"/>
          <p:cNvSpPr/>
          <p:nvPr/>
        </p:nvSpPr>
        <p:spPr>
          <a:xfrm>
            <a:off x="87313" y="3883025"/>
            <a:ext cx="8972550" cy="0"/>
          </a:xfrm>
          <a:prstGeom prst="line">
            <a:avLst/>
          </a:prstGeom>
          <a:ln w="12699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1519" name="Line 14"/>
          <p:cNvSpPr/>
          <p:nvPr/>
        </p:nvSpPr>
        <p:spPr>
          <a:xfrm>
            <a:off x="66675" y="4797425"/>
            <a:ext cx="8991600" cy="0"/>
          </a:xfrm>
          <a:prstGeom prst="line">
            <a:avLst/>
          </a:prstGeom>
          <a:ln w="12699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1520" name="Line 15"/>
          <p:cNvSpPr/>
          <p:nvPr/>
        </p:nvSpPr>
        <p:spPr>
          <a:xfrm flipH="1">
            <a:off x="6315075" y="2511425"/>
            <a:ext cx="0" cy="2286000"/>
          </a:xfrm>
          <a:prstGeom prst="line">
            <a:avLst/>
          </a:prstGeom>
          <a:ln w="38099" cap="flat" cmpd="dbl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1521" name="Line 16"/>
          <p:cNvSpPr/>
          <p:nvPr/>
        </p:nvSpPr>
        <p:spPr>
          <a:xfrm>
            <a:off x="66675" y="4340225"/>
            <a:ext cx="89916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1522" name="Line 17"/>
          <p:cNvSpPr/>
          <p:nvPr/>
        </p:nvSpPr>
        <p:spPr>
          <a:xfrm>
            <a:off x="66675" y="2511425"/>
            <a:ext cx="89916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1523" name="Line 18"/>
          <p:cNvSpPr/>
          <p:nvPr/>
        </p:nvSpPr>
        <p:spPr>
          <a:xfrm>
            <a:off x="981075" y="2511425"/>
            <a:ext cx="0" cy="2286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595" name="Text Box 19"/>
          <p:cNvSpPr txBox="1"/>
          <p:nvPr/>
        </p:nvSpPr>
        <p:spPr>
          <a:xfrm>
            <a:off x="381000" y="2587625"/>
            <a:ext cx="8753475" cy="4270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defTabSz="857250">
              <a:spcBef>
                <a:spcPct val="50000"/>
              </a:spcBef>
              <a:buClrTx/>
              <a:buSzTx/>
              <a:buFontTx/>
              <a:buNone/>
              <a:tabLst>
                <a:tab pos="857250" algn="r"/>
                <a:tab pos="971550" algn="l"/>
                <a:tab pos="7086600" algn="r"/>
              </a:tabLst>
            </a:pPr>
            <a:r>
              <a:rPr lang="id-ID" altLang="en-US" sz="2200" dirty="0">
                <a:solidFill>
                  <a:schemeClr val="bg1"/>
                </a:solidFill>
                <a:latin typeface="Times New Roman" panose="02020603050405020304" pitchFamily="18" charset="0"/>
              </a:rPr>
              <a:t>Mar.	24	Beban Depresiasi</a:t>
            </a:r>
            <a:r>
              <a:rPr lang="id-ID" altLang="en-US" sz="2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</a:t>
            </a:r>
            <a:r>
              <a:rPr lang="id-ID" alt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Peralatan</a:t>
            </a:r>
            <a:r>
              <a:rPr lang="id-ID" altLang="en-US" sz="2200" dirty="0">
                <a:solidFill>
                  <a:schemeClr val="bg1"/>
                </a:solidFill>
                <a:latin typeface="Times New Roman" panose="02020603050405020304" pitchFamily="18" charset="0"/>
              </a:rPr>
              <a:t>	150  00	</a:t>
            </a:r>
            <a:endParaRPr lang="id-ID" altLang="en-US" sz="24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596" name="Text Box 20"/>
          <p:cNvSpPr txBox="1"/>
          <p:nvPr/>
        </p:nvSpPr>
        <p:spPr>
          <a:xfrm>
            <a:off x="1831975" y="3530600"/>
            <a:ext cx="3890963" cy="776288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lnSpc>
                <a:spcPct val="130000"/>
              </a:lnSpc>
              <a:spcBef>
                <a:spcPct val="60000"/>
              </a:spcBef>
              <a:buClrTx/>
              <a:buSzTx/>
              <a:buFontTx/>
              <a:buNone/>
            </a:pPr>
            <a:r>
              <a:rPr lang="id-ID" altLang="en-US" sz="1800" dirty="0">
                <a:solidFill>
                  <a:schemeClr val="bg1"/>
                </a:solidFill>
                <a:latin typeface="Times New Roman" panose="02020603050405020304" pitchFamily="18" charset="0"/>
              </a:rPr>
              <a:t>Untuk mencatat depresiasi dari awal tahun sampai tanggal pe</a:t>
            </a:r>
            <a:r>
              <a:rPr lang="en-US" altLang="en-US" sz="1800" dirty="0">
                <a:solidFill>
                  <a:schemeClr val="bg1"/>
                </a:solidFill>
                <a:latin typeface="Times New Roman" panose="02020603050405020304" pitchFamily="18" charset="0"/>
              </a:rPr>
              <a:t>nghapusan</a:t>
            </a:r>
            <a:r>
              <a:rPr lang="id-ID" altLang="en-US" sz="1800" dirty="0">
                <a:solidFill>
                  <a:schemeClr val="bg1"/>
                </a:solidFill>
                <a:latin typeface="Times New Roman" panose="02020603050405020304" pitchFamily="18" charset="0"/>
              </a:rPr>
              <a:t>.</a:t>
            </a:r>
            <a:endParaRPr lang="id-ID" altLang="en-US" sz="18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597" name="Text Box 21"/>
          <p:cNvSpPr txBox="1"/>
          <p:nvPr/>
        </p:nvSpPr>
        <p:spPr>
          <a:xfrm>
            <a:off x="1533525" y="3074988"/>
            <a:ext cx="7543800" cy="4270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114300" lvl="0" indent="0" defTabSz="857250">
              <a:spcBef>
                <a:spcPct val="50000"/>
              </a:spcBef>
              <a:buClrTx/>
              <a:buSzTx/>
              <a:buFontTx/>
              <a:buNone/>
              <a:tabLst>
                <a:tab pos="628650" algn="r"/>
                <a:tab pos="857250" algn="l"/>
                <a:tab pos="1314450" algn="l"/>
                <a:tab pos="7315200" algn="r"/>
              </a:tabLst>
            </a:pPr>
            <a:r>
              <a:rPr lang="id-ID" altLang="en-US" sz="2200" dirty="0">
                <a:latin typeface="Times New Roman" panose="02020603050405020304" pitchFamily="18" charset="0"/>
              </a:rPr>
              <a:t> </a:t>
            </a:r>
            <a:r>
              <a:rPr lang="id-ID" altLang="en-US" sz="2200" dirty="0">
                <a:solidFill>
                  <a:schemeClr val="bg1"/>
                </a:solidFill>
                <a:latin typeface="Times New Roman" panose="02020603050405020304" pitchFamily="18" charset="0"/>
              </a:rPr>
              <a:t>Akumulasi Depresiasi</a:t>
            </a:r>
            <a:r>
              <a:rPr lang="id-ID" altLang="en-US" sz="2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</a:t>
            </a:r>
            <a:r>
              <a:rPr lang="id-ID" alt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Peralatan</a:t>
            </a:r>
            <a:r>
              <a:rPr lang="id-ID" altLang="en-US" sz="2200" dirty="0">
                <a:solidFill>
                  <a:schemeClr val="bg1"/>
                </a:solidFill>
                <a:latin typeface="Times New Roman" panose="02020603050405020304" pitchFamily="18" charset="0"/>
              </a:rPr>
              <a:t>	     150  00</a:t>
            </a:r>
            <a:endParaRPr lang="id-ID" altLang="en-US" sz="24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601" name="Rectangle 25"/>
          <p:cNvSpPr>
            <a:spLocks noChangeArrowheads="1"/>
          </p:cNvSpPr>
          <p:nvPr/>
        </p:nvSpPr>
        <p:spPr bwMode="auto">
          <a:xfrm>
            <a:off x="1479550" y="381000"/>
            <a:ext cx="6184900" cy="762000"/>
          </a:xfrm>
          <a:prstGeom prst="rect">
            <a:avLst/>
          </a:prstGeom>
          <a:solidFill>
            <a:srgbClr val="800000"/>
          </a:solidFill>
          <a:ln w="12700">
            <a:solidFill>
              <a:schemeClr val="tx1"/>
            </a:solidFill>
            <a:miter lim="800000"/>
          </a:ln>
          <a:effectLst>
            <a:outerShdw dist="107763" dir="2700000" algn="ctr" rotWithShape="0">
              <a:schemeClr val="tx1"/>
            </a:outerShdw>
          </a:effectLst>
        </p:spPr>
        <p:txBody>
          <a:bodyPr lIns="90488" tIns="44450" rIns="90488" bIns="4445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Penghapusan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id-ID" sz="4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Aktiva Tetap</a:t>
            </a:r>
            <a:endParaRPr kumimoji="0" lang="id-ID" sz="4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1528" name="Rectangle 26"/>
          <p:cNvSpPr/>
          <p:nvPr/>
        </p:nvSpPr>
        <p:spPr>
          <a:xfrm>
            <a:off x="66675" y="4508500"/>
            <a:ext cx="8991600" cy="2286000"/>
          </a:xfrm>
          <a:prstGeom prst="rect">
            <a:avLst/>
          </a:prstGeom>
          <a:solidFill>
            <a:srgbClr val="FFDFBF"/>
          </a:solidFill>
          <a:ln w="127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endParaRPr lang="id-ID" altLang="en-US" sz="1800" dirty="0">
              <a:latin typeface="Arial" panose="020B0604020202020204" pitchFamily="34" charset="0"/>
            </a:endParaRPr>
          </a:p>
        </p:txBody>
      </p:sp>
      <p:sp>
        <p:nvSpPr>
          <p:cNvPr id="21529" name="Line 27"/>
          <p:cNvSpPr/>
          <p:nvPr/>
        </p:nvSpPr>
        <p:spPr>
          <a:xfrm>
            <a:off x="9058275" y="4508500"/>
            <a:ext cx="0" cy="2286000"/>
          </a:xfrm>
          <a:prstGeom prst="line">
            <a:avLst/>
          </a:prstGeom>
          <a:ln w="38099" cap="flat" cmpd="dbl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1530" name="Line 28"/>
          <p:cNvSpPr/>
          <p:nvPr/>
        </p:nvSpPr>
        <p:spPr>
          <a:xfrm flipH="1">
            <a:off x="447675" y="4508500"/>
            <a:ext cx="0" cy="2286000"/>
          </a:xfrm>
          <a:prstGeom prst="line">
            <a:avLst/>
          </a:prstGeom>
          <a:ln w="38099" cap="flat" cmpd="dbl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1531" name="Line 29"/>
          <p:cNvSpPr/>
          <p:nvPr/>
        </p:nvSpPr>
        <p:spPr>
          <a:xfrm flipH="1">
            <a:off x="1362075" y="4508500"/>
            <a:ext cx="0" cy="2286000"/>
          </a:xfrm>
          <a:prstGeom prst="line">
            <a:avLst/>
          </a:prstGeom>
          <a:ln w="12699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1532" name="Line 30"/>
          <p:cNvSpPr/>
          <p:nvPr/>
        </p:nvSpPr>
        <p:spPr>
          <a:xfrm>
            <a:off x="5705475" y="4508500"/>
            <a:ext cx="0" cy="2286000"/>
          </a:xfrm>
          <a:prstGeom prst="line">
            <a:avLst/>
          </a:prstGeom>
          <a:ln w="12699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1533" name="Line 31"/>
          <p:cNvSpPr/>
          <p:nvPr/>
        </p:nvSpPr>
        <p:spPr>
          <a:xfrm>
            <a:off x="7686675" y="4508500"/>
            <a:ext cx="0" cy="2286000"/>
          </a:xfrm>
          <a:prstGeom prst="line">
            <a:avLst/>
          </a:prstGeom>
          <a:ln w="38099" cap="flat" cmpd="dbl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1534" name="Rectangle 32"/>
          <p:cNvSpPr/>
          <p:nvPr/>
        </p:nvSpPr>
        <p:spPr>
          <a:xfrm>
            <a:off x="8074025" y="4508500"/>
            <a:ext cx="525463" cy="2286000"/>
          </a:xfrm>
          <a:prstGeom prst="rect">
            <a:avLst/>
          </a:prstGeom>
          <a:solidFill>
            <a:srgbClr val="FFFFFF"/>
          </a:solidFill>
          <a:ln w="12699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endParaRPr lang="id-ID" altLang="en-US" sz="1800" dirty="0">
              <a:latin typeface="Arial" panose="020B0604020202020204" pitchFamily="34" charset="0"/>
            </a:endParaRPr>
          </a:p>
        </p:txBody>
      </p:sp>
      <p:sp>
        <p:nvSpPr>
          <p:cNvPr id="21535" name="Rectangle 33"/>
          <p:cNvSpPr/>
          <p:nvPr/>
        </p:nvSpPr>
        <p:spPr>
          <a:xfrm>
            <a:off x="6692900" y="4508500"/>
            <a:ext cx="523875" cy="2286000"/>
          </a:xfrm>
          <a:prstGeom prst="rect">
            <a:avLst/>
          </a:prstGeom>
          <a:solidFill>
            <a:srgbClr val="FFFFFF"/>
          </a:solidFill>
          <a:ln w="12699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endParaRPr lang="id-ID" altLang="en-US" sz="1800" dirty="0">
              <a:latin typeface="Arial" panose="020B0604020202020204" pitchFamily="34" charset="0"/>
            </a:endParaRPr>
          </a:p>
        </p:txBody>
      </p:sp>
      <p:sp>
        <p:nvSpPr>
          <p:cNvPr id="21536" name="Line 34"/>
          <p:cNvSpPr/>
          <p:nvPr/>
        </p:nvSpPr>
        <p:spPr>
          <a:xfrm>
            <a:off x="87313" y="4965700"/>
            <a:ext cx="8972550" cy="0"/>
          </a:xfrm>
          <a:prstGeom prst="line">
            <a:avLst/>
          </a:prstGeom>
          <a:ln w="12699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1537" name="Line 35"/>
          <p:cNvSpPr/>
          <p:nvPr/>
        </p:nvSpPr>
        <p:spPr>
          <a:xfrm>
            <a:off x="87313" y="5422900"/>
            <a:ext cx="8972550" cy="0"/>
          </a:xfrm>
          <a:prstGeom prst="line">
            <a:avLst/>
          </a:prstGeom>
          <a:ln w="12699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1538" name="Line 36"/>
          <p:cNvSpPr/>
          <p:nvPr/>
        </p:nvSpPr>
        <p:spPr>
          <a:xfrm>
            <a:off x="87313" y="5880100"/>
            <a:ext cx="8972550" cy="0"/>
          </a:xfrm>
          <a:prstGeom prst="line">
            <a:avLst/>
          </a:prstGeom>
          <a:ln w="12699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1539" name="Line 37"/>
          <p:cNvSpPr/>
          <p:nvPr/>
        </p:nvSpPr>
        <p:spPr>
          <a:xfrm>
            <a:off x="66675" y="6794500"/>
            <a:ext cx="8991600" cy="0"/>
          </a:xfrm>
          <a:prstGeom prst="line">
            <a:avLst/>
          </a:prstGeom>
          <a:ln w="12699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1540" name="Line 38"/>
          <p:cNvSpPr/>
          <p:nvPr/>
        </p:nvSpPr>
        <p:spPr>
          <a:xfrm flipH="1">
            <a:off x="6315075" y="4508500"/>
            <a:ext cx="0" cy="2286000"/>
          </a:xfrm>
          <a:prstGeom prst="line">
            <a:avLst/>
          </a:prstGeom>
          <a:ln w="38099" cap="flat" cmpd="dbl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1541" name="Line 39"/>
          <p:cNvSpPr/>
          <p:nvPr/>
        </p:nvSpPr>
        <p:spPr>
          <a:xfrm>
            <a:off x="66675" y="6337300"/>
            <a:ext cx="89916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1542" name="Line 40"/>
          <p:cNvSpPr/>
          <p:nvPr/>
        </p:nvSpPr>
        <p:spPr>
          <a:xfrm>
            <a:off x="66675" y="4508500"/>
            <a:ext cx="89916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1543" name="Line 41"/>
          <p:cNvSpPr/>
          <p:nvPr/>
        </p:nvSpPr>
        <p:spPr>
          <a:xfrm>
            <a:off x="981075" y="4508500"/>
            <a:ext cx="0" cy="2286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618" name="Text Box 42"/>
          <p:cNvSpPr txBox="1"/>
          <p:nvPr/>
        </p:nvSpPr>
        <p:spPr>
          <a:xfrm>
            <a:off x="381000" y="4500563"/>
            <a:ext cx="8753475" cy="9302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defTabSz="857250">
              <a:spcBef>
                <a:spcPct val="50000"/>
              </a:spcBef>
              <a:buClrTx/>
              <a:buSzTx/>
              <a:buFontTx/>
              <a:buNone/>
              <a:tabLst>
                <a:tab pos="857250" algn="r"/>
                <a:tab pos="971550" algn="l"/>
                <a:tab pos="7086600" algn="r"/>
              </a:tabLst>
            </a:pPr>
            <a:r>
              <a:rPr lang="id-ID" altLang="en-US" sz="2200" dirty="0">
                <a:latin typeface="Times New Roman" panose="02020603050405020304" pitchFamily="18" charset="0"/>
              </a:rPr>
              <a:t>Mar.	24	</a:t>
            </a:r>
            <a:r>
              <a:rPr lang="id-ID" altLang="en-US" sz="2200" dirty="0">
                <a:solidFill>
                  <a:schemeClr val="bg1"/>
                </a:solidFill>
                <a:latin typeface="Times New Roman" panose="02020603050405020304" pitchFamily="18" charset="0"/>
              </a:rPr>
              <a:t>Akumulasi Depr.</a:t>
            </a:r>
            <a:r>
              <a:rPr lang="id-ID" altLang="en-US" sz="2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</a:t>
            </a:r>
            <a:r>
              <a:rPr lang="id-ID" alt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Peralatan</a:t>
            </a:r>
            <a:r>
              <a:rPr lang="id-ID" altLang="en-US" sz="2200" dirty="0">
                <a:solidFill>
                  <a:schemeClr val="bg1"/>
                </a:solidFill>
                <a:latin typeface="Times New Roman" panose="02020603050405020304" pitchFamily="18" charset="0"/>
              </a:rPr>
              <a:t>	4 900  00</a:t>
            </a:r>
            <a:endParaRPr lang="id-ID" altLang="en-US" sz="2200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marL="0" lvl="0" indent="0" defTabSz="857250">
              <a:spcBef>
                <a:spcPct val="50000"/>
              </a:spcBef>
              <a:buClrTx/>
              <a:buSzTx/>
              <a:buFontTx/>
              <a:buNone/>
              <a:tabLst>
                <a:tab pos="857250" algn="r"/>
                <a:tab pos="971550" algn="l"/>
                <a:tab pos="7086600" algn="r"/>
              </a:tabLst>
            </a:pPr>
            <a:r>
              <a:rPr lang="id-ID" altLang="en-US" sz="2200" dirty="0">
                <a:latin typeface="Times New Roman" panose="02020603050405020304" pitchFamily="18" charset="0"/>
              </a:rPr>
              <a:t>		</a:t>
            </a:r>
            <a:r>
              <a:rPr lang="id-ID" altLang="en-US" sz="2200" dirty="0">
                <a:solidFill>
                  <a:schemeClr val="bg1"/>
                </a:solidFill>
                <a:latin typeface="Times New Roman" panose="02020603050405020304" pitchFamily="18" charset="0"/>
              </a:rPr>
              <a:t>Kerugian Pe</a:t>
            </a:r>
            <a:r>
              <a:rPr lang="en-US" altLang="en-US" sz="2200" dirty="0">
                <a:solidFill>
                  <a:schemeClr val="bg1"/>
                </a:solidFill>
                <a:latin typeface="Times New Roman" panose="02020603050405020304" pitchFamily="18" charset="0"/>
              </a:rPr>
              <a:t>nghapusan </a:t>
            </a:r>
            <a:r>
              <a:rPr lang="id-ID" altLang="en-US" sz="2200" dirty="0">
                <a:solidFill>
                  <a:schemeClr val="bg1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sz="2200" dirty="0">
                <a:solidFill>
                  <a:schemeClr val="bg1"/>
                </a:solidFill>
                <a:latin typeface="Times New Roman" panose="02020603050405020304" pitchFamily="18" charset="0"/>
              </a:rPr>
              <a:t>set</a:t>
            </a:r>
            <a:r>
              <a:rPr lang="id-ID" altLang="en-US" sz="2200" dirty="0">
                <a:solidFill>
                  <a:schemeClr val="bg1"/>
                </a:solidFill>
                <a:latin typeface="Times New Roman" panose="02020603050405020304" pitchFamily="18" charset="0"/>
              </a:rPr>
              <a:t> Tetap	1 100  00</a:t>
            </a:r>
            <a:endParaRPr lang="id-ID" altLang="en-US" sz="24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619" name="Text Box 43"/>
          <p:cNvSpPr txBox="1"/>
          <p:nvPr/>
        </p:nvSpPr>
        <p:spPr>
          <a:xfrm>
            <a:off x="1831975" y="6000750"/>
            <a:ext cx="4025900" cy="77787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lnSpc>
                <a:spcPct val="130000"/>
              </a:lnSpc>
              <a:spcBef>
                <a:spcPct val="60000"/>
              </a:spcBef>
              <a:buClrTx/>
              <a:buSzTx/>
              <a:buFontTx/>
              <a:buNone/>
            </a:pPr>
            <a:r>
              <a:rPr lang="id-ID" altLang="en-US" sz="1800" dirty="0">
                <a:solidFill>
                  <a:schemeClr val="bg1"/>
                </a:solidFill>
                <a:latin typeface="Times New Roman" panose="02020603050405020304" pitchFamily="18" charset="0"/>
              </a:rPr>
              <a:t>Untuk menghapus peralatan yang dibuang.</a:t>
            </a:r>
            <a:endParaRPr lang="id-ID" altLang="en-US" sz="18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620" name="Text Box 44"/>
          <p:cNvSpPr txBox="1"/>
          <p:nvPr/>
        </p:nvSpPr>
        <p:spPr>
          <a:xfrm>
            <a:off x="1552575" y="5072063"/>
            <a:ext cx="7543800" cy="904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114300" lvl="0" indent="0" defTabSz="857250">
              <a:spcBef>
                <a:spcPct val="50000"/>
              </a:spcBef>
              <a:buClrTx/>
              <a:buSzTx/>
              <a:buFontTx/>
              <a:buNone/>
              <a:tabLst>
                <a:tab pos="628650" algn="r"/>
                <a:tab pos="857250" algn="l"/>
                <a:tab pos="1314450" algn="l"/>
                <a:tab pos="7315200" algn="r"/>
              </a:tabLst>
            </a:pPr>
            <a:r>
              <a:rPr lang="id-ID" altLang="en-US" sz="2200" dirty="0">
                <a:latin typeface="Times New Roman" panose="02020603050405020304" pitchFamily="18" charset="0"/>
              </a:rPr>
              <a:t> </a:t>
            </a:r>
            <a:endParaRPr lang="id-ID" altLang="en-US" sz="2200" dirty="0">
              <a:latin typeface="Times New Roman" panose="02020603050405020304" pitchFamily="18" charset="0"/>
            </a:endParaRPr>
          </a:p>
          <a:p>
            <a:pPr marL="114300" lvl="0" indent="0" defTabSz="857250">
              <a:spcBef>
                <a:spcPct val="40000"/>
              </a:spcBef>
              <a:buClrTx/>
              <a:buSzTx/>
              <a:buFontTx/>
              <a:buNone/>
              <a:tabLst>
                <a:tab pos="628650" algn="r"/>
                <a:tab pos="857250" algn="l"/>
                <a:tab pos="1314450" algn="l"/>
                <a:tab pos="7315200" algn="r"/>
              </a:tabLst>
            </a:pPr>
            <a:r>
              <a:rPr lang="id-ID" altLang="en-US" sz="2200" dirty="0">
                <a:solidFill>
                  <a:schemeClr val="bg1"/>
                </a:solidFill>
                <a:latin typeface="Times New Roman" panose="02020603050405020304" pitchFamily="18" charset="0"/>
              </a:rPr>
              <a:t>Peralatan		     6  000  00</a:t>
            </a:r>
            <a:endParaRPr lang="id-ID" altLang="en-US" sz="24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5">
                                            <p:txEl>
                                              <p:charRg st="0" end="4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18">
                                            <p:txEl>
                                              <p:charRg st="0" end="4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18">
                                            <p:txEl>
                                              <p:charRg st="44" end="8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95" grpId="0" build="p"/>
      <p:bldP spid="24596" grpId="0"/>
      <p:bldP spid="24597" grpId="0"/>
      <p:bldP spid="24618" grpId="0" build="p"/>
      <p:bldP spid="24619" grpId="0"/>
      <p:bldP spid="2462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2" name="Rectangle 2"/>
          <p:cNvSpPr>
            <a:spLocks noGrp="1"/>
          </p:cNvSpPr>
          <p:nvPr>
            <p:ph idx="1"/>
          </p:nvPr>
        </p:nvSpPr>
        <p:spPr>
          <a:xfrm>
            <a:off x="714375" y="4708525"/>
            <a:ext cx="7715250" cy="1006475"/>
          </a:xfrm>
          <a:ln/>
        </p:spPr>
        <p:txBody>
          <a:bodyPr vert="horz" wrap="square" lIns="90488" tIns="44450" rIns="90488" bIns="44450" anchor="t" anchorCtr="0"/>
          <a:p>
            <a:pPr marL="0" indent="0">
              <a:lnSpc>
                <a:spcPct val="90000"/>
              </a:lnSpc>
              <a:spcBef>
                <a:spcPct val="30000"/>
              </a:spcBef>
              <a:buFontTx/>
              <a:buNone/>
            </a:pPr>
            <a:r>
              <a:rPr lang="id-ID" altLang="en-US" sz="2800" dirty="0">
                <a:latin typeface="Times New Roman" panose="02020603050405020304" pitchFamily="18" charset="0"/>
              </a:rPr>
              <a:t>Untung dan rugi akan dilaporkan pada laporan laba rugi sebagai pendapatan atau kerugian lainnya.</a:t>
            </a:r>
            <a:endParaRPr lang="id-ID" altLang="en-US" sz="2800" dirty="0">
              <a:latin typeface="Times New Roman" panose="02020603050405020304" pitchFamily="18" charset="0"/>
            </a:endParaRPr>
          </a:p>
        </p:txBody>
      </p:sp>
      <p:sp>
        <p:nvSpPr>
          <p:cNvPr id="22531" name="Slide Number Placeholder 5"/>
          <p:cNvSpPr txBox="1">
            <a:spLocks noGrp="1"/>
          </p:cNvSpPr>
          <p:nvPr>
            <p:ph type="sldNum" sz="quarter" idx="12"/>
          </p:nvPr>
        </p:nvSpPr>
        <p:spPr bwMode="auto">
          <a:noFill/>
        </p:spPr>
        <p:txBody>
          <a:bodyPr vert="horz" lIns="91440" tIns="45720" rIns="91440" bIns="45720" rtlCol="0" anchor="b"/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2800" dirty="0">
                <a:latin typeface="Arial" panose="020B0604020202020204" pitchFamily="34" charset="0"/>
              </a:rPr>
            </a:fld>
            <a:endParaRPr lang="en-US" altLang="en-US" sz="2800" dirty="0">
              <a:latin typeface="Arial" panose="020B0604020202020204" pitchFamily="34" charset="0"/>
            </a:endParaRPr>
          </a:p>
        </p:txBody>
      </p:sp>
      <p:sp>
        <p:nvSpPr>
          <p:cNvPr id="22532" name="Text Box 3"/>
          <p:cNvSpPr txBox="1"/>
          <p:nvPr/>
        </p:nvSpPr>
        <p:spPr>
          <a:xfrm>
            <a:off x="1371600" y="1577975"/>
            <a:ext cx="6553200" cy="274638"/>
          </a:xfrm>
          <a:prstGeom prst="rect">
            <a:avLst/>
          </a:prstGeom>
          <a:noFill/>
          <a:ln w="12700">
            <a:noFill/>
          </a:ln>
        </p:spPr>
        <p:txBody>
          <a:bodyPr anchor="ctr" anchorCtr="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50000"/>
              </a:spcBef>
              <a:buClrTx/>
              <a:buSzTx/>
              <a:buFontTx/>
              <a:buNone/>
            </a:pPr>
            <a:endParaRPr lang="id-ID" altLang="en-US" sz="1200" dirty="0">
              <a:latin typeface="Times New Roman" panose="02020603050405020304" pitchFamily="18" charset="0"/>
            </a:endParaRPr>
          </a:p>
        </p:txBody>
      </p:sp>
      <p:sp>
        <p:nvSpPr>
          <p:cNvPr id="25604" name="Text Box 4"/>
          <p:cNvSpPr txBox="1"/>
          <p:nvPr/>
        </p:nvSpPr>
        <p:spPr>
          <a:xfrm>
            <a:off x="642938" y="1285875"/>
            <a:ext cx="7429500" cy="954088"/>
          </a:xfrm>
          <a:prstGeom prst="rect">
            <a:avLst/>
          </a:prstGeom>
          <a:noFill/>
          <a:ln w="12700">
            <a:noFill/>
          </a:ln>
        </p:spPr>
        <p:txBody>
          <a:bodyPr anchor="ctr" anchorCtr="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50000"/>
              </a:spcBef>
              <a:buClrTx/>
              <a:buSzTx/>
              <a:buFontTx/>
              <a:buNone/>
            </a:pPr>
            <a:r>
              <a:rPr lang="id-ID" altLang="en-US" sz="2800" dirty="0">
                <a:latin typeface="Times New Roman" panose="02020603050405020304" pitchFamily="18" charset="0"/>
              </a:rPr>
              <a:t>Saat aktiva tetap dijual, pemilik bisa untung, rugi, atau impas.</a:t>
            </a:r>
            <a:endParaRPr lang="id-ID" altLang="en-US" sz="2800" dirty="0">
              <a:latin typeface="Times New Roman" panose="02020603050405020304" pitchFamily="18" charset="0"/>
            </a:endParaRPr>
          </a:p>
        </p:txBody>
      </p:sp>
      <p:sp>
        <p:nvSpPr>
          <p:cNvPr id="25605" name="Rectangle 5"/>
          <p:cNvSpPr/>
          <p:nvPr/>
        </p:nvSpPr>
        <p:spPr>
          <a:xfrm>
            <a:off x="1143000" y="2214563"/>
            <a:ext cx="7358063" cy="2438400"/>
          </a:xfrm>
          <a:prstGeom prst="rect">
            <a:avLst/>
          </a:prstGeom>
          <a:noFill/>
          <a:ln w="12700">
            <a:noFill/>
          </a:ln>
        </p:spPr>
        <p:txBody>
          <a:bodyPr lIns="90488" tIns="44450" rIns="90488" bIns="4445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342900" lvl="0" indent="-342900" defTabSz="457200">
              <a:spcBef>
                <a:spcPct val="30000"/>
              </a:spcBef>
              <a:buClrTx/>
              <a:buSzTx/>
              <a:buFontTx/>
              <a:buNone/>
              <a:tabLst>
                <a:tab pos="395605" algn="l"/>
              </a:tabLst>
            </a:pPr>
            <a:r>
              <a:rPr lang="id-ID" altLang="en-US" sz="2400" dirty="0">
                <a:latin typeface="Times New Roman" panose="02020603050405020304" pitchFamily="18" charset="0"/>
              </a:rPr>
              <a:t>1.	Jika harga jual sama dengan nilai buku, tidak ada untung atau rugi (impas).</a:t>
            </a:r>
            <a:endParaRPr lang="id-ID" altLang="en-US" sz="2400" dirty="0">
              <a:latin typeface="Times New Roman" panose="02020603050405020304" pitchFamily="18" charset="0"/>
            </a:endParaRPr>
          </a:p>
          <a:p>
            <a:pPr marL="342900" lvl="0" indent="-342900" defTabSz="457200">
              <a:spcBef>
                <a:spcPct val="30000"/>
              </a:spcBef>
              <a:buClrTx/>
              <a:buSzTx/>
              <a:buFontTx/>
              <a:buNone/>
              <a:tabLst>
                <a:tab pos="395605" algn="l"/>
              </a:tabLst>
            </a:pPr>
            <a:r>
              <a:rPr lang="id-ID" altLang="en-US" sz="2400" dirty="0">
                <a:latin typeface="Times New Roman" panose="02020603050405020304" pitchFamily="18" charset="0"/>
              </a:rPr>
              <a:t>2.	Jika harga jual lebih kecil dari nilai buku, menderita rugi sebesar selisihnya.</a:t>
            </a:r>
            <a:endParaRPr lang="id-ID" altLang="en-US" sz="2400" dirty="0">
              <a:latin typeface="Times New Roman" panose="02020603050405020304" pitchFamily="18" charset="0"/>
            </a:endParaRPr>
          </a:p>
          <a:p>
            <a:pPr marL="342900" lvl="0" indent="-342900" defTabSz="457200">
              <a:spcBef>
                <a:spcPct val="30000"/>
              </a:spcBef>
              <a:buClrTx/>
              <a:buSzTx/>
              <a:buFontTx/>
              <a:buNone/>
              <a:tabLst>
                <a:tab pos="395605" algn="l"/>
              </a:tabLst>
            </a:pPr>
            <a:r>
              <a:rPr lang="id-ID" altLang="en-US" sz="2400" dirty="0">
                <a:latin typeface="Times New Roman" panose="02020603050405020304" pitchFamily="18" charset="0"/>
              </a:rPr>
              <a:t>3.	Jika harga jual lebih besar dari nilai buku, mendapat untung sebesar selisihnya.</a:t>
            </a:r>
            <a:endParaRPr lang="id-ID" altLang="en-US" sz="2400" u="sng" dirty="0">
              <a:solidFill>
                <a:srgbClr val="114FFB"/>
              </a:solidFill>
              <a:latin typeface="Times New Roman" panose="02020603050405020304" pitchFamily="18" charset="0"/>
            </a:endParaRPr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1476375" y="223838"/>
            <a:ext cx="6056313" cy="704850"/>
          </a:xfrm>
          <a:prstGeom prst="rect">
            <a:avLst/>
          </a:prstGeom>
          <a:solidFill>
            <a:srgbClr val="336600"/>
          </a:solidFill>
          <a:ln w="12700">
            <a:solidFill>
              <a:schemeClr val="tx1"/>
            </a:solidFill>
            <a:miter lim="800000"/>
          </a:ln>
          <a:effectLst>
            <a:outerShdw dist="107763" dir="2700000" algn="ctr" rotWithShape="0">
              <a:schemeClr val="tx2"/>
            </a:outerShdw>
          </a:effectLst>
        </p:spPr>
        <p:txBody>
          <a:bodyPr lIns="90488" tIns="44450" rIns="90488" bIns="4445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4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Penjualan Aktiva Tetap</a:t>
            </a:r>
            <a:endParaRPr kumimoji="0" lang="id-ID" sz="44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charRg st="0" end="7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charRg st="79" end="16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charRg st="162" end="24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charRg st="0" end="9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 build="p"/>
      <p:bldP spid="25604" grpId="0"/>
      <p:bldP spid="2560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4" name="Slide Number Placeholder 3"/>
          <p:cNvSpPr txBox="1">
            <a:spLocks noGrp="1"/>
          </p:cNvSpPr>
          <p:nvPr>
            <p:ph type="sldNum" sz="quarter" idx="12"/>
          </p:nvPr>
        </p:nvSpPr>
        <p:spPr bwMode="auto">
          <a:noFill/>
        </p:spPr>
        <p:txBody>
          <a:bodyPr vert="horz" lIns="91440" tIns="45720" rIns="91440" bIns="45720" rtlCol="0" anchor="b"/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2800" dirty="0">
                <a:latin typeface="Arial" panose="020B0604020202020204" pitchFamily="34" charset="0"/>
              </a:rPr>
            </a:fld>
            <a:endParaRPr lang="en-US" altLang="en-US" sz="2800" dirty="0">
              <a:latin typeface="Arial" panose="020B0604020202020204" pitchFamily="34" charset="0"/>
            </a:endParaRPr>
          </a:p>
        </p:txBody>
      </p:sp>
      <p:sp>
        <p:nvSpPr>
          <p:cNvPr id="23555" name="Text Box 3"/>
          <p:cNvSpPr txBox="1"/>
          <p:nvPr/>
        </p:nvSpPr>
        <p:spPr>
          <a:xfrm>
            <a:off x="609600" y="1219200"/>
            <a:ext cx="7924800" cy="10160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  <a:effectLst>
            <a:outerShdw dist="107763" dir="2699999" algn="ctr" rotWithShape="0">
              <a:schemeClr val="tx2"/>
            </a:outerShdw>
          </a:effectLst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spcBef>
                <a:spcPct val="50000"/>
              </a:spcBef>
              <a:buClrTx/>
              <a:buSzTx/>
              <a:buFontTx/>
              <a:buNone/>
            </a:pPr>
            <a:r>
              <a:rPr lang="id-ID" altLang="en-US" dirty="0">
                <a:latin typeface="Times New Roman" panose="02020603050405020304" pitchFamily="18" charset="0"/>
              </a:rPr>
              <a:t>Peralatan senilai $10,000 didepresiasi 10% secara garis lurus. Peralatan tersebut dijual tunai tanggal 12 Oktober. Saldo awal tahun akumulasi depresiasi sebesar $7,000.</a:t>
            </a:r>
            <a:endParaRPr lang="id-ID" altLang="en-US" dirty="0">
              <a:latin typeface="Times New Roman" panose="02020603050405020304" pitchFamily="18" charset="0"/>
            </a:endParaRPr>
          </a:p>
        </p:txBody>
      </p:sp>
      <p:sp>
        <p:nvSpPr>
          <p:cNvPr id="23556" name="Line 5"/>
          <p:cNvSpPr/>
          <p:nvPr/>
        </p:nvSpPr>
        <p:spPr>
          <a:xfrm>
            <a:off x="9058275" y="2349500"/>
            <a:ext cx="0" cy="2286000"/>
          </a:xfrm>
          <a:prstGeom prst="line">
            <a:avLst/>
          </a:prstGeom>
          <a:ln w="38099" cap="flat" cmpd="dbl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3557" name="Line 6"/>
          <p:cNvSpPr/>
          <p:nvPr/>
        </p:nvSpPr>
        <p:spPr>
          <a:xfrm flipH="1">
            <a:off x="447675" y="2349500"/>
            <a:ext cx="0" cy="2286000"/>
          </a:xfrm>
          <a:prstGeom prst="line">
            <a:avLst/>
          </a:prstGeom>
          <a:ln w="38099" cap="flat" cmpd="dbl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3558" name="Line 7"/>
          <p:cNvSpPr/>
          <p:nvPr/>
        </p:nvSpPr>
        <p:spPr>
          <a:xfrm flipH="1">
            <a:off x="1362075" y="2349500"/>
            <a:ext cx="0" cy="2286000"/>
          </a:xfrm>
          <a:prstGeom prst="line">
            <a:avLst/>
          </a:prstGeom>
          <a:ln w="12699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3559" name="Line 8"/>
          <p:cNvSpPr/>
          <p:nvPr/>
        </p:nvSpPr>
        <p:spPr>
          <a:xfrm>
            <a:off x="5705475" y="2349500"/>
            <a:ext cx="0" cy="2286000"/>
          </a:xfrm>
          <a:prstGeom prst="line">
            <a:avLst/>
          </a:prstGeom>
          <a:ln w="12699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3560" name="Rectangle 9"/>
          <p:cNvSpPr/>
          <p:nvPr/>
        </p:nvSpPr>
        <p:spPr>
          <a:xfrm>
            <a:off x="7837488" y="2449513"/>
            <a:ext cx="1306512" cy="409575"/>
          </a:xfrm>
          <a:prstGeom prst="rect">
            <a:avLst/>
          </a:prstGeom>
          <a:noFill/>
          <a:ln w="12699">
            <a:noFill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endParaRPr lang="id-ID" altLang="en-US" sz="1800" dirty="0">
              <a:latin typeface="Arial" panose="020B0604020202020204" pitchFamily="34" charset="0"/>
            </a:endParaRPr>
          </a:p>
        </p:txBody>
      </p:sp>
      <p:sp>
        <p:nvSpPr>
          <p:cNvPr id="23561" name="Line 10"/>
          <p:cNvSpPr/>
          <p:nvPr/>
        </p:nvSpPr>
        <p:spPr>
          <a:xfrm>
            <a:off x="7686675" y="2349500"/>
            <a:ext cx="0" cy="2286000"/>
          </a:xfrm>
          <a:prstGeom prst="line">
            <a:avLst/>
          </a:prstGeom>
          <a:ln w="38099" cap="flat" cmpd="dbl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3562" name="Rectangle 11"/>
          <p:cNvSpPr/>
          <p:nvPr/>
        </p:nvSpPr>
        <p:spPr>
          <a:xfrm>
            <a:off x="8074025" y="2349500"/>
            <a:ext cx="525463" cy="2286000"/>
          </a:xfrm>
          <a:prstGeom prst="rect">
            <a:avLst/>
          </a:prstGeom>
          <a:solidFill>
            <a:srgbClr val="FFFFFF"/>
          </a:solidFill>
          <a:ln w="12699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endParaRPr lang="id-ID" altLang="en-US" sz="1800" dirty="0">
              <a:latin typeface="Arial" panose="020B0604020202020204" pitchFamily="34" charset="0"/>
            </a:endParaRPr>
          </a:p>
        </p:txBody>
      </p:sp>
      <p:sp>
        <p:nvSpPr>
          <p:cNvPr id="23563" name="Rectangle 12"/>
          <p:cNvSpPr/>
          <p:nvPr/>
        </p:nvSpPr>
        <p:spPr>
          <a:xfrm>
            <a:off x="6692900" y="2349500"/>
            <a:ext cx="523875" cy="2286000"/>
          </a:xfrm>
          <a:prstGeom prst="rect">
            <a:avLst/>
          </a:prstGeom>
          <a:solidFill>
            <a:srgbClr val="FFFFFF"/>
          </a:solidFill>
          <a:ln w="12699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endParaRPr lang="id-ID" altLang="en-US" sz="1800" dirty="0">
              <a:latin typeface="Arial" panose="020B0604020202020204" pitchFamily="34" charset="0"/>
            </a:endParaRPr>
          </a:p>
        </p:txBody>
      </p:sp>
      <p:sp>
        <p:nvSpPr>
          <p:cNvPr id="23564" name="Line 13"/>
          <p:cNvSpPr/>
          <p:nvPr/>
        </p:nvSpPr>
        <p:spPr>
          <a:xfrm>
            <a:off x="87313" y="2806700"/>
            <a:ext cx="8972550" cy="0"/>
          </a:xfrm>
          <a:prstGeom prst="line">
            <a:avLst/>
          </a:prstGeom>
          <a:ln w="12699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3565" name="Line 14"/>
          <p:cNvSpPr/>
          <p:nvPr/>
        </p:nvSpPr>
        <p:spPr>
          <a:xfrm>
            <a:off x="87313" y="3263900"/>
            <a:ext cx="8972550" cy="0"/>
          </a:xfrm>
          <a:prstGeom prst="line">
            <a:avLst/>
          </a:prstGeom>
          <a:ln w="12699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3566" name="Line 15"/>
          <p:cNvSpPr/>
          <p:nvPr/>
        </p:nvSpPr>
        <p:spPr>
          <a:xfrm>
            <a:off x="87313" y="3721100"/>
            <a:ext cx="8972550" cy="0"/>
          </a:xfrm>
          <a:prstGeom prst="line">
            <a:avLst/>
          </a:prstGeom>
          <a:ln w="12699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3567" name="Line 16"/>
          <p:cNvSpPr/>
          <p:nvPr/>
        </p:nvSpPr>
        <p:spPr>
          <a:xfrm>
            <a:off x="66675" y="4635500"/>
            <a:ext cx="8991600" cy="0"/>
          </a:xfrm>
          <a:prstGeom prst="line">
            <a:avLst/>
          </a:prstGeom>
          <a:ln w="12699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3568" name="Line 17"/>
          <p:cNvSpPr/>
          <p:nvPr/>
        </p:nvSpPr>
        <p:spPr>
          <a:xfrm flipH="1">
            <a:off x="6315075" y="2349500"/>
            <a:ext cx="0" cy="2286000"/>
          </a:xfrm>
          <a:prstGeom prst="line">
            <a:avLst/>
          </a:prstGeom>
          <a:ln w="38099" cap="flat" cmpd="dbl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3569" name="Line 18"/>
          <p:cNvSpPr/>
          <p:nvPr/>
        </p:nvSpPr>
        <p:spPr>
          <a:xfrm>
            <a:off x="66675" y="4178300"/>
            <a:ext cx="89916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3570" name="Rectangle 19"/>
          <p:cNvSpPr/>
          <p:nvPr/>
        </p:nvSpPr>
        <p:spPr>
          <a:xfrm>
            <a:off x="7827963" y="2449513"/>
            <a:ext cx="1306512" cy="409575"/>
          </a:xfrm>
          <a:prstGeom prst="rect">
            <a:avLst/>
          </a:prstGeom>
          <a:noFill/>
          <a:ln w="12699">
            <a:noFill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endParaRPr lang="id-ID" altLang="en-US" sz="1800" dirty="0">
              <a:latin typeface="Arial" panose="020B0604020202020204" pitchFamily="34" charset="0"/>
            </a:endParaRPr>
          </a:p>
        </p:txBody>
      </p:sp>
      <p:sp>
        <p:nvSpPr>
          <p:cNvPr id="23571" name="Line 20"/>
          <p:cNvSpPr/>
          <p:nvPr/>
        </p:nvSpPr>
        <p:spPr>
          <a:xfrm>
            <a:off x="66675" y="2349500"/>
            <a:ext cx="89916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3572" name="Line 21"/>
          <p:cNvSpPr/>
          <p:nvPr/>
        </p:nvSpPr>
        <p:spPr>
          <a:xfrm>
            <a:off x="981075" y="2349500"/>
            <a:ext cx="0" cy="2286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6646" name="Text Box 22"/>
          <p:cNvSpPr txBox="1"/>
          <p:nvPr/>
        </p:nvSpPr>
        <p:spPr>
          <a:xfrm>
            <a:off x="514350" y="2541588"/>
            <a:ext cx="8753475" cy="4270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defTabSz="857250">
              <a:spcBef>
                <a:spcPct val="50000"/>
              </a:spcBef>
              <a:buClrTx/>
              <a:buSzTx/>
              <a:buFontTx/>
              <a:buNone/>
              <a:tabLst>
                <a:tab pos="857250" algn="r"/>
                <a:tab pos="971550" algn="l"/>
                <a:tab pos="1600200" algn="l"/>
                <a:tab pos="7086600" algn="r"/>
              </a:tabLst>
            </a:pPr>
            <a:r>
              <a:rPr lang="id-ID" altLang="en-US" sz="2200" dirty="0">
                <a:latin typeface="Times New Roman" panose="02020603050405020304" pitchFamily="18" charset="0"/>
              </a:rPr>
              <a:t>Okt.	12	Beban Depresiasi</a:t>
            </a:r>
            <a:r>
              <a:rPr lang="id-ID" altLang="en-US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—</a:t>
            </a:r>
            <a:r>
              <a:rPr lang="id-ID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Peralatan</a:t>
            </a:r>
            <a:r>
              <a:rPr lang="id-ID" altLang="en-US" sz="2200" dirty="0">
                <a:latin typeface="Times New Roman" panose="02020603050405020304" pitchFamily="18" charset="0"/>
              </a:rPr>
              <a:t>	</a:t>
            </a:r>
            <a:r>
              <a:rPr lang="id-ID" altLang="en-US" sz="2200" dirty="0">
                <a:solidFill>
                  <a:schemeClr val="bg1"/>
                </a:solidFill>
                <a:latin typeface="Times New Roman" panose="02020603050405020304" pitchFamily="18" charset="0"/>
              </a:rPr>
              <a:t>750  00	</a:t>
            </a:r>
            <a:endParaRPr lang="id-ID" altLang="en-US" sz="24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6647" name="Text Box 23"/>
          <p:cNvSpPr txBox="1"/>
          <p:nvPr/>
        </p:nvSpPr>
        <p:spPr>
          <a:xfrm>
            <a:off x="2133600" y="3302000"/>
            <a:ext cx="3733800" cy="9620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lnSpc>
                <a:spcPct val="130000"/>
              </a:lnSpc>
              <a:spcBef>
                <a:spcPct val="60000"/>
              </a:spcBef>
              <a:buClrTx/>
              <a:buSzTx/>
              <a:buFontTx/>
              <a:buNone/>
            </a:pPr>
            <a:r>
              <a:rPr lang="id-ID" altLang="en-US" sz="2200" dirty="0">
                <a:latin typeface="Times New Roman" panose="02020603050405020304" pitchFamily="18" charset="0"/>
              </a:rPr>
              <a:t>Untuk mencatat depresiasi dari awal tahun sampai penjualan.</a:t>
            </a:r>
            <a:endParaRPr lang="id-ID" altLang="en-US" sz="2200" dirty="0">
              <a:latin typeface="Times New Roman" panose="02020603050405020304" pitchFamily="18" charset="0"/>
            </a:endParaRPr>
          </a:p>
        </p:txBody>
      </p:sp>
      <p:sp>
        <p:nvSpPr>
          <p:cNvPr id="26648" name="Text Box 24"/>
          <p:cNvSpPr txBox="1"/>
          <p:nvPr/>
        </p:nvSpPr>
        <p:spPr>
          <a:xfrm>
            <a:off x="1552575" y="2913063"/>
            <a:ext cx="7543800" cy="4270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114300" lvl="0" indent="0" defTabSz="857250">
              <a:spcBef>
                <a:spcPct val="50000"/>
              </a:spcBef>
              <a:buClrTx/>
              <a:buSzTx/>
              <a:buFontTx/>
              <a:buNone/>
              <a:tabLst>
                <a:tab pos="628650" algn="r"/>
                <a:tab pos="857250" algn="l"/>
                <a:tab pos="1314450" algn="l"/>
                <a:tab pos="7315200" algn="r"/>
              </a:tabLst>
            </a:pPr>
            <a:r>
              <a:rPr lang="id-ID" altLang="en-US" sz="2200" dirty="0">
                <a:latin typeface="Times New Roman" panose="02020603050405020304" pitchFamily="18" charset="0"/>
              </a:rPr>
              <a:t>Akumulasi Depr.</a:t>
            </a:r>
            <a:r>
              <a:rPr lang="id-ID" altLang="en-US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—</a:t>
            </a:r>
            <a:r>
              <a:rPr lang="id-ID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Peralatan</a:t>
            </a:r>
            <a:r>
              <a:rPr lang="id-ID" altLang="en-US" sz="2200" dirty="0">
                <a:latin typeface="Times New Roman" panose="02020603050405020304" pitchFamily="18" charset="0"/>
              </a:rPr>
              <a:t>	</a:t>
            </a:r>
            <a:r>
              <a:rPr lang="id-ID" altLang="en-US" sz="2200" dirty="0">
                <a:solidFill>
                  <a:schemeClr val="bg1"/>
                </a:solidFill>
                <a:latin typeface="Times New Roman" panose="02020603050405020304" pitchFamily="18" charset="0"/>
              </a:rPr>
              <a:t>     750  00</a:t>
            </a:r>
            <a:endParaRPr lang="id-ID" altLang="en-US" sz="24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6649" name="AutoShape 25"/>
          <p:cNvSpPr>
            <a:spLocks noChangeArrowheads="1"/>
          </p:cNvSpPr>
          <p:nvPr/>
        </p:nvSpPr>
        <p:spPr bwMode="auto">
          <a:xfrm>
            <a:off x="5940425" y="2884488"/>
            <a:ext cx="2130425" cy="1600200"/>
          </a:xfrm>
          <a:prstGeom prst="upArrowCallout">
            <a:avLst>
              <a:gd name="adj1" fmla="val 33284"/>
              <a:gd name="adj2" fmla="val 33284"/>
              <a:gd name="adj3" fmla="val 16667"/>
              <a:gd name="adj4" fmla="val 66667"/>
            </a:avLst>
          </a:prstGeom>
          <a:solidFill>
            <a:srgbClr val="336600"/>
          </a:solidFill>
          <a:ln w="9525">
            <a:solidFill>
              <a:schemeClr val="tx1"/>
            </a:solidFill>
            <a:miter lim="800000"/>
          </a:ln>
          <a:effectLst>
            <a:outerShdw dist="107763" dir="2700000" algn="ctr" rotWithShape="0">
              <a:schemeClr val="tx2"/>
            </a:outerShdw>
          </a:effectLst>
        </p:spPr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$10,000 x ¾ x10%</a:t>
            </a:r>
            <a:endParaRPr kumimoji="0" lang="id-ID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6651" name="Rectangle 27"/>
          <p:cNvSpPr>
            <a:spLocks noChangeArrowheads="1"/>
          </p:cNvSpPr>
          <p:nvPr/>
        </p:nvSpPr>
        <p:spPr bwMode="auto">
          <a:xfrm>
            <a:off x="1476375" y="152400"/>
            <a:ext cx="6056313" cy="881063"/>
          </a:xfrm>
          <a:prstGeom prst="rect">
            <a:avLst/>
          </a:prstGeom>
          <a:solidFill>
            <a:srgbClr val="336600"/>
          </a:solidFill>
          <a:ln w="12700">
            <a:solidFill>
              <a:schemeClr val="tx1"/>
            </a:solidFill>
            <a:miter lim="800000"/>
          </a:ln>
          <a:effectLst>
            <a:outerShdw dist="107763" dir="2700000" algn="ctr" rotWithShape="0">
              <a:schemeClr val="tx2"/>
            </a:outerShdw>
          </a:effectLst>
        </p:spPr>
        <p:txBody>
          <a:bodyPr lIns="90488" tIns="44450" rIns="90488" bIns="4445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4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Penjualan Aktiva Tetap</a:t>
            </a:r>
            <a:endParaRPr kumimoji="0" lang="id-ID" sz="44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3578" name="Line 29"/>
          <p:cNvSpPr/>
          <p:nvPr/>
        </p:nvSpPr>
        <p:spPr>
          <a:xfrm>
            <a:off x="9058275" y="4365625"/>
            <a:ext cx="0" cy="2286000"/>
          </a:xfrm>
          <a:prstGeom prst="line">
            <a:avLst/>
          </a:prstGeom>
          <a:ln w="38099" cap="flat" cmpd="dbl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3579" name="Line 30"/>
          <p:cNvSpPr/>
          <p:nvPr/>
        </p:nvSpPr>
        <p:spPr>
          <a:xfrm flipH="1">
            <a:off x="447675" y="4365625"/>
            <a:ext cx="0" cy="2286000"/>
          </a:xfrm>
          <a:prstGeom prst="line">
            <a:avLst/>
          </a:prstGeom>
          <a:ln w="38099" cap="flat" cmpd="dbl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3580" name="Line 31"/>
          <p:cNvSpPr/>
          <p:nvPr/>
        </p:nvSpPr>
        <p:spPr>
          <a:xfrm flipH="1">
            <a:off x="1362075" y="4365625"/>
            <a:ext cx="0" cy="2286000"/>
          </a:xfrm>
          <a:prstGeom prst="line">
            <a:avLst/>
          </a:prstGeom>
          <a:ln w="12699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3581" name="Line 32"/>
          <p:cNvSpPr/>
          <p:nvPr/>
        </p:nvSpPr>
        <p:spPr>
          <a:xfrm>
            <a:off x="5705475" y="4365625"/>
            <a:ext cx="0" cy="2286000"/>
          </a:xfrm>
          <a:prstGeom prst="line">
            <a:avLst/>
          </a:prstGeom>
          <a:ln w="12699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3582" name="Rectangle 33"/>
          <p:cNvSpPr/>
          <p:nvPr/>
        </p:nvSpPr>
        <p:spPr>
          <a:xfrm>
            <a:off x="7837488" y="4465638"/>
            <a:ext cx="1306512" cy="409575"/>
          </a:xfrm>
          <a:prstGeom prst="rect">
            <a:avLst/>
          </a:prstGeom>
          <a:noFill/>
          <a:ln w="12699">
            <a:noFill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endParaRPr lang="id-ID" altLang="en-US" sz="1800" dirty="0">
              <a:latin typeface="Arial" panose="020B0604020202020204" pitchFamily="34" charset="0"/>
            </a:endParaRPr>
          </a:p>
        </p:txBody>
      </p:sp>
      <p:sp>
        <p:nvSpPr>
          <p:cNvPr id="23583" name="Line 34"/>
          <p:cNvSpPr/>
          <p:nvPr/>
        </p:nvSpPr>
        <p:spPr>
          <a:xfrm>
            <a:off x="7686675" y="4365625"/>
            <a:ext cx="0" cy="2286000"/>
          </a:xfrm>
          <a:prstGeom prst="line">
            <a:avLst/>
          </a:prstGeom>
          <a:ln w="38099" cap="flat" cmpd="dbl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3584" name="Rectangle 35"/>
          <p:cNvSpPr/>
          <p:nvPr/>
        </p:nvSpPr>
        <p:spPr>
          <a:xfrm>
            <a:off x="8074025" y="4365625"/>
            <a:ext cx="525463" cy="2286000"/>
          </a:xfrm>
          <a:prstGeom prst="rect">
            <a:avLst/>
          </a:prstGeom>
          <a:solidFill>
            <a:srgbClr val="FFFFFF"/>
          </a:solidFill>
          <a:ln w="12699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endParaRPr lang="id-ID" altLang="en-US" sz="1800" dirty="0">
              <a:latin typeface="Arial" panose="020B0604020202020204" pitchFamily="34" charset="0"/>
            </a:endParaRPr>
          </a:p>
        </p:txBody>
      </p:sp>
      <p:sp>
        <p:nvSpPr>
          <p:cNvPr id="23585" name="Rectangle 36"/>
          <p:cNvSpPr/>
          <p:nvPr/>
        </p:nvSpPr>
        <p:spPr>
          <a:xfrm>
            <a:off x="6692900" y="4365625"/>
            <a:ext cx="523875" cy="2286000"/>
          </a:xfrm>
          <a:prstGeom prst="rect">
            <a:avLst/>
          </a:prstGeom>
          <a:solidFill>
            <a:srgbClr val="FFFFFF"/>
          </a:solidFill>
          <a:ln w="12699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endParaRPr lang="id-ID" altLang="en-US" sz="1800" dirty="0">
              <a:latin typeface="Arial" panose="020B0604020202020204" pitchFamily="34" charset="0"/>
            </a:endParaRPr>
          </a:p>
        </p:txBody>
      </p:sp>
      <p:sp>
        <p:nvSpPr>
          <p:cNvPr id="23586" name="Line 37"/>
          <p:cNvSpPr/>
          <p:nvPr/>
        </p:nvSpPr>
        <p:spPr>
          <a:xfrm>
            <a:off x="87313" y="4822825"/>
            <a:ext cx="8972550" cy="0"/>
          </a:xfrm>
          <a:prstGeom prst="line">
            <a:avLst/>
          </a:prstGeom>
          <a:ln w="12699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3587" name="Line 38"/>
          <p:cNvSpPr/>
          <p:nvPr/>
        </p:nvSpPr>
        <p:spPr>
          <a:xfrm>
            <a:off x="87313" y="5280025"/>
            <a:ext cx="8972550" cy="0"/>
          </a:xfrm>
          <a:prstGeom prst="line">
            <a:avLst/>
          </a:prstGeom>
          <a:ln w="12699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3588" name="Line 39"/>
          <p:cNvSpPr/>
          <p:nvPr/>
        </p:nvSpPr>
        <p:spPr>
          <a:xfrm>
            <a:off x="87313" y="5737225"/>
            <a:ext cx="8972550" cy="0"/>
          </a:xfrm>
          <a:prstGeom prst="line">
            <a:avLst/>
          </a:prstGeom>
          <a:ln w="12699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3589" name="Line 40"/>
          <p:cNvSpPr/>
          <p:nvPr/>
        </p:nvSpPr>
        <p:spPr>
          <a:xfrm>
            <a:off x="66675" y="6651625"/>
            <a:ext cx="8991600" cy="0"/>
          </a:xfrm>
          <a:prstGeom prst="line">
            <a:avLst/>
          </a:prstGeom>
          <a:ln w="12699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3590" name="Line 41"/>
          <p:cNvSpPr/>
          <p:nvPr/>
        </p:nvSpPr>
        <p:spPr>
          <a:xfrm flipH="1">
            <a:off x="6315075" y="4365625"/>
            <a:ext cx="0" cy="2286000"/>
          </a:xfrm>
          <a:prstGeom prst="line">
            <a:avLst/>
          </a:prstGeom>
          <a:ln w="38099" cap="flat" cmpd="dbl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3591" name="Line 42"/>
          <p:cNvSpPr/>
          <p:nvPr/>
        </p:nvSpPr>
        <p:spPr>
          <a:xfrm>
            <a:off x="66675" y="6194425"/>
            <a:ext cx="89916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3592" name="Rectangle 43"/>
          <p:cNvSpPr/>
          <p:nvPr/>
        </p:nvSpPr>
        <p:spPr>
          <a:xfrm>
            <a:off x="7827963" y="4465638"/>
            <a:ext cx="1306512" cy="409575"/>
          </a:xfrm>
          <a:prstGeom prst="rect">
            <a:avLst/>
          </a:prstGeom>
          <a:noFill/>
          <a:ln w="12699">
            <a:noFill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endParaRPr lang="id-ID" altLang="en-US" sz="1800" dirty="0">
              <a:latin typeface="Arial" panose="020B0604020202020204" pitchFamily="34" charset="0"/>
            </a:endParaRPr>
          </a:p>
        </p:txBody>
      </p:sp>
      <p:sp>
        <p:nvSpPr>
          <p:cNvPr id="23593" name="Line 44"/>
          <p:cNvSpPr/>
          <p:nvPr/>
        </p:nvSpPr>
        <p:spPr>
          <a:xfrm>
            <a:off x="66675" y="4365625"/>
            <a:ext cx="89916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3594" name="Line 45"/>
          <p:cNvSpPr/>
          <p:nvPr/>
        </p:nvSpPr>
        <p:spPr>
          <a:xfrm>
            <a:off x="981075" y="4365625"/>
            <a:ext cx="0" cy="2286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6670" name="Text Box 46"/>
          <p:cNvSpPr txBox="1"/>
          <p:nvPr/>
        </p:nvSpPr>
        <p:spPr>
          <a:xfrm>
            <a:off x="381000" y="4441825"/>
            <a:ext cx="8753475" cy="4270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defTabSz="857250">
              <a:spcBef>
                <a:spcPct val="50000"/>
              </a:spcBef>
              <a:buClrTx/>
              <a:buSzTx/>
              <a:buFontTx/>
              <a:buNone/>
              <a:tabLst>
                <a:tab pos="857250" algn="r"/>
                <a:tab pos="971550" algn="l"/>
                <a:tab pos="1600200" algn="l"/>
                <a:tab pos="7086600" algn="r"/>
              </a:tabLst>
            </a:pPr>
            <a:r>
              <a:rPr lang="id-ID" altLang="en-US" sz="2200" dirty="0">
                <a:latin typeface="Times New Roman" panose="02020603050405020304" pitchFamily="18" charset="0"/>
              </a:rPr>
              <a:t>Okt.	12	Kas		</a:t>
            </a:r>
            <a:r>
              <a:rPr lang="id-ID" altLang="en-US" sz="2200" dirty="0">
                <a:solidFill>
                  <a:schemeClr val="bg1"/>
                </a:solidFill>
                <a:latin typeface="Times New Roman" panose="02020603050405020304" pitchFamily="18" charset="0"/>
              </a:rPr>
              <a:t>2  250 00 </a:t>
            </a:r>
            <a:endParaRPr lang="id-ID" altLang="en-US" sz="24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6671" name="Text Box 47"/>
          <p:cNvSpPr txBox="1"/>
          <p:nvPr/>
        </p:nvSpPr>
        <p:spPr>
          <a:xfrm>
            <a:off x="2286000" y="5734050"/>
            <a:ext cx="3733800" cy="52705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lnSpc>
                <a:spcPct val="130000"/>
              </a:lnSpc>
              <a:spcBef>
                <a:spcPct val="60000"/>
              </a:spcBef>
              <a:buClrTx/>
              <a:buSzTx/>
              <a:buFontTx/>
              <a:buNone/>
            </a:pPr>
            <a:r>
              <a:rPr lang="id-ID" altLang="en-US" sz="2200" dirty="0">
                <a:latin typeface="Times New Roman" panose="02020603050405020304" pitchFamily="18" charset="0"/>
              </a:rPr>
              <a:t>Peralatan dijual $2,250.</a:t>
            </a:r>
            <a:endParaRPr lang="id-ID" altLang="en-US" sz="2200" dirty="0">
              <a:latin typeface="Times New Roman" panose="02020603050405020304" pitchFamily="18" charset="0"/>
            </a:endParaRPr>
          </a:p>
        </p:txBody>
      </p:sp>
      <p:sp>
        <p:nvSpPr>
          <p:cNvPr id="26672" name="Text Box 48"/>
          <p:cNvSpPr txBox="1"/>
          <p:nvPr/>
        </p:nvSpPr>
        <p:spPr>
          <a:xfrm>
            <a:off x="1219200" y="4929188"/>
            <a:ext cx="7543800" cy="4270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114300" lvl="0" indent="0" defTabSz="857250">
              <a:spcBef>
                <a:spcPct val="50000"/>
              </a:spcBef>
              <a:buClrTx/>
              <a:buSzTx/>
              <a:buFontTx/>
              <a:buNone/>
              <a:tabLst>
                <a:tab pos="628650" algn="r"/>
                <a:tab pos="857250" algn="l"/>
                <a:tab pos="1314450" algn="l"/>
                <a:tab pos="6229350" algn="r"/>
                <a:tab pos="7315200" algn="r"/>
              </a:tabLst>
            </a:pPr>
            <a:r>
              <a:rPr lang="id-ID" altLang="en-US" sz="2200" dirty="0">
                <a:latin typeface="Times New Roman" panose="02020603050405020304" pitchFamily="18" charset="0"/>
              </a:rPr>
              <a:t>Akumulasi Depr.</a:t>
            </a:r>
            <a:r>
              <a:rPr lang="id-ID" altLang="en-US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—</a:t>
            </a:r>
            <a:r>
              <a:rPr lang="id-ID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Peralatan</a:t>
            </a:r>
            <a:r>
              <a:rPr lang="id-ID" altLang="en-US" sz="2200" dirty="0">
                <a:latin typeface="Times New Roman" panose="02020603050405020304" pitchFamily="18" charset="0"/>
              </a:rPr>
              <a:t>	</a:t>
            </a:r>
            <a:r>
              <a:rPr lang="id-ID" altLang="en-US" sz="2200" dirty="0">
                <a:solidFill>
                  <a:schemeClr val="bg1"/>
                </a:solidFill>
                <a:latin typeface="Times New Roman" panose="02020603050405020304" pitchFamily="18" charset="0"/>
              </a:rPr>
              <a:t>     7  750 00</a:t>
            </a:r>
            <a:endParaRPr lang="id-ID" altLang="en-US" sz="24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6673" name="Text Box 49"/>
          <p:cNvSpPr txBox="1"/>
          <p:nvPr/>
        </p:nvSpPr>
        <p:spPr>
          <a:xfrm>
            <a:off x="1219200" y="5386388"/>
            <a:ext cx="7924800" cy="4270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114300" lvl="0" indent="0" defTabSz="857250">
              <a:spcBef>
                <a:spcPct val="50000"/>
              </a:spcBef>
              <a:buClrTx/>
              <a:buSzTx/>
              <a:buFontTx/>
              <a:buNone/>
              <a:tabLst>
                <a:tab pos="514350" algn="l"/>
                <a:tab pos="1314450" algn="l"/>
                <a:tab pos="5943600" algn="r"/>
                <a:tab pos="7658100" algn="r"/>
              </a:tabLst>
            </a:pPr>
            <a:r>
              <a:rPr lang="id-ID" altLang="en-US" sz="2200" dirty="0">
                <a:latin typeface="Times New Roman" panose="02020603050405020304" pitchFamily="18" charset="0"/>
              </a:rPr>
              <a:t>	Peralatan		     10 000  00 </a:t>
            </a:r>
            <a:endParaRPr lang="id-ID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26674" name="Rectangle 50"/>
          <p:cNvSpPr/>
          <p:nvPr/>
        </p:nvSpPr>
        <p:spPr>
          <a:xfrm>
            <a:off x="6588125" y="5805488"/>
            <a:ext cx="2160588" cy="792162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id-ID" altLang="en-US" sz="1800" dirty="0">
                <a:latin typeface="Arial" panose="020B0604020202020204" pitchFamily="34" charset="0"/>
              </a:rPr>
              <a:t>Asumsi 1: Tidak untung atau rugi</a:t>
            </a:r>
            <a:endParaRPr lang="id-ID" altLang="en-US" sz="18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46">
                                            <p:txEl>
                                              <p:charRg st="0" end="4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26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70">
                                            <p:txEl>
                                              <p:charRg st="0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26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46" grpId="0" build="p"/>
      <p:bldP spid="26647" grpId="0"/>
      <p:bldP spid="26648" grpId="0"/>
      <p:bldP spid="26649" grpId="0" animBg="1"/>
      <p:bldP spid="26670" grpId="0" build="p"/>
      <p:bldP spid="26671" grpId="0"/>
      <p:bldP spid="26672" grpId="0"/>
      <p:bldP spid="26673" grpId="0"/>
      <p:bldP spid="2667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8" name="Slide Number Placeholder 3"/>
          <p:cNvSpPr txBox="1">
            <a:spLocks noGrp="1"/>
          </p:cNvSpPr>
          <p:nvPr>
            <p:ph type="sldNum" sz="quarter" idx="12"/>
          </p:nvPr>
        </p:nvSpPr>
        <p:spPr bwMode="auto">
          <a:noFill/>
        </p:spPr>
        <p:txBody>
          <a:bodyPr vert="horz" lIns="91440" tIns="45720" rIns="91440" bIns="45720" rtlCol="0" anchor="b"/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2800" dirty="0">
                <a:latin typeface="Arial" panose="020B0604020202020204" pitchFamily="34" charset="0"/>
              </a:rPr>
            </a:fld>
            <a:endParaRPr lang="en-US" altLang="en-US" sz="2800" dirty="0">
              <a:latin typeface="Arial" panose="020B0604020202020204" pitchFamily="34" charset="0"/>
            </a:endParaRPr>
          </a:p>
        </p:txBody>
      </p:sp>
      <p:sp>
        <p:nvSpPr>
          <p:cNvPr id="24579" name="Text Box 3"/>
          <p:cNvSpPr txBox="1"/>
          <p:nvPr/>
        </p:nvSpPr>
        <p:spPr>
          <a:xfrm>
            <a:off x="468313" y="1196975"/>
            <a:ext cx="8393112" cy="4064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  <a:effectLst>
            <a:outerShdw dist="107763" dir="2699999" algn="ctr" rotWithShape="0">
              <a:schemeClr val="tx2"/>
            </a:outerShdw>
          </a:effectLst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2571750" lvl="0" indent="-2571750" algn="ctr">
              <a:spcBef>
                <a:spcPct val="50000"/>
              </a:spcBef>
              <a:buClrTx/>
              <a:buSzTx/>
              <a:buFontTx/>
              <a:buNone/>
            </a:pPr>
            <a:r>
              <a:rPr lang="id-ID" altLang="en-US" dirty="0">
                <a:latin typeface="Times New Roman" panose="02020603050405020304" pitchFamily="18" charset="0"/>
              </a:rPr>
              <a:t>Asumsi 2: Peralatan dijual seharga $1,000, sehingga menderita rugi  $1,250.</a:t>
            </a:r>
            <a:endParaRPr lang="id-ID" altLang="en-US" dirty="0">
              <a:latin typeface="Times New Roman" panose="02020603050405020304" pitchFamily="18" charset="0"/>
            </a:endParaRPr>
          </a:p>
        </p:txBody>
      </p:sp>
      <p:sp>
        <p:nvSpPr>
          <p:cNvPr id="24580" name="Line 5"/>
          <p:cNvSpPr/>
          <p:nvPr/>
        </p:nvSpPr>
        <p:spPr>
          <a:xfrm>
            <a:off x="9058275" y="1700213"/>
            <a:ext cx="0" cy="2286000"/>
          </a:xfrm>
          <a:prstGeom prst="line">
            <a:avLst/>
          </a:prstGeom>
          <a:ln w="38099" cap="flat" cmpd="dbl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581" name="Line 6"/>
          <p:cNvSpPr/>
          <p:nvPr/>
        </p:nvSpPr>
        <p:spPr>
          <a:xfrm>
            <a:off x="381000" y="1700213"/>
            <a:ext cx="0" cy="2286000"/>
          </a:xfrm>
          <a:prstGeom prst="line">
            <a:avLst/>
          </a:prstGeom>
          <a:ln w="38099" cap="flat" cmpd="dbl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582" name="Line 7"/>
          <p:cNvSpPr/>
          <p:nvPr/>
        </p:nvSpPr>
        <p:spPr>
          <a:xfrm flipH="1">
            <a:off x="5715000" y="1700213"/>
            <a:ext cx="0" cy="2286000"/>
          </a:xfrm>
          <a:prstGeom prst="line">
            <a:avLst/>
          </a:prstGeom>
          <a:ln w="12699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583" name="Rectangle 8"/>
          <p:cNvSpPr/>
          <p:nvPr/>
        </p:nvSpPr>
        <p:spPr>
          <a:xfrm>
            <a:off x="7837488" y="1800225"/>
            <a:ext cx="1306512" cy="409575"/>
          </a:xfrm>
          <a:prstGeom prst="rect">
            <a:avLst/>
          </a:prstGeom>
          <a:noFill/>
          <a:ln w="12699">
            <a:noFill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endParaRPr lang="id-ID" altLang="en-US" sz="1800" dirty="0">
              <a:latin typeface="Arial" panose="020B0604020202020204" pitchFamily="34" charset="0"/>
            </a:endParaRPr>
          </a:p>
        </p:txBody>
      </p:sp>
      <p:sp>
        <p:nvSpPr>
          <p:cNvPr id="24584" name="Line 9"/>
          <p:cNvSpPr/>
          <p:nvPr/>
        </p:nvSpPr>
        <p:spPr>
          <a:xfrm flipH="1">
            <a:off x="7658100" y="1700213"/>
            <a:ext cx="0" cy="2286000"/>
          </a:xfrm>
          <a:prstGeom prst="line">
            <a:avLst/>
          </a:prstGeom>
          <a:ln w="38099" cap="flat" cmpd="dbl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585" name="Rectangle 10"/>
          <p:cNvSpPr/>
          <p:nvPr/>
        </p:nvSpPr>
        <p:spPr>
          <a:xfrm>
            <a:off x="8074025" y="1700213"/>
            <a:ext cx="525463" cy="2286000"/>
          </a:xfrm>
          <a:prstGeom prst="rect">
            <a:avLst/>
          </a:prstGeom>
          <a:solidFill>
            <a:srgbClr val="FFFFFF"/>
          </a:solidFill>
          <a:ln w="12699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endParaRPr lang="id-ID" altLang="en-US" sz="1800" dirty="0">
              <a:latin typeface="Arial" panose="020B0604020202020204" pitchFamily="34" charset="0"/>
            </a:endParaRPr>
          </a:p>
        </p:txBody>
      </p:sp>
      <p:sp>
        <p:nvSpPr>
          <p:cNvPr id="24586" name="Rectangle 11"/>
          <p:cNvSpPr/>
          <p:nvPr/>
        </p:nvSpPr>
        <p:spPr>
          <a:xfrm>
            <a:off x="6692900" y="1700213"/>
            <a:ext cx="523875" cy="2286000"/>
          </a:xfrm>
          <a:prstGeom prst="rect">
            <a:avLst/>
          </a:prstGeom>
          <a:solidFill>
            <a:srgbClr val="FFFFFF"/>
          </a:solidFill>
          <a:ln w="12699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endParaRPr lang="id-ID" altLang="en-US" sz="1800" dirty="0">
              <a:latin typeface="Arial" panose="020B0604020202020204" pitchFamily="34" charset="0"/>
            </a:endParaRPr>
          </a:p>
        </p:txBody>
      </p:sp>
      <p:sp>
        <p:nvSpPr>
          <p:cNvPr id="24587" name="Line 12"/>
          <p:cNvSpPr/>
          <p:nvPr/>
        </p:nvSpPr>
        <p:spPr>
          <a:xfrm>
            <a:off x="87313" y="2157413"/>
            <a:ext cx="8972550" cy="0"/>
          </a:xfrm>
          <a:prstGeom prst="line">
            <a:avLst/>
          </a:prstGeom>
          <a:ln w="12699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588" name="Line 13"/>
          <p:cNvSpPr/>
          <p:nvPr/>
        </p:nvSpPr>
        <p:spPr>
          <a:xfrm>
            <a:off x="87313" y="2614613"/>
            <a:ext cx="8972550" cy="0"/>
          </a:xfrm>
          <a:prstGeom prst="line">
            <a:avLst/>
          </a:prstGeom>
          <a:ln w="12699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589" name="Line 14"/>
          <p:cNvSpPr/>
          <p:nvPr/>
        </p:nvSpPr>
        <p:spPr>
          <a:xfrm>
            <a:off x="87313" y="3071813"/>
            <a:ext cx="8972550" cy="0"/>
          </a:xfrm>
          <a:prstGeom prst="line">
            <a:avLst/>
          </a:prstGeom>
          <a:ln w="12699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590" name="Line 15"/>
          <p:cNvSpPr/>
          <p:nvPr/>
        </p:nvSpPr>
        <p:spPr>
          <a:xfrm>
            <a:off x="66675" y="3986213"/>
            <a:ext cx="8991600" cy="0"/>
          </a:xfrm>
          <a:prstGeom prst="line">
            <a:avLst/>
          </a:prstGeom>
          <a:ln w="12699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591" name="Line 16"/>
          <p:cNvSpPr/>
          <p:nvPr/>
        </p:nvSpPr>
        <p:spPr>
          <a:xfrm>
            <a:off x="66675" y="3529013"/>
            <a:ext cx="89916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592" name="Rectangle 17"/>
          <p:cNvSpPr/>
          <p:nvPr/>
        </p:nvSpPr>
        <p:spPr>
          <a:xfrm>
            <a:off x="7827963" y="1800225"/>
            <a:ext cx="1306512" cy="409575"/>
          </a:xfrm>
          <a:prstGeom prst="rect">
            <a:avLst/>
          </a:prstGeom>
          <a:noFill/>
          <a:ln w="12699">
            <a:noFill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endParaRPr lang="id-ID" altLang="en-US" sz="1800" dirty="0">
              <a:latin typeface="Arial" panose="020B0604020202020204" pitchFamily="34" charset="0"/>
            </a:endParaRPr>
          </a:p>
        </p:txBody>
      </p:sp>
      <p:sp>
        <p:nvSpPr>
          <p:cNvPr id="24593" name="Line 18"/>
          <p:cNvSpPr/>
          <p:nvPr/>
        </p:nvSpPr>
        <p:spPr>
          <a:xfrm>
            <a:off x="66675" y="1700213"/>
            <a:ext cx="89916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594" name="Line 19"/>
          <p:cNvSpPr/>
          <p:nvPr/>
        </p:nvSpPr>
        <p:spPr>
          <a:xfrm flipH="1">
            <a:off x="990600" y="1700213"/>
            <a:ext cx="0" cy="2286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68" name="Text Box 20"/>
          <p:cNvSpPr txBox="1"/>
          <p:nvPr/>
        </p:nvSpPr>
        <p:spPr>
          <a:xfrm>
            <a:off x="381000" y="1776413"/>
            <a:ext cx="8753475" cy="4270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defTabSz="857250">
              <a:spcBef>
                <a:spcPct val="50000"/>
              </a:spcBef>
              <a:buClrTx/>
              <a:buSzTx/>
              <a:buFontTx/>
              <a:buNone/>
              <a:tabLst>
                <a:tab pos="857250" algn="r"/>
                <a:tab pos="971550" algn="l"/>
                <a:tab pos="1600200" algn="l"/>
                <a:tab pos="7086600" algn="r"/>
              </a:tabLst>
            </a:pPr>
            <a:r>
              <a:rPr lang="id-ID" altLang="en-US" sz="2200" dirty="0">
                <a:solidFill>
                  <a:schemeClr val="bg1"/>
                </a:solidFill>
                <a:latin typeface="Times New Roman" panose="02020603050405020304" pitchFamily="18" charset="0"/>
              </a:rPr>
              <a:t>Okt.	12	Kas		1  000 00 </a:t>
            </a:r>
            <a:endParaRPr lang="id-ID" altLang="en-US" sz="24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7669" name="Text Box 21"/>
          <p:cNvSpPr txBox="1"/>
          <p:nvPr/>
        </p:nvSpPr>
        <p:spPr>
          <a:xfrm>
            <a:off x="2286000" y="3554413"/>
            <a:ext cx="3733800" cy="48895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lnSpc>
                <a:spcPct val="130000"/>
              </a:lnSpc>
              <a:spcBef>
                <a:spcPct val="60000"/>
              </a:spcBef>
              <a:buClrTx/>
              <a:buSzTx/>
              <a:buFontTx/>
              <a:buNone/>
            </a:pPr>
            <a:r>
              <a:rPr lang="id-ID" altLang="en-US" sz="2200" dirty="0">
                <a:solidFill>
                  <a:schemeClr val="bg1"/>
                </a:solidFill>
                <a:latin typeface="Times New Roman" panose="02020603050405020304" pitchFamily="18" charset="0"/>
              </a:rPr>
              <a:t>Menjual peralatan.</a:t>
            </a:r>
            <a:endParaRPr lang="id-ID" altLang="en-US" sz="22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7670" name="Text Box 22"/>
          <p:cNvSpPr txBox="1"/>
          <p:nvPr/>
        </p:nvSpPr>
        <p:spPr>
          <a:xfrm>
            <a:off x="1219200" y="2263775"/>
            <a:ext cx="7543800" cy="4270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114300" lvl="0" indent="0" defTabSz="857250">
              <a:spcBef>
                <a:spcPct val="50000"/>
              </a:spcBef>
              <a:buClrTx/>
              <a:buSzTx/>
              <a:buFontTx/>
              <a:buNone/>
              <a:tabLst>
                <a:tab pos="628650" algn="r"/>
                <a:tab pos="857250" algn="l"/>
                <a:tab pos="1314450" algn="l"/>
                <a:tab pos="6229350" algn="r"/>
                <a:tab pos="7315200" algn="r"/>
              </a:tabLst>
            </a:pPr>
            <a:r>
              <a:rPr lang="id-ID" altLang="en-US" sz="2200" dirty="0">
                <a:solidFill>
                  <a:schemeClr val="bg1"/>
                </a:solidFill>
                <a:latin typeface="Times New Roman" panose="02020603050405020304" pitchFamily="18" charset="0"/>
              </a:rPr>
              <a:t>Akumulasi Depr.</a:t>
            </a:r>
            <a:r>
              <a:rPr lang="id-ID" altLang="en-US" sz="2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</a:t>
            </a:r>
            <a:r>
              <a:rPr lang="id-ID" altLang="en-US" sz="2200" dirty="0">
                <a:solidFill>
                  <a:schemeClr val="bg1"/>
                </a:solidFill>
                <a:latin typeface="Times New Roman" panose="02020603050405020304" pitchFamily="18" charset="0"/>
              </a:rPr>
              <a:t>Peralatan	     7  750 00</a:t>
            </a:r>
            <a:endParaRPr lang="id-ID" altLang="en-US" sz="24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7671" name="Text Box 23"/>
          <p:cNvSpPr txBox="1"/>
          <p:nvPr/>
        </p:nvSpPr>
        <p:spPr>
          <a:xfrm>
            <a:off x="1219200" y="3178175"/>
            <a:ext cx="7924800" cy="4270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114300" lvl="0" indent="0" defTabSz="857250">
              <a:spcBef>
                <a:spcPct val="50000"/>
              </a:spcBef>
              <a:buClrTx/>
              <a:buSzTx/>
              <a:buFontTx/>
              <a:buNone/>
              <a:tabLst>
                <a:tab pos="514350" algn="l"/>
                <a:tab pos="1314450" algn="l"/>
                <a:tab pos="5943600" algn="r"/>
                <a:tab pos="7658100" algn="r"/>
              </a:tabLst>
            </a:pPr>
            <a:r>
              <a:rPr lang="id-ID" altLang="en-US" sz="2200" dirty="0">
                <a:latin typeface="Times New Roman" panose="02020603050405020304" pitchFamily="18" charset="0"/>
              </a:rPr>
              <a:t>	</a:t>
            </a:r>
            <a:r>
              <a:rPr lang="id-ID" altLang="en-US" sz="2200" dirty="0">
                <a:solidFill>
                  <a:schemeClr val="bg1"/>
                </a:solidFill>
                <a:latin typeface="Times New Roman" panose="02020603050405020304" pitchFamily="18" charset="0"/>
              </a:rPr>
              <a:t>Peralatan		     10 000  00 </a:t>
            </a:r>
            <a:endParaRPr lang="id-ID" altLang="en-US" sz="24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7672" name="Text Box 24"/>
          <p:cNvSpPr txBox="1"/>
          <p:nvPr/>
        </p:nvSpPr>
        <p:spPr>
          <a:xfrm>
            <a:off x="1219200" y="2720975"/>
            <a:ext cx="7543800" cy="4270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114300" lvl="0" indent="0" defTabSz="857250">
              <a:spcBef>
                <a:spcPct val="50000"/>
              </a:spcBef>
              <a:buClrTx/>
              <a:buSzTx/>
              <a:buFontTx/>
              <a:buNone/>
              <a:tabLst>
                <a:tab pos="628650" algn="r"/>
                <a:tab pos="857250" algn="l"/>
                <a:tab pos="1314450" algn="l"/>
                <a:tab pos="6229350" algn="r"/>
                <a:tab pos="7315200" algn="r"/>
              </a:tabLst>
            </a:pPr>
            <a:r>
              <a:rPr lang="id-ID" altLang="en-US" sz="2200" dirty="0">
                <a:solidFill>
                  <a:schemeClr val="bg1"/>
                </a:solidFill>
                <a:latin typeface="Times New Roman" panose="02020603050405020304" pitchFamily="18" charset="0"/>
              </a:rPr>
              <a:t>Kerugian Penjualan Aktiva Tetap	1  250 00</a:t>
            </a:r>
            <a:endParaRPr lang="id-ID" altLang="en-US" sz="24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600" name="Line 25"/>
          <p:cNvSpPr/>
          <p:nvPr/>
        </p:nvSpPr>
        <p:spPr>
          <a:xfrm flipH="1">
            <a:off x="6172200" y="1700213"/>
            <a:ext cx="0" cy="2286000"/>
          </a:xfrm>
          <a:prstGeom prst="line">
            <a:avLst/>
          </a:prstGeom>
          <a:ln w="38099" cap="flat" cmpd="dbl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601" name="Line 26"/>
          <p:cNvSpPr/>
          <p:nvPr/>
        </p:nvSpPr>
        <p:spPr>
          <a:xfrm flipH="1">
            <a:off x="1371600" y="1700213"/>
            <a:ext cx="0" cy="2286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76" name="Rectangle 28"/>
          <p:cNvSpPr>
            <a:spLocks noChangeArrowheads="1"/>
          </p:cNvSpPr>
          <p:nvPr/>
        </p:nvSpPr>
        <p:spPr bwMode="auto">
          <a:xfrm>
            <a:off x="1476375" y="152400"/>
            <a:ext cx="6056313" cy="881063"/>
          </a:xfrm>
          <a:prstGeom prst="rect">
            <a:avLst/>
          </a:prstGeom>
          <a:solidFill>
            <a:srgbClr val="336600"/>
          </a:solidFill>
          <a:ln w="12700">
            <a:solidFill>
              <a:schemeClr val="tx1"/>
            </a:solidFill>
            <a:miter lim="800000"/>
          </a:ln>
          <a:effectLst>
            <a:outerShdw dist="107763" dir="2700000" algn="ctr" rotWithShape="0">
              <a:schemeClr val="tx2"/>
            </a:outerShdw>
          </a:effectLst>
        </p:spPr>
        <p:txBody>
          <a:bodyPr lIns="90488" tIns="44450" rIns="90488" bIns="4445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4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Penjualan Aktiva Tetap</a:t>
            </a:r>
            <a:endParaRPr kumimoji="0" lang="id-ID" sz="44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4603" name="Text Box 29"/>
          <p:cNvSpPr txBox="1"/>
          <p:nvPr/>
        </p:nvSpPr>
        <p:spPr>
          <a:xfrm>
            <a:off x="468313" y="4030663"/>
            <a:ext cx="8351837" cy="4064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  <a:effectLst>
            <a:outerShdw dist="107763" dir="2699999" algn="ctr" rotWithShape="0">
              <a:schemeClr val="tx2"/>
            </a:outerShdw>
          </a:effectLst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2571750" lvl="0" indent="-2571750">
              <a:spcBef>
                <a:spcPct val="50000"/>
              </a:spcBef>
              <a:buClrTx/>
              <a:buSzTx/>
              <a:buFontTx/>
              <a:buNone/>
            </a:pPr>
            <a:r>
              <a:rPr lang="id-ID" altLang="en-US" dirty="0">
                <a:latin typeface="Times New Roman" panose="02020603050405020304" pitchFamily="18" charset="0"/>
              </a:rPr>
              <a:t>Asumsi </a:t>
            </a:r>
            <a:r>
              <a:rPr lang="en-US" altLang="en-US" dirty="0">
                <a:latin typeface="Times New Roman" panose="02020603050405020304" pitchFamily="18" charset="0"/>
              </a:rPr>
              <a:t>3</a:t>
            </a:r>
            <a:r>
              <a:rPr lang="id-ID" altLang="en-US" dirty="0">
                <a:latin typeface="Times New Roman" panose="02020603050405020304" pitchFamily="18" charset="0"/>
              </a:rPr>
              <a:t>: Peralatan dijual seharga $2,800, sehingga mendapat untung $550.</a:t>
            </a:r>
            <a:endParaRPr lang="id-ID" altLang="en-US" dirty="0">
              <a:latin typeface="Times New Roman" panose="02020603050405020304" pitchFamily="18" charset="0"/>
            </a:endParaRPr>
          </a:p>
        </p:txBody>
      </p:sp>
      <p:sp>
        <p:nvSpPr>
          <p:cNvPr id="24604" name="Rectangle 31"/>
          <p:cNvSpPr/>
          <p:nvPr/>
        </p:nvSpPr>
        <p:spPr>
          <a:xfrm>
            <a:off x="6692900" y="4522788"/>
            <a:ext cx="523875" cy="2286000"/>
          </a:xfrm>
          <a:prstGeom prst="rect">
            <a:avLst/>
          </a:prstGeom>
          <a:solidFill>
            <a:srgbClr val="FFFFFF"/>
          </a:solidFill>
          <a:ln w="12699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endParaRPr lang="id-ID" altLang="en-US" sz="1800" dirty="0">
              <a:latin typeface="Arial" panose="020B0604020202020204" pitchFamily="34" charset="0"/>
            </a:endParaRPr>
          </a:p>
        </p:txBody>
      </p:sp>
      <p:sp>
        <p:nvSpPr>
          <p:cNvPr id="24605" name="Line 32"/>
          <p:cNvSpPr/>
          <p:nvPr/>
        </p:nvSpPr>
        <p:spPr>
          <a:xfrm>
            <a:off x="9058275" y="4522788"/>
            <a:ext cx="0" cy="2286000"/>
          </a:xfrm>
          <a:prstGeom prst="line">
            <a:avLst/>
          </a:prstGeom>
          <a:ln w="38099" cap="flat" cmpd="dbl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606" name="Rectangle 33"/>
          <p:cNvSpPr/>
          <p:nvPr/>
        </p:nvSpPr>
        <p:spPr>
          <a:xfrm>
            <a:off x="7837488" y="4622800"/>
            <a:ext cx="1306512" cy="409575"/>
          </a:xfrm>
          <a:prstGeom prst="rect">
            <a:avLst/>
          </a:prstGeom>
          <a:noFill/>
          <a:ln w="12699">
            <a:noFill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endParaRPr lang="id-ID" altLang="en-US" sz="1800" dirty="0">
              <a:latin typeface="Arial" panose="020B0604020202020204" pitchFamily="34" charset="0"/>
            </a:endParaRPr>
          </a:p>
        </p:txBody>
      </p:sp>
      <p:sp>
        <p:nvSpPr>
          <p:cNvPr id="24607" name="Rectangle 34"/>
          <p:cNvSpPr/>
          <p:nvPr/>
        </p:nvSpPr>
        <p:spPr>
          <a:xfrm>
            <a:off x="8074025" y="4522788"/>
            <a:ext cx="525463" cy="2286000"/>
          </a:xfrm>
          <a:prstGeom prst="rect">
            <a:avLst/>
          </a:prstGeom>
          <a:solidFill>
            <a:srgbClr val="FFFFFF"/>
          </a:solidFill>
          <a:ln w="12699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endParaRPr lang="id-ID" altLang="en-US" sz="1800" dirty="0">
              <a:latin typeface="Arial" panose="020B0604020202020204" pitchFamily="34" charset="0"/>
            </a:endParaRPr>
          </a:p>
        </p:txBody>
      </p:sp>
      <p:sp>
        <p:nvSpPr>
          <p:cNvPr id="24608" name="Line 35"/>
          <p:cNvSpPr/>
          <p:nvPr/>
        </p:nvSpPr>
        <p:spPr>
          <a:xfrm>
            <a:off x="87313" y="4979988"/>
            <a:ext cx="8972550" cy="0"/>
          </a:xfrm>
          <a:prstGeom prst="line">
            <a:avLst/>
          </a:prstGeom>
          <a:ln w="12699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609" name="Line 36"/>
          <p:cNvSpPr/>
          <p:nvPr/>
        </p:nvSpPr>
        <p:spPr>
          <a:xfrm>
            <a:off x="87313" y="5437188"/>
            <a:ext cx="8972550" cy="0"/>
          </a:xfrm>
          <a:prstGeom prst="line">
            <a:avLst/>
          </a:prstGeom>
          <a:ln w="12699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610" name="Line 37"/>
          <p:cNvSpPr/>
          <p:nvPr/>
        </p:nvSpPr>
        <p:spPr>
          <a:xfrm>
            <a:off x="87313" y="5894388"/>
            <a:ext cx="8972550" cy="0"/>
          </a:xfrm>
          <a:prstGeom prst="line">
            <a:avLst/>
          </a:prstGeom>
          <a:ln w="12699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611" name="Line 38"/>
          <p:cNvSpPr/>
          <p:nvPr/>
        </p:nvSpPr>
        <p:spPr>
          <a:xfrm>
            <a:off x="66675" y="6808788"/>
            <a:ext cx="8991600" cy="0"/>
          </a:xfrm>
          <a:prstGeom prst="line">
            <a:avLst/>
          </a:prstGeom>
          <a:ln w="12699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612" name="Line 39"/>
          <p:cNvSpPr/>
          <p:nvPr/>
        </p:nvSpPr>
        <p:spPr>
          <a:xfrm>
            <a:off x="66675" y="6351588"/>
            <a:ext cx="89916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613" name="Rectangle 40"/>
          <p:cNvSpPr/>
          <p:nvPr/>
        </p:nvSpPr>
        <p:spPr>
          <a:xfrm>
            <a:off x="7827963" y="4622800"/>
            <a:ext cx="1306512" cy="409575"/>
          </a:xfrm>
          <a:prstGeom prst="rect">
            <a:avLst/>
          </a:prstGeom>
          <a:noFill/>
          <a:ln w="12699">
            <a:noFill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endParaRPr lang="id-ID" altLang="en-US" sz="1800" dirty="0">
              <a:latin typeface="Arial" panose="020B0604020202020204" pitchFamily="34" charset="0"/>
            </a:endParaRPr>
          </a:p>
        </p:txBody>
      </p:sp>
      <p:sp>
        <p:nvSpPr>
          <p:cNvPr id="24614" name="Line 41"/>
          <p:cNvSpPr/>
          <p:nvPr/>
        </p:nvSpPr>
        <p:spPr>
          <a:xfrm>
            <a:off x="1322388" y="4724400"/>
            <a:ext cx="89916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90" name="Text Box 42"/>
          <p:cNvSpPr txBox="1"/>
          <p:nvPr/>
        </p:nvSpPr>
        <p:spPr>
          <a:xfrm>
            <a:off x="2636838" y="6303963"/>
            <a:ext cx="3733800" cy="48895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lnSpc>
                <a:spcPct val="130000"/>
              </a:lnSpc>
              <a:spcBef>
                <a:spcPct val="60000"/>
              </a:spcBef>
              <a:buClrTx/>
              <a:buSzTx/>
              <a:buFontTx/>
              <a:buNone/>
            </a:pPr>
            <a:r>
              <a:rPr lang="id-ID" altLang="en-US" sz="2200" dirty="0">
                <a:solidFill>
                  <a:schemeClr val="bg1"/>
                </a:solidFill>
                <a:latin typeface="Times New Roman" panose="02020603050405020304" pitchFamily="18" charset="0"/>
              </a:rPr>
              <a:t>Menjual peralatan.</a:t>
            </a:r>
            <a:endParaRPr lang="id-ID" altLang="en-US" sz="22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7691" name="Text Box 43"/>
          <p:cNvSpPr txBox="1"/>
          <p:nvPr/>
        </p:nvSpPr>
        <p:spPr>
          <a:xfrm>
            <a:off x="1219200" y="5513388"/>
            <a:ext cx="7924800" cy="4270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114300" lvl="0" indent="0" defTabSz="857250">
              <a:spcBef>
                <a:spcPct val="50000"/>
              </a:spcBef>
              <a:buClrTx/>
              <a:buSzTx/>
              <a:buFontTx/>
              <a:buNone/>
              <a:tabLst>
                <a:tab pos="514350" algn="l"/>
                <a:tab pos="1314450" algn="l"/>
                <a:tab pos="5943600" algn="r"/>
                <a:tab pos="7658100" algn="r"/>
              </a:tabLst>
            </a:pPr>
            <a:r>
              <a:rPr lang="id-ID" altLang="en-US" sz="2200" dirty="0">
                <a:latin typeface="Times New Roman" panose="02020603050405020304" pitchFamily="18" charset="0"/>
              </a:rPr>
              <a:t>	</a:t>
            </a:r>
            <a:r>
              <a:rPr lang="id-ID" altLang="en-US" sz="2200" dirty="0">
                <a:solidFill>
                  <a:schemeClr val="bg1"/>
                </a:solidFill>
                <a:latin typeface="Times New Roman" panose="02020603050405020304" pitchFamily="18" charset="0"/>
              </a:rPr>
              <a:t>Peralatan		     10 000  00 </a:t>
            </a:r>
            <a:endParaRPr lang="id-ID" altLang="en-US" sz="24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7692" name="Text Box 44"/>
          <p:cNvSpPr txBox="1"/>
          <p:nvPr/>
        </p:nvSpPr>
        <p:spPr>
          <a:xfrm>
            <a:off x="1219200" y="6000750"/>
            <a:ext cx="7924800" cy="4270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114300" lvl="0" indent="0" defTabSz="857250">
              <a:spcBef>
                <a:spcPct val="50000"/>
              </a:spcBef>
              <a:buClrTx/>
              <a:buSzTx/>
              <a:buFontTx/>
              <a:buNone/>
              <a:tabLst>
                <a:tab pos="514350" algn="l"/>
                <a:tab pos="1314450" algn="l"/>
                <a:tab pos="5943600" algn="r"/>
                <a:tab pos="7658100" algn="r"/>
              </a:tabLst>
            </a:pPr>
            <a:r>
              <a:rPr lang="id-ID" altLang="en-US" sz="2200" dirty="0">
                <a:latin typeface="Times New Roman" panose="02020603050405020304" pitchFamily="18" charset="0"/>
              </a:rPr>
              <a:t>	</a:t>
            </a:r>
            <a:r>
              <a:rPr lang="id-ID" altLang="en-US" sz="2200" dirty="0">
                <a:solidFill>
                  <a:schemeClr val="bg1"/>
                </a:solidFill>
                <a:latin typeface="Times New Roman" panose="02020603050405020304" pitchFamily="18" charset="0"/>
              </a:rPr>
              <a:t>Laba Penjualan Aktiva Tetap		     550  00 </a:t>
            </a:r>
            <a:endParaRPr lang="id-ID" altLang="en-US" sz="24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618" name="Line 45"/>
          <p:cNvSpPr/>
          <p:nvPr/>
        </p:nvSpPr>
        <p:spPr>
          <a:xfrm>
            <a:off x="8132763" y="3695700"/>
            <a:ext cx="0" cy="2286000"/>
          </a:xfrm>
          <a:prstGeom prst="line">
            <a:avLst/>
          </a:prstGeom>
          <a:ln w="38099" cap="flat" cmpd="dbl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619" name="Line 46"/>
          <p:cNvSpPr/>
          <p:nvPr/>
        </p:nvSpPr>
        <p:spPr>
          <a:xfrm flipH="1">
            <a:off x="990600" y="4522788"/>
            <a:ext cx="0" cy="2286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620" name="Line 47"/>
          <p:cNvSpPr/>
          <p:nvPr/>
        </p:nvSpPr>
        <p:spPr>
          <a:xfrm flipH="1">
            <a:off x="1371600" y="4522788"/>
            <a:ext cx="0" cy="2286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621" name="Line 48"/>
          <p:cNvSpPr/>
          <p:nvPr/>
        </p:nvSpPr>
        <p:spPr>
          <a:xfrm flipH="1">
            <a:off x="5715000" y="4522788"/>
            <a:ext cx="0" cy="2286000"/>
          </a:xfrm>
          <a:prstGeom prst="line">
            <a:avLst/>
          </a:prstGeom>
          <a:ln w="12699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622" name="Line 49"/>
          <p:cNvSpPr/>
          <p:nvPr/>
        </p:nvSpPr>
        <p:spPr>
          <a:xfrm flipH="1">
            <a:off x="7658100" y="4522788"/>
            <a:ext cx="0" cy="2286000"/>
          </a:xfrm>
          <a:prstGeom prst="line">
            <a:avLst/>
          </a:prstGeom>
          <a:ln w="38099" cap="flat" cmpd="dbl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623" name="Line 50"/>
          <p:cNvSpPr/>
          <p:nvPr/>
        </p:nvSpPr>
        <p:spPr>
          <a:xfrm flipH="1">
            <a:off x="6172200" y="4522788"/>
            <a:ext cx="0" cy="2286000"/>
          </a:xfrm>
          <a:prstGeom prst="line">
            <a:avLst/>
          </a:prstGeom>
          <a:ln w="38099" cap="flat" cmpd="dbl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99" name="Text Box 51"/>
          <p:cNvSpPr txBox="1"/>
          <p:nvPr/>
        </p:nvSpPr>
        <p:spPr>
          <a:xfrm>
            <a:off x="1219200" y="5086350"/>
            <a:ext cx="7543800" cy="4270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114300" lvl="0" indent="0" defTabSz="857250">
              <a:spcBef>
                <a:spcPct val="50000"/>
              </a:spcBef>
              <a:buClrTx/>
              <a:buSzTx/>
              <a:buFontTx/>
              <a:buNone/>
              <a:tabLst>
                <a:tab pos="628650" algn="r"/>
                <a:tab pos="857250" algn="l"/>
                <a:tab pos="1314450" algn="l"/>
                <a:tab pos="6229350" algn="r"/>
                <a:tab pos="7315200" algn="r"/>
              </a:tabLst>
            </a:pPr>
            <a:r>
              <a:rPr lang="id-ID" altLang="en-US" sz="2200" dirty="0">
                <a:solidFill>
                  <a:schemeClr val="bg1"/>
                </a:solidFill>
                <a:latin typeface="Times New Roman" panose="02020603050405020304" pitchFamily="18" charset="0"/>
              </a:rPr>
              <a:t>Akumulasi Depr.</a:t>
            </a:r>
            <a:r>
              <a:rPr lang="id-ID" altLang="en-US" sz="2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</a:t>
            </a:r>
            <a:r>
              <a:rPr lang="id-ID" altLang="en-US" sz="2200" dirty="0">
                <a:solidFill>
                  <a:schemeClr val="bg1"/>
                </a:solidFill>
                <a:latin typeface="Times New Roman" panose="02020603050405020304" pitchFamily="18" charset="0"/>
              </a:rPr>
              <a:t>Peralatan	     7  750 00</a:t>
            </a:r>
            <a:endParaRPr lang="id-ID" altLang="en-US" sz="24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7700" name="Text Box 52"/>
          <p:cNvSpPr txBox="1"/>
          <p:nvPr/>
        </p:nvSpPr>
        <p:spPr>
          <a:xfrm>
            <a:off x="468313" y="4598988"/>
            <a:ext cx="8753475" cy="4270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defTabSz="857250">
              <a:spcBef>
                <a:spcPct val="50000"/>
              </a:spcBef>
              <a:buClrTx/>
              <a:buSzTx/>
              <a:buFontTx/>
              <a:buNone/>
              <a:tabLst>
                <a:tab pos="857250" algn="r"/>
                <a:tab pos="971550" algn="l"/>
                <a:tab pos="1600200" algn="l"/>
                <a:tab pos="7086600" algn="r"/>
              </a:tabLst>
            </a:pPr>
            <a:r>
              <a:rPr lang="id-ID" altLang="en-US" sz="2200" dirty="0">
                <a:solidFill>
                  <a:schemeClr val="bg1"/>
                </a:solidFill>
                <a:latin typeface="Times New Roman" panose="02020603050405020304" pitchFamily="18" charset="0"/>
              </a:rPr>
              <a:t>Okt.	12	Kas		2  800 00 </a:t>
            </a:r>
            <a:endParaRPr lang="id-ID" altLang="en-US" sz="24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68">
                                            <p:txEl>
                                              <p:charRg st="0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700">
                                            <p:txEl>
                                              <p:charRg st="0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68" grpId="0" build="p"/>
      <p:bldP spid="27669" grpId="0"/>
      <p:bldP spid="27670" grpId="0"/>
      <p:bldP spid="27671" grpId="0"/>
      <p:bldP spid="27672" grpId="0"/>
      <p:bldP spid="27690" grpId="0"/>
      <p:bldP spid="27691" grpId="0"/>
      <p:bldP spid="27692" grpId="0"/>
      <p:bldP spid="27699" grpId="0"/>
      <p:bldP spid="27700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5627688" cy="114300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2800" b="1" i="1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Tujuan Pembelajaran</a:t>
            </a:r>
            <a:endParaRPr kumimoji="0" lang="id-ID" sz="2800" b="1" i="1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171" name="Slide Number Placeholder 5"/>
          <p:cNvSpPr txBox="1">
            <a:spLocks noGrp="1"/>
          </p:cNvSpPr>
          <p:nvPr>
            <p:ph type="sldNum" sz="quarter" idx="12"/>
          </p:nvPr>
        </p:nvSpPr>
        <p:spPr bwMode="auto">
          <a:noFill/>
        </p:spPr>
        <p:txBody>
          <a:bodyPr vert="horz" lIns="91440" tIns="45720" rIns="91440" bIns="45720" rtlCol="0" anchor="b"/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2800" dirty="0">
                <a:latin typeface="Arial" panose="020B0604020202020204" pitchFamily="34" charset="0"/>
              </a:rPr>
            </a:fld>
            <a:endParaRPr lang="en-US" altLang="en-US" sz="2800" dirty="0">
              <a:latin typeface="Arial" panose="020B0604020202020204" pitchFamily="34" charset="0"/>
            </a:endParaRPr>
          </a:p>
        </p:txBody>
      </p:sp>
      <p:pic>
        <p:nvPicPr>
          <p:cNvPr id="7172" name="Picture 2" descr="Homme ok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985125" y="3644900"/>
            <a:ext cx="1123950" cy="23812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428625" y="1214438"/>
            <a:ext cx="7758113" cy="4914900"/>
          </a:xfrm>
          <a:prstGeom prst="rect">
            <a:avLst/>
          </a:prstGeom>
          <a:noFill/>
          <a:ln w="12700">
            <a:noFill/>
            <a:miter lim="800000"/>
          </a:ln>
          <a:effectLst/>
        </p:spPr>
        <p:txBody>
          <a:bodyPr lIns="90488" tIns="44450" rIns="90488" bIns="44450"/>
          <a:lstStyle/>
          <a:p>
            <a:pPr marL="365125" marR="0" lvl="0" indent="-365125" algn="l" defTabSz="4572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FF0000"/>
              </a:buClr>
              <a:buSzPct val="90000"/>
              <a:buFont typeface="Wingdings" panose="05000000000000000000" pitchFamily="2" charset="2"/>
              <a:buAutoNum type="arabicPeriod"/>
              <a:defRPr/>
            </a:pPr>
            <a:r>
              <a:rPr kumimoji="0" lang="id-ID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Menentukan aset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</a:t>
            </a:r>
            <a:r>
              <a:rPr kumimoji="0" lang="id-ID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etap dan akuntansi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nya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lumMod val="20000"/>
                  <a:lumOff val="8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365125" marR="0" lvl="0" indent="-365125" algn="l" defTabSz="4572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FF0000"/>
              </a:buClr>
              <a:buSzPct val="90000"/>
              <a:buFont typeface="Wingdings" panose="05000000000000000000" pitchFamily="2" charset="2"/>
              <a:buAutoNum type="arabicPeriod"/>
              <a:defRPr/>
            </a:pPr>
            <a:r>
              <a:rPr kumimoji="0" lang="id-ID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Menghitung depresiasi menggunakan metode berikut: metode garis lurus, unit produksi, dan saldo menurun.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lumMod val="20000"/>
                  <a:lumOff val="8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365125" marR="0" lvl="0" indent="-365125" algn="l" defTabSz="4572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FF0000"/>
              </a:buClr>
              <a:buSzPct val="90000"/>
              <a:buFont typeface="Wingdings" panose="05000000000000000000" pitchFamily="2" charset="2"/>
              <a:buAutoNum type="arabicPeriod"/>
              <a:defRPr/>
            </a:pPr>
            <a:r>
              <a:rPr kumimoji="0" lang="id-ID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Mengklasifikasikan biaya aset tetap sebagai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capital expenditure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dan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revenue expenditure</a:t>
            </a:r>
            <a:r>
              <a:rPr kumimoji="0" lang="id-ID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.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lumMod val="20000"/>
                  <a:lumOff val="8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365125" marR="0" lvl="0" indent="-365125" algn="l" defTabSz="4572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FF0000"/>
              </a:buClr>
              <a:buSzPct val="90000"/>
              <a:buFont typeface="Wingdings" panose="05000000000000000000" pitchFamily="2" charset="2"/>
              <a:buAutoNum type="arabicPeriod"/>
              <a:defRPr/>
            </a:pPr>
            <a:r>
              <a:rPr kumimoji="0" lang="id-ID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Menjurnal penyelesaian aset tetap.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lumMod val="20000"/>
                  <a:lumOff val="8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365125" marR="0" lvl="0" indent="-365125" algn="l" defTabSz="4572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FF0000"/>
              </a:buClr>
              <a:buSzPct val="90000"/>
              <a:buFont typeface="Wingdings" panose="05000000000000000000" pitchFamily="2" charset="2"/>
              <a:buAutoNum type="arabicPeriod"/>
              <a:defRPr/>
            </a:pPr>
            <a:r>
              <a:rPr kumimoji="0" lang="id-ID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Menentukan sewa guna usaha aset tetap beserta peraturan akuntansi terkait.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lumMod val="20000"/>
                  <a:lumOff val="8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365125" marR="0" lvl="0" indent="-365125" algn="l" defTabSz="4572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FF0000"/>
              </a:buClr>
              <a:buSzPct val="90000"/>
              <a:buFont typeface="Wingdings" panose="05000000000000000000" pitchFamily="2" charset="2"/>
              <a:buAutoNum type="arabicPeriod"/>
              <a:defRPr/>
            </a:pPr>
            <a:r>
              <a:rPr kumimoji="0" lang="id-ID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Menggambarkan kontrol internal terhadap aset tetap.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lumMod val="20000"/>
                  <a:lumOff val="8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365125" marR="0" lvl="0" indent="-365125" algn="l" defTabSz="4572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FF0000"/>
              </a:buClr>
              <a:buSzPct val="90000"/>
              <a:buFont typeface="Wingdings" panose="05000000000000000000" pitchFamily="2" charset="2"/>
              <a:buAutoNum type="arabicPeriod"/>
              <a:defRPr/>
            </a:pPr>
            <a:r>
              <a:rPr kumimoji="0" lang="id-ID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Menghitung deplesi dan menjurnalnya.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lumMod val="20000"/>
                  <a:lumOff val="8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365125" marR="0" lvl="0" indent="-365125" algn="l" defTabSz="4572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FF0000"/>
              </a:buClr>
              <a:buSzPct val="90000"/>
              <a:buFont typeface="Wingdings" panose="05000000000000000000" pitchFamily="2" charset="2"/>
              <a:buAutoNum type="arabicPeriod"/>
              <a:defRPr/>
            </a:pPr>
            <a:r>
              <a:rPr kumimoji="0" lang="id-ID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Menjelaskan akuntansi untuk aset tak berwujud.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lumMod val="20000"/>
                  <a:lumOff val="8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365125" marR="0" lvl="0" indent="-365125" algn="l" defTabSz="4572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FF0000"/>
              </a:buClr>
              <a:buSzPct val="90000"/>
              <a:buFont typeface="Wingdings" panose="05000000000000000000" pitchFamily="2" charset="2"/>
              <a:buAutoNum type="arabicPeriod"/>
              <a:defRPr/>
            </a:pPr>
            <a:r>
              <a:rPr kumimoji="0" lang="id-ID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Menyajikan beban depresiasi pada laporan laba rugi dan aset tetap serta aset tak berwujud pada neraca.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lumMod val="20000"/>
                  <a:lumOff val="8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365125" marR="0" lvl="0" indent="-365125" algn="l" defTabSz="4572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FF0000"/>
              </a:buClr>
              <a:buSzPct val="90000"/>
              <a:buFont typeface="Wingdings" panose="05000000000000000000" pitchFamily="2" charset="2"/>
              <a:buAutoNum type="arabicPeriod"/>
              <a:defRPr/>
            </a:pPr>
            <a:r>
              <a:rPr kumimoji="0" lang="id-ID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Menghitung dan interpretasi rasio aset tetap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dengan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id-ID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utang jangka panjang.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lumMod val="20000"/>
                  <a:lumOff val="8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charRg st="0" end="3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4100">
                                            <p:txEl>
                                              <p:charRg st="0" end="3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charRg st="39" end="14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4100">
                                            <p:txEl>
                                              <p:charRg st="39" end="14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charRg st="143" end="2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4100">
                                            <p:txEl>
                                              <p:charRg st="143" end="23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charRg st="232" end="26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4100">
                                            <p:txEl>
                                              <p:charRg st="232" end="26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charRg st="267" end="34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4100">
                                            <p:txEl>
                                              <p:charRg st="267" end="34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charRg st="342" end="39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4100">
                                            <p:txEl>
                                              <p:charRg st="342" end="39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charRg st="394" end="4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4100">
                                            <p:txEl>
                                              <p:charRg st="394" end="43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charRg st="431" end="47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8" dur="500"/>
                                        <p:tgtEl>
                                          <p:spTgt spid="4100">
                                            <p:txEl>
                                              <p:charRg st="431" end="47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charRg st="478" end="58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3" dur="500"/>
                                        <p:tgtEl>
                                          <p:spTgt spid="4100">
                                            <p:txEl>
                                              <p:charRg st="478" end="58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charRg st="581" end="65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8" dur="500"/>
                                        <p:tgtEl>
                                          <p:spTgt spid="4100">
                                            <p:txEl>
                                              <p:charRg st="581" end="65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/>
      <p:bldP spid="4100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675" name="Rectangle 3"/>
          <p:cNvSpPr>
            <a:spLocks noGrp="1"/>
          </p:cNvSpPr>
          <p:nvPr>
            <p:ph idx="1"/>
          </p:nvPr>
        </p:nvSpPr>
        <p:spPr>
          <a:xfrm>
            <a:off x="1295400" y="1758950"/>
            <a:ext cx="6553200" cy="4046538"/>
          </a:xfrm>
          <a:ln/>
        </p:spPr>
        <p:txBody>
          <a:bodyPr vert="horz" wrap="square" lIns="90488" tIns="44450" rIns="90488" bIns="44450" anchor="t" anchorCtr="0"/>
          <a:p>
            <a:pPr>
              <a:lnSpc>
                <a:spcPct val="80000"/>
              </a:lnSpc>
              <a:spcBef>
                <a:spcPct val="30000"/>
              </a:spcBef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id-ID" altLang="en-US" sz="2800" u="sng" dirty="0">
                <a:solidFill>
                  <a:srgbClr val="114FFB"/>
                </a:solidFill>
                <a:latin typeface="Times New Roman" panose="02020603050405020304" pitchFamily="18" charset="0"/>
              </a:rPr>
              <a:t>Nilai Tukar </a:t>
            </a:r>
            <a:r>
              <a:rPr lang="id-ID" altLang="en-US" sz="2800" i="1" dirty="0">
                <a:latin typeface="Times New Roman" panose="02020603050405020304" pitchFamily="18" charset="0"/>
              </a:rPr>
              <a:t>–</a:t>
            </a:r>
            <a:r>
              <a:rPr lang="id-ID" altLang="en-US" sz="2800" dirty="0">
                <a:latin typeface="Times New Roman" panose="02020603050405020304" pitchFamily="18" charset="0"/>
              </a:rPr>
              <a:t> nilai aset lama yang diperbolehkan untuk ditukar dengan yang baru.</a:t>
            </a:r>
            <a:endParaRPr lang="id-ID" altLang="en-US" sz="2800" dirty="0"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id-ID" altLang="en-US" sz="2800" u="sng" dirty="0">
                <a:solidFill>
                  <a:srgbClr val="114FFB"/>
                </a:solidFill>
                <a:latin typeface="Times New Roman" panose="02020603050405020304" pitchFamily="18" charset="0"/>
              </a:rPr>
              <a:t>Boot</a:t>
            </a:r>
            <a:r>
              <a:rPr lang="id-ID" altLang="en-US" sz="2800" dirty="0">
                <a:latin typeface="Times New Roman" panose="02020603050405020304" pitchFamily="18" charset="0"/>
              </a:rPr>
              <a:t> – saldo terutang pada peralatan baru setelah nilai tukar dikurangi.</a:t>
            </a:r>
            <a:endParaRPr lang="id-ID" altLang="en-US" sz="2800" dirty="0"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id-ID" altLang="en-US" sz="2800" dirty="0">
                <a:latin typeface="Times New Roman" panose="02020603050405020304" pitchFamily="18" charset="0"/>
              </a:rPr>
              <a:t>Nilai Tukar &gt; Nilai buku = </a:t>
            </a:r>
            <a:r>
              <a:rPr lang="id-ID" altLang="en-US" sz="2800" u="sng" dirty="0">
                <a:solidFill>
                  <a:srgbClr val="114FFB"/>
                </a:solidFill>
                <a:latin typeface="Times New Roman" panose="02020603050405020304" pitchFamily="18" charset="0"/>
              </a:rPr>
              <a:t>Untung</a:t>
            </a:r>
            <a:endParaRPr lang="id-ID" altLang="en-US" sz="2800" dirty="0"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id-ID" altLang="en-US" sz="2800" dirty="0">
                <a:latin typeface="Times New Roman" panose="02020603050405020304" pitchFamily="18" charset="0"/>
              </a:rPr>
              <a:t>Nilai Tukar &lt; Nilai buku = </a:t>
            </a:r>
            <a:r>
              <a:rPr lang="id-ID" altLang="en-US" sz="2800" u="sng" dirty="0">
                <a:solidFill>
                  <a:srgbClr val="0066FF"/>
                </a:solidFill>
                <a:latin typeface="Times New Roman" panose="02020603050405020304" pitchFamily="18" charset="0"/>
              </a:rPr>
              <a:t>Rugi</a:t>
            </a:r>
            <a:endParaRPr lang="id-ID" altLang="en-US" sz="2800" u="sng" dirty="0">
              <a:solidFill>
                <a:srgbClr val="0066FF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id-ID" altLang="en-US" sz="2800" dirty="0">
                <a:latin typeface="Times New Roman" panose="02020603050405020304" pitchFamily="18" charset="0"/>
              </a:rPr>
              <a:t>Untung tidak pernah diakui (dicatat).</a:t>
            </a:r>
            <a:endParaRPr lang="id-ID" altLang="en-US" sz="2800" dirty="0"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id-ID" altLang="en-US" sz="2800" dirty="0">
                <a:latin typeface="Times New Roman" panose="02020603050405020304" pitchFamily="18" charset="0"/>
              </a:rPr>
              <a:t>Rugi harus diakui (dicatat).</a:t>
            </a:r>
            <a:endParaRPr lang="id-ID" altLang="en-US" sz="2800" dirty="0">
              <a:latin typeface="Times New Roman" panose="02020603050405020304" pitchFamily="18" charset="0"/>
            </a:endParaRPr>
          </a:p>
        </p:txBody>
      </p:sp>
      <p:sp>
        <p:nvSpPr>
          <p:cNvPr id="25603" name="Slide Number Placeholder 5"/>
          <p:cNvSpPr txBox="1">
            <a:spLocks noGrp="1"/>
          </p:cNvSpPr>
          <p:nvPr>
            <p:ph type="sldNum" sz="quarter" idx="12"/>
          </p:nvPr>
        </p:nvSpPr>
        <p:spPr bwMode="auto">
          <a:noFill/>
        </p:spPr>
        <p:txBody>
          <a:bodyPr vert="horz" lIns="91440" tIns="45720" rIns="91440" bIns="45720" rtlCol="0" anchor="b"/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2800" dirty="0">
                <a:latin typeface="Arial" panose="020B0604020202020204" pitchFamily="34" charset="0"/>
              </a:rPr>
            </a:fld>
            <a:endParaRPr lang="en-US" altLang="en-US" sz="2800" dirty="0">
              <a:latin typeface="Arial" panose="020B0604020202020204" pitchFamily="34" charset="0"/>
            </a:endParaRPr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685800" y="457200"/>
            <a:ext cx="7924800" cy="711200"/>
          </a:xfrm>
          <a:prstGeom prst="rect">
            <a:avLst/>
          </a:prstGeom>
          <a:solidFill>
            <a:srgbClr val="FF9900"/>
          </a:solidFill>
          <a:ln w="12700">
            <a:solidFill>
              <a:schemeClr val="tx1"/>
            </a:solidFill>
            <a:miter lim="800000"/>
          </a:ln>
          <a:effectLst>
            <a:outerShdw dist="107763" dir="2700000" algn="ctr" rotWithShape="0">
              <a:schemeClr val="tx2"/>
            </a:outerShdw>
          </a:effectLst>
        </p:spPr>
        <p:txBody>
          <a:bodyPr lIns="90488" tIns="44450" rIns="90488" bIns="4445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Pertukaran Aktiva Tetap Serupa</a:t>
            </a:r>
            <a:endParaRPr kumimoji="0" lang="id-ID" sz="4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charRg st="0" end="8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675">
                                            <p:txEl>
                                              <p:charRg st="0" end="8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charRg st="81" end="15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675">
                                            <p:txEl>
                                              <p:charRg st="81" end="15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charRg st="154" end="18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675">
                                            <p:txEl>
                                              <p:charRg st="154" end="18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charRg st="188" end="2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675">
                                            <p:txEl>
                                              <p:charRg st="188" end="22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charRg st="220" end="25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675">
                                            <p:txEl>
                                              <p:charRg st="220" end="25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7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charRg st="258" end="28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675">
                                            <p:txEl>
                                              <p:charRg st="258" end="28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advAuto="100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626" name="Slide Number Placeholder 5"/>
          <p:cNvSpPr txBox="1">
            <a:spLocks noGrp="1"/>
          </p:cNvSpPr>
          <p:nvPr>
            <p:ph type="sldNum" sz="quarter" idx="12"/>
          </p:nvPr>
        </p:nvSpPr>
        <p:spPr bwMode="auto">
          <a:noFill/>
        </p:spPr>
        <p:txBody>
          <a:bodyPr vert="horz" lIns="91440" tIns="45720" rIns="91440" bIns="45720" rtlCol="0" anchor="b"/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2800" dirty="0">
                <a:latin typeface="Arial" panose="020B0604020202020204" pitchFamily="34" charset="0"/>
              </a:rPr>
            </a:fld>
            <a:endParaRPr lang="en-US" altLang="en-US" sz="2800" dirty="0">
              <a:latin typeface="Arial" panose="020B0604020202020204" pitchFamily="34" charset="0"/>
            </a:endParaRPr>
          </a:p>
        </p:txBody>
      </p:sp>
      <p:sp>
        <p:nvSpPr>
          <p:cNvPr id="29698" name="Rectangle 2"/>
          <p:cNvSpPr/>
          <p:nvPr/>
        </p:nvSpPr>
        <p:spPr>
          <a:xfrm>
            <a:off x="463550" y="3306763"/>
            <a:ext cx="5480050" cy="3171825"/>
          </a:xfrm>
          <a:prstGeom prst="rect">
            <a:avLst/>
          </a:prstGeom>
          <a:solidFill>
            <a:schemeClr val="bg1"/>
          </a:solidFill>
          <a:ln w="127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182562" tIns="46038" rIns="182562" bIns="46038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lnSpc>
                <a:spcPct val="12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id-ID" altLang="en-US" sz="24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Kasus 1 (Untung):</a:t>
            </a:r>
            <a:endParaRPr lang="id-ID" altLang="en-US" sz="2400" b="1" dirty="0">
              <a:latin typeface="Times New Roman" panose="02020603050405020304" pitchFamily="18" charset="0"/>
            </a:endParaRPr>
          </a:p>
          <a:p>
            <a:pPr marL="0" lvl="0" indent="0">
              <a:lnSpc>
                <a:spcPct val="12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id-ID" altLang="en-US" sz="2400" b="1" dirty="0">
                <a:latin typeface="Times New Roman" panose="02020603050405020304" pitchFamily="18" charset="0"/>
              </a:rPr>
              <a:t>Nilai tukar, $1,100 </a:t>
            </a:r>
            <a:endParaRPr lang="id-ID" altLang="en-US" sz="2400" b="1" dirty="0">
              <a:latin typeface="Times New Roman" panose="02020603050405020304" pitchFamily="18" charset="0"/>
            </a:endParaRPr>
          </a:p>
          <a:p>
            <a:pPr marL="0" lvl="0" indent="0">
              <a:lnSpc>
                <a:spcPct val="12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id-ID" altLang="en-US" sz="2400" b="1" dirty="0">
                <a:latin typeface="Times New Roman" panose="02020603050405020304" pitchFamily="18" charset="0"/>
              </a:rPr>
              <a:t>Kas dibayar, $3,900 ($5,000 </a:t>
            </a:r>
            <a:r>
              <a:rPr lang="id-ID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id-ID" altLang="en-US" sz="2400" b="1" dirty="0">
                <a:latin typeface="Times New Roman" panose="02020603050405020304" pitchFamily="18" charset="0"/>
              </a:rPr>
              <a:t> $1,100)</a:t>
            </a:r>
            <a:endParaRPr lang="id-ID" altLang="en-US" sz="2400" b="1" dirty="0">
              <a:latin typeface="Times New Roman" panose="02020603050405020304" pitchFamily="18" charset="0"/>
            </a:endParaRPr>
          </a:p>
          <a:p>
            <a:pPr marL="0" lvl="0" indent="0">
              <a:lnSpc>
                <a:spcPct val="12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id-ID" altLang="en-US" sz="2400" b="1" u="sng" dirty="0">
                <a:solidFill>
                  <a:srgbClr val="000099"/>
                </a:solidFill>
                <a:latin typeface="Times New Roman" panose="02020603050405020304" pitchFamily="18" charset="0"/>
              </a:rPr>
              <a:t>Nilai Tukar &gt; Nilai Buku = Untung</a:t>
            </a:r>
            <a:endParaRPr lang="id-ID" altLang="en-US" sz="2400" b="1" dirty="0">
              <a:solidFill>
                <a:srgbClr val="000099"/>
              </a:solidFill>
              <a:latin typeface="Times New Roman" panose="02020603050405020304" pitchFamily="18" charset="0"/>
            </a:endParaRPr>
          </a:p>
          <a:p>
            <a:pPr marL="0" lvl="0" indent="0">
              <a:lnSpc>
                <a:spcPct val="12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id-ID" altLang="en-US" sz="2400" b="1" dirty="0">
                <a:latin typeface="Times New Roman" panose="02020603050405020304" pitchFamily="18" charset="0"/>
              </a:rPr>
              <a:t>$1,100 – $800 = $300</a:t>
            </a:r>
            <a:endParaRPr lang="id-ID" altLang="en-US" sz="2400" b="1" dirty="0">
              <a:latin typeface="Times New Roman" panose="02020603050405020304" pitchFamily="18" charset="0"/>
            </a:endParaRPr>
          </a:p>
          <a:p>
            <a:pPr marL="0" lvl="0" indent="0">
              <a:lnSpc>
                <a:spcPct val="12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id-ID" altLang="en-US" sz="2400" b="1" u="sng" dirty="0">
                <a:solidFill>
                  <a:srgbClr val="000099"/>
                </a:solidFill>
                <a:latin typeface="Times New Roman" panose="02020603050405020304" pitchFamily="18" charset="0"/>
              </a:rPr>
              <a:t>Boot + Nilai Buku = Biaya aktiva baru </a:t>
            </a:r>
            <a:r>
              <a:rPr lang="id-ID" altLang="en-US" sz="2400" b="1" dirty="0">
                <a:latin typeface="Times New Roman" panose="02020603050405020304" pitchFamily="18" charset="0"/>
              </a:rPr>
              <a:t>$3,900 + $800 = $4,700</a:t>
            </a:r>
            <a:endParaRPr lang="id-ID" altLang="en-US" sz="2400" b="1" dirty="0">
              <a:latin typeface="Times New Roman" panose="02020603050405020304" pitchFamily="18" charset="0"/>
            </a:endParaRPr>
          </a:p>
        </p:txBody>
      </p:sp>
      <p:sp>
        <p:nvSpPr>
          <p:cNvPr id="26628" name="Rectangle 3"/>
          <p:cNvSpPr/>
          <p:nvPr/>
        </p:nvSpPr>
        <p:spPr>
          <a:xfrm>
            <a:off x="914400" y="1289050"/>
            <a:ext cx="7831138" cy="1835150"/>
          </a:xfrm>
          <a:prstGeom prst="rect">
            <a:avLst/>
          </a:prstGeom>
          <a:noFill/>
          <a:ln w="12700">
            <a:noFill/>
          </a:ln>
        </p:spPr>
        <p:txBody>
          <a:bodyPr lIns="90488" tIns="44450" rIns="90488" bIns="4445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defTabSz="457200">
              <a:spcBef>
                <a:spcPct val="0"/>
              </a:spcBef>
              <a:buClrTx/>
              <a:buSzTx/>
              <a:buFontTx/>
              <a:buNone/>
              <a:tabLst>
                <a:tab pos="7258050" algn="dec"/>
              </a:tabLst>
            </a:pPr>
            <a:r>
              <a:rPr lang="id-ID" altLang="en-US" sz="2600" b="1" dirty="0">
                <a:latin typeface="Times New Roman" panose="02020603050405020304" pitchFamily="18" charset="0"/>
              </a:rPr>
              <a:t>Harga peralatan baru yang diterima	$5,000</a:t>
            </a:r>
            <a:endParaRPr lang="id-ID" altLang="en-US" sz="2600" b="1" dirty="0">
              <a:latin typeface="Times New Roman" panose="02020603050405020304" pitchFamily="18" charset="0"/>
            </a:endParaRPr>
          </a:p>
          <a:p>
            <a:pPr marL="0" lvl="0" indent="0" defTabSz="457200">
              <a:spcBef>
                <a:spcPct val="20000"/>
              </a:spcBef>
              <a:buClrTx/>
              <a:buSzTx/>
              <a:buFontTx/>
              <a:buNone/>
              <a:tabLst>
                <a:tab pos="7258050" algn="dec"/>
              </a:tabLst>
            </a:pPr>
            <a:r>
              <a:rPr lang="id-ID" altLang="en-US" sz="2600" b="1" dirty="0">
                <a:latin typeface="Times New Roman" panose="02020603050405020304" pitchFamily="18" charset="0"/>
              </a:rPr>
              <a:t>Biaya aset lama	$4,000</a:t>
            </a:r>
            <a:endParaRPr lang="id-ID" altLang="en-US" sz="2600" b="1" dirty="0">
              <a:latin typeface="Times New Roman" panose="02020603050405020304" pitchFamily="18" charset="0"/>
            </a:endParaRPr>
          </a:p>
          <a:p>
            <a:pPr marL="0" lvl="0" indent="0" defTabSz="457200">
              <a:spcBef>
                <a:spcPct val="0"/>
              </a:spcBef>
              <a:buClrTx/>
              <a:buSzTx/>
              <a:buFontTx/>
              <a:buNone/>
              <a:tabLst>
                <a:tab pos="7258050" algn="dec"/>
              </a:tabLst>
            </a:pPr>
            <a:r>
              <a:rPr lang="id-ID" altLang="en-US" sz="2600" b="1" dirty="0">
                <a:latin typeface="Times New Roman" panose="02020603050405020304" pitchFamily="18" charset="0"/>
              </a:rPr>
              <a:t>Akumulasi depr. per tanggal pertukaran	</a:t>
            </a:r>
            <a:r>
              <a:rPr lang="id-ID" altLang="en-US" sz="2600" b="1" u="sng" dirty="0">
                <a:latin typeface="Times New Roman" panose="02020603050405020304" pitchFamily="18" charset="0"/>
              </a:rPr>
              <a:t>  3,200</a:t>
            </a:r>
            <a:endParaRPr lang="id-ID" altLang="en-US" sz="2600" b="1" u="sng" dirty="0">
              <a:latin typeface="Times New Roman" panose="02020603050405020304" pitchFamily="18" charset="0"/>
            </a:endParaRPr>
          </a:p>
          <a:p>
            <a:pPr marL="0" lvl="0" indent="0" defTabSz="457200">
              <a:spcBef>
                <a:spcPct val="20000"/>
              </a:spcBef>
              <a:buClrTx/>
              <a:buSzTx/>
              <a:buFontTx/>
              <a:buNone/>
              <a:tabLst>
                <a:tab pos="7258050" algn="dec"/>
              </a:tabLst>
            </a:pPr>
            <a:r>
              <a:rPr lang="id-ID" altLang="en-US" sz="2600" b="1" dirty="0">
                <a:latin typeface="Times New Roman" panose="02020603050405020304" pitchFamily="18" charset="0"/>
              </a:rPr>
              <a:t>Nilai buku per tanggal pertukaran	</a:t>
            </a:r>
            <a:r>
              <a:rPr lang="en-US" altLang="en-US" sz="2600" b="1" dirty="0">
                <a:latin typeface="Times New Roman" panose="02020603050405020304" pitchFamily="18" charset="0"/>
              </a:rPr>
              <a:t>                      </a:t>
            </a:r>
            <a:r>
              <a:rPr lang="id-ID" altLang="en-US" sz="2600" b="1" dirty="0">
                <a:latin typeface="Times New Roman" panose="02020603050405020304" pitchFamily="18" charset="0"/>
              </a:rPr>
              <a:t>$   800</a:t>
            </a:r>
            <a:endParaRPr lang="id-ID" altLang="en-US" sz="2600" b="1" dirty="0">
              <a:latin typeface="Times New Roman" panose="02020603050405020304" pitchFamily="18" charset="0"/>
            </a:endParaRPr>
          </a:p>
        </p:txBody>
      </p:sp>
      <p:sp>
        <p:nvSpPr>
          <p:cNvPr id="26629" name="Line 4"/>
          <p:cNvSpPr/>
          <p:nvPr/>
        </p:nvSpPr>
        <p:spPr>
          <a:xfrm>
            <a:off x="7651750" y="1752600"/>
            <a:ext cx="952500" cy="0"/>
          </a:xfrm>
          <a:prstGeom prst="line">
            <a:avLst/>
          </a:prstGeom>
          <a:ln w="38100" cap="flat" cmpd="dbl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6630" name="Line 5"/>
          <p:cNvSpPr/>
          <p:nvPr/>
        </p:nvSpPr>
        <p:spPr>
          <a:xfrm>
            <a:off x="7812088" y="3068638"/>
            <a:ext cx="833437" cy="0"/>
          </a:xfrm>
          <a:prstGeom prst="line">
            <a:avLst/>
          </a:prstGeom>
          <a:ln w="38100" cap="flat" cmpd="dbl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03" name="AutoShape 7"/>
          <p:cNvSpPr/>
          <p:nvPr/>
        </p:nvSpPr>
        <p:spPr>
          <a:xfrm>
            <a:off x="4530725" y="4445000"/>
            <a:ext cx="4340225" cy="1382713"/>
          </a:xfrm>
          <a:prstGeom prst="leftArrowCallout">
            <a:avLst>
              <a:gd name="adj1" fmla="val 25000"/>
              <a:gd name="adj2" fmla="val 25000"/>
              <a:gd name="adj3" fmla="val 52315"/>
              <a:gd name="adj4" fmla="val 70167"/>
            </a:avLst>
          </a:prstGeom>
          <a:solidFill>
            <a:srgbClr val="FFE4C9"/>
          </a:solidFill>
          <a:ln w="127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  <a:effectLst>
            <a:outerShdw dist="107763" dir="2699999" algn="ctr" rotWithShape="0">
              <a:schemeClr val="tx2"/>
            </a:outerShdw>
          </a:effectLst>
        </p:spPr>
        <p:txBody>
          <a:bodyPr lIns="90488" tIns="44450" rIns="90488" bIns="4445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id-ID" altLang="en-US" sz="2800" dirty="0">
                <a:latin typeface="Times New Roman" panose="02020603050405020304" pitchFamily="18" charset="0"/>
              </a:rPr>
              <a:t>Untung tidak diakui untuk pelaporan keuangan.</a:t>
            </a:r>
            <a:endParaRPr lang="id-ID" altLang="en-US" sz="2800" dirty="0">
              <a:latin typeface="Times New Roman" panose="02020603050405020304" pitchFamily="18" charset="0"/>
            </a:endParaRPr>
          </a:p>
        </p:txBody>
      </p:sp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685800" y="457200"/>
            <a:ext cx="7924800" cy="711200"/>
          </a:xfrm>
          <a:prstGeom prst="rect">
            <a:avLst/>
          </a:prstGeom>
          <a:solidFill>
            <a:srgbClr val="FF9900"/>
          </a:solidFill>
          <a:ln w="12700">
            <a:solidFill>
              <a:schemeClr val="tx1"/>
            </a:solidFill>
            <a:miter lim="800000"/>
          </a:ln>
          <a:effectLst>
            <a:outerShdw dist="107763" dir="2700000" algn="ctr" rotWithShape="0">
              <a:schemeClr val="tx2"/>
            </a:outerShdw>
          </a:effectLst>
        </p:spPr>
        <p:txBody>
          <a:bodyPr lIns="90488" tIns="44450" rIns="90488" bIns="4445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Pertukaran aset Tetap Serupa</a:t>
            </a:r>
            <a:endParaRPr kumimoji="0" lang="id-ID" sz="4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 animBg="1"/>
      <p:bldP spid="2970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674" name="Slide Number Placeholder 3"/>
          <p:cNvSpPr txBox="1">
            <a:spLocks noGrp="1"/>
          </p:cNvSpPr>
          <p:nvPr>
            <p:ph type="sldNum" sz="quarter" idx="12"/>
          </p:nvPr>
        </p:nvSpPr>
        <p:spPr bwMode="auto">
          <a:noFill/>
        </p:spPr>
        <p:txBody>
          <a:bodyPr vert="horz" lIns="91440" tIns="45720" rIns="91440" bIns="45720" rtlCol="0" anchor="b"/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2800" dirty="0">
                <a:latin typeface="Arial" panose="020B0604020202020204" pitchFamily="34" charset="0"/>
              </a:rPr>
            </a:fld>
            <a:endParaRPr lang="en-US" altLang="en-US" sz="2800" dirty="0">
              <a:latin typeface="Arial" panose="020B0604020202020204" pitchFamily="34" charset="0"/>
            </a:endParaRPr>
          </a:p>
        </p:txBody>
      </p:sp>
      <p:sp>
        <p:nvSpPr>
          <p:cNvPr id="28675" name="Line 4"/>
          <p:cNvSpPr/>
          <p:nvPr/>
        </p:nvSpPr>
        <p:spPr>
          <a:xfrm>
            <a:off x="9058275" y="2895600"/>
            <a:ext cx="0" cy="2286000"/>
          </a:xfrm>
          <a:prstGeom prst="line">
            <a:avLst/>
          </a:prstGeom>
          <a:ln w="38099" cap="flat" cmpd="dbl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76" name="Rectangle 5"/>
          <p:cNvSpPr/>
          <p:nvPr/>
        </p:nvSpPr>
        <p:spPr>
          <a:xfrm>
            <a:off x="7837488" y="2995613"/>
            <a:ext cx="1306512" cy="409575"/>
          </a:xfrm>
          <a:prstGeom prst="rect">
            <a:avLst/>
          </a:prstGeom>
          <a:noFill/>
          <a:ln w="12699">
            <a:noFill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endParaRPr lang="id-ID" altLang="en-US" sz="1800" dirty="0">
              <a:latin typeface="Arial" panose="020B0604020202020204" pitchFamily="34" charset="0"/>
            </a:endParaRPr>
          </a:p>
        </p:txBody>
      </p:sp>
      <p:sp>
        <p:nvSpPr>
          <p:cNvPr id="28677" name="Rectangle 6"/>
          <p:cNvSpPr/>
          <p:nvPr/>
        </p:nvSpPr>
        <p:spPr>
          <a:xfrm>
            <a:off x="8074025" y="2895600"/>
            <a:ext cx="525463" cy="2286000"/>
          </a:xfrm>
          <a:prstGeom prst="rect">
            <a:avLst/>
          </a:prstGeom>
          <a:solidFill>
            <a:srgbClr val="FFFFFF"/>
          </a:solidFill>
          <a:ln w="12699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endParaRPr lang="id-ID" altLang="en-US" sz="1800" dirty="0">
              <a:latin typeface="Arial" panose="020B0604020202020204" pitchFamily="34" charset="0"/>
            </a:endParaRPr>
          </a:p>
        </p:txBody>
      </p:sp>
      <p:sp>
        <p:nvSpPr>
          <p:cNvPr id="28678" name="Rectangle 7"/>
          <p:cNvSpPr/>
          <p:nvPr/>
        </p:nvSpPr>
        <p:spPr>
          <a:xfrm>
            <a:off x="6692900" y="2895600"/>
            <a:ext cx="523875" cy="2286000"/>
          </a:xfrm>
          <a:prstGeom prst="rect">
            <a:avLst/>
          </a:prstGeom>
          <a:solidFill>
            <a:srgbClr val="FFFFFF"/>
          </a:solidFill>
          <a:ln w="12699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endParaRPr lang="id-ID" altLang="en-US" sz="1800" dirty="0">
              <a:latin typeface="Arial" panose="020B0604020202020204" pitchFamily="34" charset="0"/>
            </a:endParaRPr>
          </a:p>
        </p:txBody>
      </p:sp>
      <p:sp>
        <p:nvSpPr>
          <p:cNvPr id="28679" name="Line 8"/>
          <p:cNvSpPr/>
          <p:nvPr/>
        </p:nvSpPr>
        <p:spPr>
          <a:xfrm>
            <a:off x="87313" y="3352800"/>
            <a:ext cx="8972550" cy="0"/>
          </a:xfrm>
          <a:prstGeom prst="line">
            <a:avLst/>
          </a:prstGeom>
          <a:ln w="12699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80" name="Line 9"/>
          <p:cNvSpPr/>
          <p:nvPr/>
        </p:nvSpPr>
        <p:spPr>
          <a:xfrm>
            <a:off x="87313" y="3810000"/>
            <a:ext cx="8972550" cy="0"/>
          </a:xfrm>
          <a:prstGeom prst="line">
            <a:avLst/>
          </a:prstGeom>
          <a:ln w="12699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81" name="Line 10"/>
          <p:cNvSpPr/>
          <p:nvPr/>
        </p:nvSpPr>
        <p:spPr>
          <a:xfrm>
            <a:off x="87313" y="4267200"/>
            <a:ext cx="8972550" cy="0"/>
          </a:xfrm>
          <a:prstGeom prst="line">
            <a:avLst/>
          </a:prstGeom>
          <a:ln w="12699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82" name="Line 11"/>
          <p:cNvSpPr/>
          <p:nvPr/>
        </p:nvSpPr>
        <p:spPr>
          <a:xfrm>
            <a:off x="66675" y="5181600"/>
            <a:ext cx="8991600" cy="0"/>
          </a:xfrm>
          <a:prstGeom prst="line">
            <a:avLst/>
          </a:prstGeom>
          <a:ln w="12699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83" name="Line 12"/>
          <p:cNvSpPr/>
          <p:nvPr/>
        </p:nvSpPr>
        <p:spPr>
          <a:xfrm>
            <a:off x="66675" y="4724400"/>
            <a:ext cx="89916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84" name="Rectangle 13"/>
          <p:cNvSpPr/>
          <p:nvPr/>
        </p:nvSpPr>
        <p:spPr>
          <a:xfrm>
            <a:off x="7827963" y="2995613"/>
            <a:ext cx="1306512" cy="409575"/>
          </a:xfrm>
          <a:prstGeom prst="rect">
            <a:avLst/>
          </a:prstGeom>
          <a:noFill/>
          <a:ln w="12699">
            <a:noFill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endParaRPr lang="id-ID" altLang="en-US" sz="1800" dirty="0">
              <a:latin typeface="Arial" panose="020B0604020202020204" pitchFamily="34" charset="0"/>
            </a:endParaRPr>
          </a:p>
        </p:txBody>
      </p:sp>
      <p:sp>
        <p:nvSpPr>
          <p:cNvPr id="28685" name="Line 14"/>
          <p:cNvSpPr/>
          <p:nvPr/>
        </p:nvSpPr>
        <p:spPr>
          <a:xfrm>
            <a:off x="66675" y="2895600"/>
            <a:ext cx="89916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59" name="Text Box 15"/>
          <p:cNvSpPr txBox="1"/>
          <p:nvPr/>
        </p:nvSpPr>
        <p:spPr>
          <a:xfrm>
            <a:off x="381000" y="2971800"/>
            <a:ext cx="8753475" cy="4270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defTabSz="857250">
              <a:spcBef>
                <a:spcPct val="50000"/>
              </a:spcBef>
              <a:buClrTx/>
              <a:buSzTx/>
              <a:buFontTx/>
              <a:buNone/>
              <a:tabLst>
                <a:tab pos="857250" algn="r"/>
                <a:tab pos="971550" algn="l"/>
                <a:tab pos="1600200" algn="l"/>
                <a:tab pos="7086600" algn="r"/>
              </a:tabLst>
            </a:pPr>
            <a:r>
              <a:rPr lang="id-ID" altLang="en-US" sz="2200" dirty="0">
                <a:latin typeface="Times New Roman" panose="02020603050405020304" pitchFamily="18" charset="0"/>
              </a:rPr>
              <a:t>Juni	19	Akumulasi Depr.</a:t>
            </a:r>
            <a:r>
              <a:rPr lang="id-ID" altLang="en-US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—</a:t>
            </a:r>
            <a:r>
              <a:rPr lang="id-ID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Peralatan</a:t>
            </a:r>
            <a:r>
              <a:rPr lang="id-ID" altLang="en-US" sz="2200" dirty="0">
                <a:latin typeface="Times New Roman" panose="02020603050405020304" pitchFamily="18" charset="0"/>
              </a:rPr>
              <a:t>	3 </a:t>
            </a:r>
            <a:r>
              <a:rPr lang="id-ID" altLang="en-US" sz="2200" dirty="0">
                <a:solidFill>
                  <a:schemeClr val="bg1"/>
                </a:solidFill>
                <a:latin typeface="Times New Roman" panose="02020603050405020304" pitchFamily="18" charset="0"/>
              </a:rPr>
              <a:t>200  00</a:t>
            </a:r>
            <a:endParaRPr lang="id-ID" altLang="en-US" sz="24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1760" name="Text Box 16"/>
          <p:cNvSpPr txBox="1"/>
          <p:nvPr/>
        </p:nvSpPr>
        <p:spPr>
          <a:xfrm>
            <a:off x="1219200" y="3459163"/>
            <a:ext cx="7543800" cy="4270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114300" lvl="0" indent="0" defTabSz="857250">
              <a:spcBef>
                <a:spcPct val="50000"/>
              </a:spcBef>
              <a:buClrTx/>
              <a:buSzTx/>
              <a:buFontTx/>
              <a:buNone/>
              <a:tabLst>
                <a:tab pos="628650" algn="r"/>
                <a:tab pos="857250" algn="l"/>
                <a:tab pos="1314450" algn="l"/>
                <a:tab pos="6229350" algn="r"/>
                <a:tab pos="7315200" algn="r"/>
              </a:tabLst>
            </a:pPr>
            <a:r>
              <a:rPr lang="id-ID" altLang="en-US" sz="2200" dirty="0">
                <a:latin typeface="Times New Roman" panose="02020603050405020304" pitchFamily="18" charset="0"/>
              </a:rPr>
              <a:t>Peralatan (baru)	     </a:t>
            </a:r>
            <a:r>
              <a:rPr lang="id-ID" altLang="en-US" sz="2200" dirty="0">
                <a:solidFill>
                  <a:schemeClr val="bg1"/>
                </a:solidFill>
                <a:latin typeface="Times New Roman" panose="02020603050405020304" pitchFamily="18" charset="0"/>
              </a:rPr>
              <a:t>4 700  00</a:t>
            </a:r>
            <a:endParaRPr lang="id-ID" altLang="en-US" sz="24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1761" name="Text Box 17"/>
          <p:cNvSpPr txBox="1"/>
          <p:nvPr/>
        </p:nvSpPr>
        <p:spPr>
          <a:xfrm>
            <a:off x="1219200" y="3886200"/>
            <a:ext cx="7924800" cy="4270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114300" lvl="0" indent="0" defTabSz="857250">
              <a:spcBef>
                <a:spcPct val="50000"/>
              </a:spcBef>
              <a:buClrTx/>
              <a:buSzTx/>
              <a:buFontTx/>
              <a:buNone/>
              <a:tabLst>
                <a:tab pos="514350" algn="l"/>
                <a:tab pos="1314450" algn="l"/>
                <a:tab pos="5943600" algn="r"/>
                <a:tab pos="7658100" algn="r"/>
              </a:tabLst>
            </a:pPr>
            <a:r>
              <a:rPr lang="id-ID" altLang="en-US" sz="2200" dirty="0">
                <a:latin typeface="Times New Roman" panose="02020603050405020304" pitchFamily="18" charset="0"/>
              </a:rPr>
              <a:t>	Peralatan (lama)		     </a:t>
            </a:r>
            <a:r>
              <a:rPr lang="id-ID" altLang="en-US" sz="2200" dirty="0">
                <a:solidFill>
                  <a:schemeClr val="bg1"/>
                </a:solidFill>
                <a:latin typeface="Times New Roman" panose="02020603050405020304" pitchFamily="18" charset="0"/>
              </a:rPr>
              <a:t>4  000  00</a:t>
            </a:r>
            <a:endParaRPr lang="id-ID" altLang="en-US" sz="24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1762" name="Text Box 18"/>
          <p:cNvSpPr txBox="1"/>
          <p:nvPr/>
        </p:nvSpPr>
        <p:spPr>
          <a:xfrm>
            <a:off x="1219200" y="4373563"/>
            <a:ext cx="7924800" cy="4270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114300" lvl="0" indent="0" defTabSz="857250">
              <a:spcBef>
                <a:spcPct val="50000"/>
              </a:spcBef>
              <a:buClrTx/>
              <a:buSzTx/>
              <a:buFontTx/>
              <a:buNone/>
              <a:tabLst>
                <a:tab pos="514350" algn="l"/>
                <a:tab pos="1314450" algn="l"/>
                <a:tab pos="5943600" algn="r"/>
                <a:tab pos="7658100" algn="r"/>
              </a:tabLst>
            </a:pPr>
            <a:r>
              <a:rPr lang="id-ID" altLang="en-US" sz="2200" dirty="0">
                <a:latin typeface="Times New Roman" panose="02020603050405020304" pitchFamily="18" charset="0"/>
              </a:rPr>
              <a:t>	Kas			    3  </a:t>
            </a:r>
            <a:r>
              <a:rPr lang="id-ID" altLang="en-US" sz="2200" dirty="0">
                <a:solidFill>
                  <a:schemeClr val="bg1"/>
                </a:solidFill>
                <a:latin typeface="Times New Roman" panose="02020603050405020304" pitchFamily="18" charset="0"/>
              </a:rPr>
              <a:t>900</a:t>
            </a:r>
            <a:r>
              <a:rPr lang="id-ID" altLang="en-US" sz="2200" dirty="0">
                <a:latin typeface="Times New Roman" panose="02020603050405020304" pitchFamily="18" charset="0"/>
              </a:rPr>
              <a:t>  00</a:t>
            </a:r>
            <a:endParaRPr lang="id-ID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28690" name="Text Box 19"/>
          <p:cNvSpPr txBox="1"/>
          <p:nvPr/>
        </p:nvSpPr>
        <p:spPr>
          <a:xfrm>
            <a:off x="1562100" y="1676400"/>
            <a:ext cx="6019800" cy="1076325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spcBef>
                <a:spcPct val="50000"/>
              </a:spcBef>
              <a:buClrTx/>
              <a:buSzTx/>
              <a:buFontTx/>
              <a:buNone/>
            </a:pPr>
            <a:r>
              <a:rPr lang="id-ID" altLang="en-US" sz="3200" dirty="0">
                <a:latin typeface="Times New Roman" panose="02020603050405020304" pitchFamily="18" charset="0"/>
              </a:rPr>
              <a:t>19 Juni, peralatan ditukar dengan untung $300.</a:t>
            </a:r>
            <a:endParaRPr lang="id-ID" altLang="en-US" sz="3200" dirty="0">
              <a:latin typeface="Times New Roman" panose="02020603050405020304" pitchFamily="18" charset="0"/>
            </a:endParaRPr>
          </a:p>
        </p:txBody>
      </p:sp>
      <p:sp>
        <p:nvSpPr>
          <p:cNvPr id="28691" name="Line 20"/>
          <p:cNvSpPr/>
          <p:nvPr/>
        </p:nvSpPr>
        <p:spPr>
          <a:xfrm>
            <a:off x="419100" y="2895600"/>
            <a:ext cx="0" cy="2286000"/>
          </a:xfrm>
          <a:prstGeom prst="line">
            <a:avLst/>
          </a:prstGeom>
          <a:ln w="38099" cap="flat" cmpd="dbl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92" name="Line 21"/>
          <p:cNvSpPr/>
          <p:nvPr/>
        </p:nvSpPr>
        <p:spPr>
          <a:xfrm flipH="1">
            <a:off x="1028700" y="2895600"/>
            <a:ext cx="0" cy="2286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93" name="Line 22"/>
          <p:cNvSpPr/>
          <p:nvPr/>
        </p:nvSpPr>
        <p:spPr>
          <a:xfrm flipH="1">
            <a:off x="1409700" y="2895600"/>
            <a:ext cx="0" cy="2286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94" name="Line 23"/>
          <p:cNvSpPr/>
          <p:nvPr/>
        </p:nvSpPr>
        <p:spPr>
          <a:xfrm flipH="1">
            <a:off x="5867400" y="2895600"/>
            <a:ext cx="0" cy="2286000"/>
          </a:xfrm>
          <a:prstGeom prst="line">
            <a:avLst/>
          </a:prstGeom>
          <a:ln w="12699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95" name="Line 24"/>
          <p:cNvSpPr/>
          <p:nvPr/>
        </p:nvSpPr>
        <p:spPr>
          <a:xfrm flipH="1">
            <a:off x="6324600" y="2895600"/>
            <a:ext cx="0" cy="2286000"/>
          </a:xfrm>
          <a:prstGeom prst="line">
            <a:avLst/>
          </a:prstGeom>
          <a:ln w="38099" cap="flat" cmpd="dbl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96" name="Line 25"/>
          <p:cNvSpPr/>
          <p:nvPr/>
        </p:nvSpPr>
        <p:spPr>
          <a:xfrm flipH="1">
            <a:off x="7762875" y="2895600"/>
            <a:ext cx="0" cy="2286000"/>
          </a:xfrm>
          <a:prstGeom prst="line">
            <a:avLst/>
          </a:prstGeom>
          <a:ln w="38099" cap="flat" cmpd="dbl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71" name="Rectangle 27"/>
          <p:cNvSpPr>
            <a:spLocks noChangeArrowheads="1"/>
          </p:cNvSpPr>
          <p:nvPr/>
        </p:nvSpPr>
        <p:spPr bwMode="auto">
          <a:xfrm>
            <a:off x="685800" y="457200"/>
            <a:ext cx="7924800" cy="711200"/>
          </a:xfrm>
          <a:prstGeom prst="rect">
            <a:avLst/>
          </a:prstGeom>
          <a:solidFill>
            <a:srgbClr val="FF9900"/>
          </a:solidFill>
          <a:ln w="12700">
            <a:solidFill>
              <a:schemeClr val="tx1"/>
            </a:solidFill>
            <a:miter lim="800000"/>
          </a:ln>
          <a:effectLst>
            <a:outerShdw dist="107763" dir="2700000" algn="ctr" rotWithShape="0">
              <a:schemeClr val="tx2"/>
            </a:outerShdw>
          </a:effectLst>
        </p:spPr>
        <p:txBody>
          <a:bodyPr lIns="90488" tIns="44450" rIns="90488" bIns="4445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Pertukaran aset Tetap Serupa</a:t>
            </a:r>
            <a:endParaRPr kumimoji="0" lang="id-ID" sz="4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59">
                                            <p:txEl>
                                              <p:charRg st="0" end="4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9" grpId="0" build="p"/>
      <p:bldP spid="31760" grpId="0"/>
      <p:bldP spid="31761" grpId="0"/>
      <p:bldP spid="3176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698" name="Slide Number Placeholder 3"/>
          <p:cNvSpPr txBox="1">
            <a:spLocks noGrp="1"/>
          </p:cNvSpPr>
          <p:nvPr>
            <p:ph type="sldNum" sz="quarter" idx="12"/>
          </p:nvPr>
        </p:nvSpPr>
        <p:spPr bwMode="auto">
          <a:noFill/>
        </p:spPr>
        <p:txBody>
          <a:bodyPr vert="horz" lIns="91440" tIns="45720" rIns="91440" bIns="45720" rtlCol="0" anchor="b"/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2800" dirty="0">
                <a:latin typeface="Arial" panose="020B0604020202020204" pitchFamily="34" charset="0"/>
              </a:rPr>
            </a:fld>
            <a:endParaRPr lang="en-US" altLang="en-US" sz="2800" dirty="0">
              <a:latin typeface="Arial" panose="020B0604020202020204" pitchFamily="34" charset="0"/>
            </a:endParaRPr>
          </a:p>
        </p:txBody>
      </p:sp>
      <p:sp>
        <p:nvSpPr>
          <p:cNvPr id="32770" name="Rectangle 2"/>
          <p:cNvSpPr/>
          <p:nvPr/>
        </p:nvSpPr>
        <p:spPr>
          <a:xfrm>
            <a:off x="463550" y="3459163"/>
            <a:ext cx="5480050" cy="2295525"/>
          </a:xfrm>
          <a:prstGeom prst="rect">
            <a:avLst/>
          </a:prstGeom>
          <a:solidFill>
            <a:schemeClr val="bg1"/>
          </a:solidFill>
          <a:ln w="127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182562" tIns="46038" rIns="182562" bIns="46038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lnSpc>
                <a:spcPct val="12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id-ID" altLang="en-US" sz="24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Kasus 2 (Rugi):</a:t>
            </a:r>
            <a:endParaRPr lang="id-ID" altLang="en-US" sz="2400" b="1" dirty="0">
              <a:latin typeface="Times New Roman" panose="02020603050405020304" pitchFamily="18" charset="0"/>
            </a:endParaRPr>
          </a:p>
          <a:p>
            <a:pPr marL="0" lvl="0" indent="0">
              <a:lnSpc>
                <a:spcPct val="12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id-ID" altLang="en-US" sz="2400" b="1" dirty="0">
                <a:latin typeface="Times New Roman" panose="02020603050405020304" pitchFamily="18" charset="0"/>
              </a:rPr>
              <a:t>Nilai tukar, $ 2,000 </a:t>
            </a:r>
            <a:endParaRPr lang="id-ID" altLang="en-US" sz="2400" b="1" dirty="0">
              <a:latin typeface="Times New Roman" panose="02020603050405020304" pitchFamily="18" charset="0"/>
            </a:endParaRPr>
          </a:p>
          <a:p>
            <a:pPr marL="0" lvl="0" indent="0">
              <a:lnSpc>
                <a:spcPct val="12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id-ID" altLang="en-US" sz="2400" b="1" dirty="0">
                <a:latin typeface="Times New Roman" panose="02020603050405020304" pitchFamily="18" charset="0"/>
              </a:rPr>
              <a:t>Kas dibayar, $ 8,000 ($10,000 </a:t>
            </a:r>
            <a:r>
              <a:rPr lang="id-ID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id-ID" altLang="en-US" sz="2400" b="1" dirty="0">
                <a:latin typeface="Times New Roman" panose="02020603050405020304" pitchFamily="18" charset="0"/>
              </a:rPr>
              <a:t> $2,000)</a:t>
            </a:r>
            <a:endParaRPr lang="id-ID" altLang="en-US" sz="2400" b="1" dirty="0">
              <a:latin typeface="Times New Roman" panose="02020603050405020304" pitchFamily="18" charset="0"/>
            </a:endParaRPr>
          </a:p>
          <a:p>
            <a:pPr marL="0" lvl="0" indent="0">
              <a:lnSpc>
                <a:spcPct val="12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id-ID" altLang="en-US" sz="2400" b="1" u="sng" dirty="0">
                <a:solidFill>
                  <a:srgbClr val="000099"/>
                </a:solidFill>
                <a:latin typeface="Times New Roman" panose="02020603050405020304" pitchFamily="18" charset="0"/>
              </a:rPr>
              <a:t>Nilai Tukar&lt;Nilai Buku = Rugi</a:t>
            </a:r>
            <a:endParaRPr lang="id-ID" altLang="en-US" sz="2400" b="1" dirty="0">
              <a:solidFill>
                <a:srgbClr val="000099"/>
              </a:solidFill>
              <a:latin typeface="Times New Roman" panose="02020603050405020304" pitchFamily="18" charset="0"/>
            </a:endParaRPr>
          </a:p>
          <a:p>
            <a:pPr marL="0" lvl="0" indent="0">
              <a:lnSpc>
                <a:spcPct val="12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id-ID" altLang="en-US" sz="2400" b="1" dirty="0">
                <a:latin typeface="Times New Roman" panose="02020603050405020304" pitchFamily="18" charset="0"/>
              </a:rPr>
              <a:t>$2,000 – $2,400 = $400</a:t>
            </a:r>
            <a:endParaRPr lang="id-ID" altLang="en-US" sz="2400" b="1" dirty="0">
              <a:latin typeface="Times New Roman" panose="02020603050405020304" pitchFamily="18" charset="0"/>
            </a:endParaRPr>
          </a:p>
        </p:txBody>
      </p:sp>
      <p:sp>
        <p:nvSpPr>
          <p:cNvPr id="29700" name="Rectangle 3"/>
          <p:cNvSpPr/>
          <p:nvPr/>
        </p:nvSpPr>
        <p:spPr>
          <a:xfrm>
            <a:off x="1008063" y="1289050"/>
            <a:ext cx="7302500" cy="1835150"/>
          </a:xfrm>
          <a:prstGeom prst="rect">
            <a:avLst/>
          </a:prstGeom>
          <a:noFill/>
          <a:ln w="12700">
            <a:noFill/>
          </a:ln>
        </p:spPr>
        <p:txBody>
          <a:bodyPr lIns="90488" tIns="44450" rIns="90488" bIns="4445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defTabSz="457200">
              <a:spcBef>
                <a:spcPct val="0"/>
              </a:spcBef>
              <a:buClrTx/>
              <a:buSzTx/>
              <a:buFontTx/>
              <a:buNone/>
              <a:tabLst>
                <a:tab pos="6915150" algn="dec"/>
              </a:tabLst>
            </a:pPr>
            <a:r>
              <a:rPr lang="id-ID" altLang="en-US" sz="2600" dirty="0">
                <a:latin typeface="Times New Roman" panose="02020603050405020304" pitchFamily="18" charset="0"/>
              </a:rPr>
              <a:t>Harga peralatan baru yang diterima	$10,000</a:t>
            </a:r>
            <a:endParaRPr lang="id-ID" altLang="en-US" sz="2600" dirty="0">
              <a:latin typeface="Times New Roman" panose="02020603050405020304" pitchFamily="18" charset="0"/>
            </a:endParaRPr>
          </a:p>
          <a:p>
            <a:pPr marL="0" lvl="0" indent="0" defTabSz="457200">
              <a:spcBef>
                <a:spcPct val="20000"/>
              </a:spcBef>
              <a:buClrTx/>
              <a:buSzTx/>
              <a:buFontTx/>
              <a:buNone/>
              <a:tabLst>
                <a:tab pos="6915150" algn="dec"/>
              </a:tabLst>
            </a:pPr>
            <a:r>
              <a:rPr lang="id-ID" altLang="en-US" sz="2600" dirty="0">
                <a:latin typeface="Times New Roman" panose="02020603050405020304" pitchFamily="18" charset="0"/>
              </a:rPr>
              <a:t>Biaya aset lama	$7,000</a:t>
            </a:r>
            <a:endParaRPr lang="id-ID" altLang="en-US" sz="2600" dirty="0">
              <a:latin typeface="Times New Roman" panose="02020603050405020304" pitchFamily="18" charset="0"/>
            </a:endParaRPr>
          </a:p>
          <a:p>
            <a:pPr marL="0" lvl="0" indent="0" defTabSz="457200">
              <a:spcBef>
                <a:spcPct val="0"/>
              </a:spcBef>
              <a:buClrTx/>
              <a:buSzTx/>
              <a:buFontTx/>
              <a:buNone/>
              <a:tabLst>
                <a:tab pos="6915150" algn="dec"/>
              </a:tabLst>
            </a:pPr>
            <a:r>
              <a:rPr lang="id-ID" altLang="en-US" sz="2600" dirty="0">
                <a:latin typeface="Times New Roman" panose="02020603050405020304" pitchFamily="18" charset="0"/>
              </a:rPr>
              <a:t>Akumulasi depr. per tanggal pertukaran 	</a:t>
            </a:r>
            <a:r>
              <a:rPr lang="id-ID" altLang="en-US" sz="2600" u="sng" dirty="0">
                <a:latin typeface="Times New Roman" panose="02020603050405020304" pitchFamily="18" charset="0"/>
              </a:rPr>
              <a:t>  4,600</a:t>
            </a:r>
            <a:endParaRPr lang="id-ID" altLang="en-US" sz="2600" u="sng" dirty="0">
              <a:latin typeface="Times New Roman" panose="02020603050405020304" pitchFamily="18" charset="0"/>
            </a:endParaRPr>
          </a:p>
          <a:p>
            <a:pPr marL="0" lvl="0" indent="0" defTabSz="457200">
              <a:spcBef>
                <a:spcPct val="20000"/>
              </a:spcBef>
              <a:buClrTx/>
              <a:buSzTx/>
              <a:buFontTx/>
              <a:buNone/>
              <a:tabLst>
                <a:tab pos="6915150" algn="dec"/>
              </a:tabLst>
            </a:pPr>
            <a:r>
              <a:rPr lang="id-ID" altLang="en-US" sz="2600" dirty="0">
                <a:latin typeface="Times New Roman" panose="02020603050405020304" pitchFamily="18" charset="0"/>
              </a:rPr>
              <a:t>Nilai buku per tanggal pertukaran</a:t>
            </a:r>
            <a:r>
              <a:rPr lang="id-ID" altLang="en-US" sz="1800" dirty="0">
                <a:latin typeface="Arial" panose="020B0604020202020204" pitchFamily="34" charset="0"/>
              </a:rPr>
              <a:t> </a:t>
            </a:r>
            <a:r>
              <a:rPr lang="id-ID" altLang="en-US" sz="2600" b="1" dirty="0">
                <a:latin typeface="Times New Roman" panose="02020603050405020304" pitchFamily="18" charset="0"/>
              </a:rPr>
              <a:t>	$2,400</a:t>
            </a:r>
            <a:endParaRPr lang="id-ID" altLang="en-US" sz="2600" b="1" dirty="0">
              <a:latin typeface="Times New Roman" panose="02020603050405020304" pitchFamily="18" charset="0"/>
            </a:endParaRPr>
          </a:p>
        </p:txBody>
      </p:sp>
      <p:sp>
        <p:nvSpPr>
          <p:cNvPr id="32773" name="AutoShape 5"/>
          <p:cNvSpPr/>
          <p:nvPr/>
        </p:nvSpPr>
        <p:spPr>
          <a:xfrm>
            <a:off x="3678238" y="4808538"/>
            <a:ext cx="4340225" cy="1382712"/>
          </a:xfrm>
          <a:prstGeom prst="leftArrowCallout">
            <a:avLst>
              <a:gd name="adj1" fmla="val 25000"/>
              <a:gd name="adj2" fmla="val 25000"/>
              <a:gd name="adj3" fmla="val 52315"/>
              <a:gd name="adj4" fmla="val 70167"/>
            </a:avLst>
          </a:prstGeom>
          <a:solidFill>
            <a:srgbClr val="FFE4C9"/>
          </a:solidFill>
          <a:ln w="127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  <a:effectLst>
            <a:outerShdw dist="107763" dir="2699999" algn="ctr" rotWithShape="0">
              <a:schemeClr val="tx2"/>
            </a:outerShdw>
          </a:effectLst>
        </p:spPr>
        <p:txBody>
          <a:bodyPr lIns="90488" tIns="44450" rIns="90488" bIns="4445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id-ID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Rugi diakui untuk pelaporan keuangan</a:t>
            </a:r>
            <a:r>
              <a:rPr lang="id-ID" altLang="en-US" sz="2800" dirty="0">
                <a:latin typeface="Times New Roman" panose="02020603050405020304" pitchFamily="18" charset="0"/>
              </a:rPr>
              <a:t>.</a:t>
            </a:r>
            <a:endParaRPr lang="id-ID" altLang="en-US" sz="2800" dirty="0">
              <a:latin typeface="Times New Roman" panose="02020603050405020304" pitchFamily="18" charset="0"/>
            </a:endParaRPr>
          </a:p>
        </p:txBody>
      </p:sp>
      <p:sp>
        <p:nvSpPr>
          <p:cNvPr id="29702" name="Line 6"/>
          <p:cNvSpPr/>
          <p:nvPr/>
        </p:nvSpPr>
        <p:spPr>
          <a:xfrm>
            <a:off x="7219950" y="1752600"/>
            <a:ext cx="952500" cy="0"/>
          </a:xfrm>
          <a:prstGeom prst="line">
            <a:avLst/>
          </a:prstGeom>
          <a:ln w="38100" cap="flat" cmpd="dbl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03" name="Line 7"/>
          <p:cNvSpPr/>
          <p:nvPr/>
        </p:nvSpPr>
        <p:spPr>
          <a:xfrm>
            <a:off x="7380288" y="3068638"/>
            <a:ext cx="833437" cy="0"/>
          </a:xfrm>
          <a:prstGeom prst="line">
            <a:avLst/>
          </a:prstGeom>
          <a:ln w="38100" cap="flat" cmpd="dbl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777" name="Rectangle 9"/>
          <p:cNvSpPr>
            <a:spLocks noChangeArrowheads="1"/>
          </p:cNvSpPr>
          <p:nvPr/>
        </p:nvSpPr>
        <p:spPr bwMode="auto">
          <a:xfrm>
            <a:off x="685800" y="457200"/>
            <a:ext cx="7924800" cy="711200"/>
          </a:xfrm>
          <a:prstGeom prst="rect">
            <a:avLst/>
          </a:prstGeom>
          <a:solidFill>
            <a:srgbClr val="FF9900"/>
          </a:solidFill>
          <a:ln w="12700">
            <a:solidFill>
              <a:schemeClr val="tx1"/>
            </a:solidFill>
            <a:miter lim="800000"/>
          </a:ln>
          <a:effectLst>
            <a:outerShdw dist="107763" dir="2700000" algn="ctr" rotWithShape="0">
              <a:schemeClr val="tx2"/>
            </a:outerShdw>
          </a:effectLst>
        </p:spPr>
        <p:txBody>
          <a:bodyPr lIns="90488" tIns="44450" rIns="90488" bIns="4445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Pertukaran aset Tetap Serupa</a:t>
            </a:r>
            <a:endParaRPr kumimoji="0" lang="id-ID" sz="4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 animBg="1"/>
      <p:bldP spid="32773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22" name="Slide Number Placeholder 3"/>
          <p:cNvSpPr txBox="1">
            <a:spLocks noGrp="1"/>
          </p:cNvSpPr>
          <p:nvPr>
            <p:ph type="sldNum" sz="quarter" idx="12"/>
          </p:nvPr>
        </p:nvSpPr>
        <p:spPr bwMode="auto">
          <a:noFill/>
        </p:spPr>
        <p:txBody>
          <a:bodyPr vert="horz" lIns="91440" tIns="45720" rIns="91440" bIns="45720" rtlCol="0" anchor="b"/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2800" dirty="0">
                <a:latin typeface="Arial" panose="020B0604020202020204" pitchFamily="34" charset="0"/>
              </a:rPr>
            </a:fld>
            <a:endParaRPr lang="en-US" altLang="en-US" sz="2800" dirty="0">
              <a:latin typeface="Arial" panose="020B0604020202020204" pitchFamily="34" charset="0"/>
            </a:endParaRPr>
          </a:p>
        </p:txBody>
      </p:sp>
      <p:sp>
        <p:nvSpPr>
          <p:cNvPr id="30723" name="Line 4"/>
          <p:cNvSpPr/>
          <p:nvPr/>
        </p:nvSpPr>
        <p:spPr>
          <a:xfrm>
            <a:off x="9058275" y="2895600"/>
            <a:ext cx="0" cy="2286000"/>
          </a:xfrm>
          <a:prstGeom prst="line">
            <a:avLst/>
          </a:prstGeom>
          <a:ln w="38099" cap="flat" cmpd="dbl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24" name="Rectangle 5"/>
          <p:cNvSpPr/>
          <p:nvPr/>
        </p:nvSpPr>
        <p:spPr>
          <a:xfrm>
            <a:off x="7837488" y="2995613"/>
            <a:ext cx="1306512" cy="409575"/>
          </a:xfrm>
          <a:prstGeom prst="rect">
            <a:avLst/>
          </a:prstGeom>
          <a:noFill/>
          <a:ln w="12699">
            <a:noFill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endParaRPr lang="id-ID" altLang="en-US" sz="1800" dirty="0">
              <a:latin typeface="Arial" panose="020B0604020202020204" pitchFamily="34" charset="0"/>
            </a:endParaRPr>
          </a:p>
        </p:txBody>
      </p:sp>
      <p:sp>
        <p:nvSpPr>
          <p:cNvPr id="30725" name="Rectangle 6"/>
          <p:cNvSpPr/>
          <p:nvPr/>
        </p:nvSpPr>
        <p:spPr>
          <a:xfrm>
            <a:off x="8074025" y="2895600"/>
            <a:ext cx="525463" cy="2286000"/>
          </a:xfrm>
          <a:prstGeom prst="rect">
            <a:avLst/>
          </a:prstGeom>
          <a:solidFill>
            <a:srgbClr val="FFFFFF"/>
          </a:solidFill>
          <a:ln w="12699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endParaRPr lang="id-ID" altLang="en-US" sz="1800" dirty="0">
              <a:latin typeface="Arial" panose="020B0604020202020204" pitchFamily="34" charset="0"/>
            </a:endParaRPr>
          </a:p>
        </p:txBody>
      </p:sp>
      <p:sp>
        <p:nvSpPr>
          <p:cNvPr id="30726" name="Rectangle 7"/>
          <p:cNvSpPr/>
          <p:nvPr/>
        </p:nvSpPr>
        <p:spPr>
          <a:xfrm>
            <a:off x="6692900" y="2895600"/>
            <a:ext cx="523875" cy="2286000"/>
          </a:xfrm>
          <a:prstGeom prst="rect">
            <a:avLst/>
          </a:prstGeom>
          <a:solidFill>
            <a:srgbClr val="FFFFFF"/>
          </a:solidFill>
          <a:ln w="12699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endParaRPr lang="id-ID" altLang="en-US" sz="1800" dirty="0">
              <a:latin typeface="Arial" panose="020B0604020202020204" pitchFamily="34" charset="0"/>
            </a:endParaRPr>
          </a:p>
        </p:txBody>
      </p:sp>
      <p:sp>
        <p:nvSpPr>
          <p:cNvPr id="30727" name="Line 8"/>
          <p:cNvSpPr/>
          <p:nvPr/>
        </p:nvSpPr>
        <p:spPr>
          <a:xfrm>
            <a:off x="87313" y="3352800"/>
            <a:ext cx="8972550" cy="0"/>
          </a:xfrm>
          <a:prstGeom prst="line">
            <a:avLst/>
          </a:prstGeom>
          <a:ln w="12699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28" name="Line 9"/>
          <p:cNvSpPr/>
          <p:nvPr/>
        </p:nvSpPr>
        <p:spPr>
          <a:xfrm>
            <a:off x="87313" y="3810000"/>
            <a:ext cx="8972550" cy="0"/>
          </a:xfrm>
          <a:prstGeom prst="line">
            <a:avLst/>
          </a:prstGeom>
          <a:ln w="12699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29" name="Line 10"/>
          <p:cNvSpPr/>
          <p:nvPr/>
        </p:nvSpPr>
        <p:spPr>
          <a:xfrm>
            <a:off x="87313" y="4267200"/>
            <a:ext cx="8972550" cy="0"/>
          </a:xfrm>
          <a:prstGeom prst="line">
            <a:avLst/>
          </a:prstGeom>
          <a:ln w="12699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30" name="Line 11"/>
          <p:cNvSpPr/>
          <p:nvPr/>
        </p:nvSpPr>
        <p:spPr>
          <a:xfrm>
            <a:off x="66675" y="5181600"/>
            <a:ext cx="8991600" cy="0"/>
          </a:xfrm>
          <a:prstGeom prst="line">
            <a:avLst/>
          </a:prstGeom>
          <a:ln w="12699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31" name="Line 12"/>
          <p:cNvSpPr/>
          <p:nvPr/>
        </p:nvSpPr>
        <p:spPr>
          <a:xfrm>
            <a:off x="66675" y="4724400"/>
            <a:ext cx="89916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32" name="Rectangle 13"/>
          <p:cNvSpPr/>
          <p:nvPr/>
        </p:nvSpPr>
        <p:spPr>
          <a:xfrm>
            <a:off x="7827963" y="2995613"/>
            <a:ext cx="1306512" cy="409575"/>
          </a:xfrm>
          <a:prstGeom prst="rect">
            <a:avLst/>
          </a:prstGeom>
          <a:noFill/>
          <a:ln w="12699">
            <a:noFill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endParaRPr lang="id-ID" altLang="en-US" sz="1800" dirty="0">
              <a:latin typeface="Arial" panose="020B0604020202020204" pitchFamily="34" charset="0"/>
            </a:endParaRPr>
          </a:p>
        </p:txBody>
      </p:sp>
      <p:sp>
        <p:nvSpPr>
          <p:cNvPr id="30733" name="Line 14"/>
          <p:cNvSpPr/>
          <p:nvPr/>
        </p:nvSpPr>
        <p:spPr>
          <a:xfrm>
            <a:off x="66675" y="2895600"/>
            <a:ext cx="89916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3807" name="Text Box 15"/>
          <p:cNvSpPr txBox="1"/>
          <p:nvPr/>
        </p:nvSpPr>
        <p:spPr>
          <a:xfrm>
            <a:off x="381000" y="2971800"/>
            <a:ext cx="8753475" cy="13335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defTabSz="857250">
              <a:lnSpc>
                <a:spcPct val="90000"/>
              </a:lnSpc>
              <a:spcBef>
                <a:spcPct val="50000"/>
              </a:spcBef>
              <a:buClrTx/>
              <a:buSzTx/>
              <a:buFontTx/>
              <a:buNone/>
              <a:tabLst>
                <a:tab pos="857250" algn="r"/>
                <a:tab pos="971550" algn="l"/>
                <a:tab pos="1600200" algn="l"/>
                <a:tab pos="7086600" algn="r"/>
              </a:tabLst>
            </a:pPr>
            <a:r>
              <a:rPr lang="id-ID" altLang="en-US" sz="2200" dirty="0">
                <a:latin typeface="Times New Roman" panose="02020603050405020304" pitchFamily="18" charset="0"/>
              </a:rPr>
              <a:t>Sept. 	7	Akumulasi Depr.</a:t>
            </a:r>
            <a:r>
              <a:rPr lang="id-ID" altLang="en-US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—</a:t>
            </a:r>
            <a:r>
              <a:rPr lang="id-ID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Peralatan</a:t>
            </a:r>
            <a:r>
              <a:rPr lang="id-ID" altLang="en-US" sz="2200" dirty="0">
                <a:latin typeface="Times New Roman" panose="02020603050405020304" pitchFamily="18" charset="0"/>
              </a:rPr>
              <a:t>	</a:t>
            </a:r>
            <a:r>
              <a:rPr lang="id-ID" altLang="en-US" sz="2200" dirty="0">
                <a:solidFill>
                  <a:schemeClr val="bg1"/>
                </a:solidFill>
                <a:latin typeface="Times New Roman" panose="02020603050405020304" pitchFamily="18" charset="0"/>
              </a:rPr>
              <a:t>4 600  00</a:t>
            </a:r>
            <a:endParaRPr lang="id-ID" altLang="en-US" sz="2200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marL="0" lvl="0" indent="0" defTabSz="857250">
              <a:lnSpc>
                <a:spcPct val="90000"/>
              </a:lnSpc>
              <a:spcBef>
                <a:spcPct val="50000"/>
              </a:spcBef>
              <a:buClrTx/>
              <a:buSzTx/>
              <a:buFontTx/>
              <a:buNone/>
              <a:tabLst>
                <a:tab pos="857250" algn="r"/>
                <a:tab pos="971550" algn="l"/>
                <a:tab pos="1600200" algn="l"/>
                <a:tab pos="7086600" algn="r"/>
              </a:tabLst>
            </a:pPr>
            <a:r>
              <a:rPr lang="id-ID" altLang="en-US" sz="2200" dirty="0">
                <a:solidFill>
                  <a:schemeClr val="bg1"/>
                </a:solidFill>
                <a:latin typeface="Times New Roman" panose="02020603050405020304" pitchFamily="18" charset="0"/>
              </a:rPr>
              <a:t>		Peralatan (baru)	10 000  00</a:t>
            </a:r>
            <a:endParaRPr lang="id-ID" altLang="en-US" sz="2200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marL="0" lvl="0" indent="0" defTabSz="857250">
              <a:lnSpc>
                <a:spcPct val="90000"/>
              </a:lnSpc>
              <a:spcBef>
                <a:spcPct val="50000"/>
              </a:spcBef>
              <a:buClrTx/>
              <a:buSzTx/>
              <a:buFontTx/>
              <a:buNone/>
              <a:tabLst>
                <a:tab pos="857250" algn="r"/>
                <a:tab pos="971550" algn="l"/>
                <a:tab pos="1600200" algn="l"/>
                <a:tab pos="7086600" algn="r"/>
              </a:tabLst>
            </a:pPr>
            <a:r>
              <a:rPr lang="id-ID" altLang="en-US" sz="2200" dirty="0">
                <a:latin typeface="Times New Roman" panose="02020603050405020304" pitchFamily="18" charset="0"/>
              </a:rPr>
              <a:t>		Rugi Penjualan asset Tetap	</a:t>
            </a:r>
            <a:r>
              <a:rPr lang="id-ID" altLang="en-US" sz="2200" dirty="0">
                <a:solidFill>
                  <a:schemeClr val="bg1"/>
                </a:solidFill>
                <a:latin typeface="Times New Roman" panose="02020603050405020304" pitchFamily="18" charset="0"/>
              </a:rPr>
              <a:t>400  00</a:t>
            </a:r>
            <a:endParaRPr lang="id-ID" altLang="en-US" sz="24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35" name="Text Box 16"/>
          <p:cNvSpPr txBox="1"/>
          <p:nvPr/>
        </p:nvSpPr>
        <p:spPr>
          <a:xfrm>
            <a:off x="1562100" y="1676400"/>
            <a:ext cx="6019800" cy="1076325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spcBef>
                <a:spcPct val="50000"/>
              </a:spcBef>
              <a:buClrTx/>
              <a:buSzTx/>
              <a:buFontTx/>
              <a:buNone/>
            </a:pPr>
            <a:r>
              <a:rPr lang="id-ID" altLang="en-US" sz="3200" dirty="0">
                <a:latin typeface="Times New Roman" panose="02020603050405020304" pitchFamily="18" charset="0"/>
              </a:rPr>
              <a:t>7 September, peralatan ditukar dengan rugi $400.</a:t>
            </a:r>
            <a:endParaRPr lang="id-ID" altLang="en-US" sz="3200" dirty="0">
              <a:latin typeface="Times New Roman" panose="02020603050405020304" pitchFamily="18" charset="0"/>
            </a:endParaRPr>
          </a:p>
        </p:txBody>
      </p:sp>
      <p:sp>
        <p:nvSpPr>
          <p:cNvPr id="33809" name="Text Box 17"/>
          <p:cNvSpPr txBox="1"/>
          <p:nvPr/>
        </p:nvSpPr>
        <p:spPr>
          <a:xfrm>
            <a:off x="1219200" y="4292600"/>
            <a:ext cx="7924800" cy="9302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114300" lvl="0" indent="0" defTabSz="857250">
              <a:spcBef>
                <a:spcPct val="50000"/>
              </a:spcBef>
              <a:buClrTx/>
              <a:buSzTx/>
              <a:buFontTx/>
              <a:buNone/>
              <a:tabLst>
                <a:tab pos="514350" algn="l"/>
                <a:tab pos="1314450" algn="l"/>
                <a:tab pos="5943600" algn="r"/>
                <a:tab pos="7658100" algn="r"/>
              </a:tabLst>
            </a:pPr>
            <a:r>
              <a:rPr lang="id-ID" altLang="en-US" sz="2200" dirty="0">
                <a:latin typeface="Times New Roman" panose="02020603050405020304" pitchFamily="18" charset="0"/>
              </a:rPr>
              <a:t>	Peralatan (lama)		    </a:t>
            </a:r>
            <a:r>
              <a:rPr lang="id-ID" altLang="en-US" sz="2200" dirty="0">
                <a:solidFill>
                  <a:schemeClr val="bg1"/>
                </a:solidFill>
                <a:latin typeface="Times New Roman" panose="02020603050405020304" pitchFamily="18" charset="0"/>
              </a:rPr>
              <a:t>7  000  00</a:t>
            </a:r>
            <a:endParaRPr lang="id-ID" altLang="en-US" sz="2200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marL="114300" lvl="0" indent="0" defTabSz="857250">
              <a:spcBef>
                <a:spcPct val="50000"/>
              </a:spcBef>
              <a:buClrTx/>
              <a:buSzTx/>
              <a:buFontTx/>
              <a:buNone/>
              <a:tabLst>
                <a:tab pos="514350" algn="l"/>
                <a:tab pos="1314450" algn="l"/>
                <a:tab pos="5943600" algn="r"/>
                <a:tab pos="7658100" algn="r"/>
              </a:tabLst>
            </a:pPr>
            <a:r>
              <a:rPr lang="id-ID" altLang="en-US" sz="2200" dirty="0">
                <a:solidFill>
                  <a:schemeClr val="bg1"/>
                </a:solidFill>
                <a:latin typeface="Times New Roman" panose="02020603050405020304" pitchFamily="18" charset="0"/>
              </a:rPr>
              <a:t>	Kas			8  000  00</a:t>
            </a:r>
            <a:endParaRPr lang="id-ID" altLang="en-US" sz="24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37" name="Line 18"/>
          <p:cNvSpPr/>
          <p:nvPr/>
        </p:nvSpPr>
        <p:spPr>
          <a:xfrm>
            <a:off x="419100" y="2895600"/>
            <a:ext cx="0" cy="2286000"/>
          </a:xfrm>
          <a:prstGeom prst="line">
            <a:avLst/>
          </a:prstGeom>
          <a:ln w="38099" cap="flat" cmpd="dbl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38" name="Line 19"/>
          <p:cNvSpPr/>
          <p:nvPr/>
        </p:nvSpPr>
        <p:spPr>
          <a:xfrm flipH="1">
            <a:off x="1028700" y="2895600"/>
            <a:ext cx="0" cy="2286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39" name="Line 20"/>
          <p:cNvSpPr/>
          <p:nvPr/>
        </p:nvSpPr>
        <p:spPr>
          <a:xfrm flipH="1">
            <a:off x="1409700" y="2895600"/>
            <a:ext cx="0" cy="2286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40" name="Line 21"/>
          <p:cNvSpPr/>
          <p:nvPr/>
        </p:nvSpPr>
        <p:spPr>
          <a:xfrm flipH="1">
            <a:off x="5867400" y="2895600"/>
            <a:ext cx="0" cy="2286000"/>
          </a:xfrm>
          <a:prstGeom prst="line">
            <a:avLst/>
          </a:prstGeom>
          <a:ln w="12699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41" name="Line 22"/>
          <p:cNvSpPr/>
          <p:nvPr/>
        </p:nvSpPr>
        <p:spPr>
          <a:xfrm flipH="1">
            <a:off x="6324600" y="2895600"/>
            <a:ext cx="0" cy="2286000"/>
          </a:xfrm>
          <a:prstGeom prst="line">
            <a:avLst/>
          </a:prstGeom>
          <a:ln w="38099" cap="flat" cmpd="dbl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42" name="Line 23"/>
          <p:cNvSpPr/>
          <p:nvPr/>
        </p:nvSpPr>
        <p:spPr>
          <a:xfrm flipH="1">
            <a:off x="7658100" y="2895600"/>
            <a:ext cx="0" cy="2286000"/>
          </a:xfrm>
          <a:prstGeom prst="line">
            <a:avLst/>
          </a:prstGeom>
          <a:ln w="38099" cap="flat" cmpd="dbl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3817" name="Rectangle 25"/>
          <p:cNvSpPr>
            <a:spLocks noChangeArrowheads="1"/>
          </p:cNvSpPr>
          <p:nvPr/>
        </p:nvSpPr>
        <p:spPr bwMode="auto">
          <a:xfrm>
            <a:off x="685800" y="457200"/>
            <a:ext cx="7924800" cy="711200"/>
          </a:xfrm>
          <a:prstGeom prst="rect">
            <a:avLst/>
          </a:prstGeom>
          <a:solidFill>
            <a:srgbClr val="FF9900"/>
          </a:solidFill>
          <a:ln w="12700">
            <a:solidFill>
              <a:schemeClr val="tx1"/>
            </a:solidFill>
            <a:miter lim="800000"/>
          </a:ln>
          <a:effectLst>
            <a:outerShdw dist="107763" dir="2700000" algn="ctr" rotWithShape="0">
              <a:schemeClr val="tx2"/>
            </a:outerShdw>
          </a:effectLst>
        </p:spPr>
        <p:txBody>
          <a:bodyPr lIns="90488" tIns="44450" rIns="90488" bIns="4445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Pertukaran aset Tetap Serupa</a:t>
            </a:r>
            <a:endParaRPr kumimoji="0" lang="id-ID" sz="4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07">
                                            <p:txEl>
                                              <p:charRg st="0" end="4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07">
                                            <p:txEl>
                                              <p:charRg st="45" end="7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07">
                                            <p:txEl>
                                              <p:charRg st="75" end="1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07" grpId="0" build="p"/>
      <p:bldP spid="3380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1746" name="Slide Number Placeholder 1"/>
          <p:cNvSpPr txBox="1">
            <a:spLocks noGrp="1"/>
          </p:cNvSpPr>
          <p:nvPr>
            <p:ph type="sldNum" sz="quarter" idx="12"/>
          </p:nvPr>
        </p:nvSpPr>
        <p:spPr bwMode="auto">
          <a:noFill/>
        </p:spPr>
        <p:txBody>
          <a:bodyPr vert="horz" lIns="91440" tIns="45720" rIns="91440" bIns="45720" rtlCol="0" anchor="b"/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2800" dirty="0">
                <a:latin typeface="Arial" panose="020B0604020202020204" pitchFamily="34" charset="0"/>
              </a:rPr>
            </a:fld>
            <a:endParaRPr lang="en-US" altLang="en-US" sz="2800" dirty="0">
              <a:latin typeface="Arial" panose="020B0604020202020204" pitchFamily="34" charset="0"/>
            </a:endParaRPr>
          </a:p>
        </p:txBody>
      </p:sp>
      <p:sp>
        <p:nvSpPr>
          <p:cNvPr id="3" name="Rectangle 25"/>
          <p:cNvSpPr>
            <a:spLocks noChangeArrowheads="1"/>
          </p:cNvSpPr>
          <p:nvPr/>
        </p:nvSpPr>
        <p:spPr bwMode="auto">
          <a:xfrm>
            <a:off x="838200" y="609600"/>
            <a:ext cx="7924800" cy="711200"/>
          </a:xfrm>
          <a:prstGeom prst="rect">
            <a:avLst/>
          </a:prstGeom>
          <a:solidFill>
            <a:srgbClr val="FF9900"/>
          </a:solidFill>
          <a:ln w="12700">
            <a:solidFill>
              <a:schemeClr val="tx1"/>
            </a:solidFill>
            <a:miter lim="800000"/>
          </a:ln>
          <a:effectLst>
            <a:outerShdw dist="107763" dir="2700000" algn="ctr" rotWithShape="0">
              <a:schemeClr val="tx2"/>
            </a:outerShdw>
          </a:effectLst>
        </p:spPr>
        <p:txBody>
          <a:bodyPr lIns="90488" tIns="44450" rIns="90488" bIns="4445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Pertukaran aset Tetap Serup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a*</a:t>
            </a:r>
            <a:endParaRPr kumimoji="0" lang="id-ID" sz="4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1748" name="Text Box 16"/>
          <p:cNvSpPr txBox="1"/>
          <p:nvPr/>
        </p:nvSpPr>
        <p:spPr>
          <a:xfrm>
            <a:off x="928688" y="1857375"/>
            <a:ext cx="7500937" cy="323215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457200" lvl="0" indent="-457200">
              <a:spcBef>
                <a:spcPct val="50000"/>
              </a:spcBef>
              <a:buClrTx/>
              <a:buSzTx/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Times New Roman" panose="02020603050405020304" pitchFamily="18" charset="0"/>
              </a:rPr>
              <a:t>Pertukaran tidak membedakan serupa atau tidak serupa semua menggunakna nilai wajar aset kecuali</a:t>
            </a:r>
            <a:endParaRPr lang="en-US" altLang="en-US" sz="2400" dirty="0">
              <a:latin typeface="Times New Roman" panose="02020603050405020304" pitchFamily="18" charset="0"/>
            </a:endParaRPr>
          </a:p>
          <a:p>
            <a:pPr marL="914400" lvl="1" indent="-457200">
              <a:spcBef>
                <a:spcPct val="50000"/>
              </a:spcBef>
              <a:buClrTx/>
              <a:buSzTx/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Times New Roman" panose="02020603050405020304" pitchFamily="18" charset="0"/>
              </a:rPr>
              <a:t>Pertukaran yang tidak memiliki substansi komersial atau</a:t>
            </a:r>
            <a:endParaRPr lang="en-US" altLang="en-US" sz="2400" dirty="0">
              <a:latin typeface="Times New Roman" panose="02020603050405020304" pitchFamily="18" charset="0"/>
            </a:endParaRPr>
          </a:p>
          <a:p>
            <a:pPr marL="914400" lvl="1" indent="-457200">
              <a:spcBef>
                <a:spcPct val="50000"/>
              </a:spcBef>
              <a:buClrTx/>
              <a:buSzTx/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Times New Roman" panose="02020603050405020304" pitchFamily="18" charset="0"/>
              </a:rPr>
              <a:t>Pertukaran yang nilai wajarnya tidak dapat ditentukan dengan andal.</a:t>
            </a:r>
            <a:endParaRPr lang="en-US" altLang="en-US" sz="2400" dirty="0">
              <a:latin typeface="Times New Roman" panose="02020603050405020304" pitchFamily="18" charset="0"/>
            </a:endParaRPr>
          </a:p>
          <a:p>
            <a:pPr marL="457200" lvl="0" indent="-457200">
              <a:spcBef>
                <a:spcPct val="50000"/>
              </a:spcBef>
              <a:buClrTx/>
              <a:buSzTx/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Times New Roman" panose="02020603050405020304" pitchFamily="18" charset="0"/>
              </a:rPr>
              <a:t>Menggunakan nilai wajar aset yang diterima</a:t>
            </a:r>
            <a:endParaRPr lang="id-ID" altLang="en-US" sz="24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2770" name="Slide Number Placeholder 1"/>
          <p:cNvSpPr txBox="1">
            <a:spLocks noGrp="1"/>
          </p:cNvSpPr>
          <p:nvPr>
            <p:ph type="sldNum" sz="quarter" idx="12"/>
          </p:nvPr>
        </p:nvSpPr>
        <p:spPr bwMode="auto">
          <a:noFill/>
        </p:spPr>
        <p:txBody>
          <a:bodyPr vert="horz" lIns="91440" tIns="45720" rIns="91440" bIns="45720" rtlCol="0" anchor="b"/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2800" dirty="0">
                <a:latin typeface="Arial" panose="020B0604020202020204" pitchFamily="34" charset="0"/>
              </a:rPr>
            </a:fld>
            <a:endParaRPr lang="en-US" altLang="en-US" sz="2800" dirty="0">
              <a:latin typeface="Arial" panose="020B0604020202020204" pitchFamily="34" charset="0"/>
            </a:endParaRPr>
          </a:p>
        </p:txBody>
      </p:sp>
      <p:sp>
        <p:nvSpPr>
          <p:cNvPr id="3" name="Rectangle 25"/>
          <p:cNvSpPr>
            <a:spLocks noChangeArrowheads="1"/>
          </p:cNvSpPr>
          <p:nvPr/>
        </p:nvSpPr>
        <p:spPr bwMode="auto">
          <a:xfrm>
            <a:off x="500063" y="609600"/>
            <a:ext cx="8262938" cy="704850"/>
          </a:xfrm>
          <a:prstGeom prst="rect">
            <a:avLst/>
          </a:prstGeom>
          <a:solidFill>
            <a:srgbClr val="FF9900"/>
          </a:solidFill>
          <a:ln w="12700">
            <a:solidFill>
              <a:schemeClr val="tx1"/>
            </a:solidFill>
            <a:miter lim="800000"/>
          </a:ln>
          <a:effectLst>
            <a:outerShdw dist="107763" dir="2700000" algn="ctr" rotWithShape="0">
              <a:schemeClr val="tx2"/>
            </a:outerShdw>
          </a:effectLst>
        </p:spPr>
        <p:txBody>
          <a:bodyPr lIns="90488" tIns="44450" rIns="90488" bIns="4445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Per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ubahan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PSAK 16 (2007)*</a:t>
            </a:r>
            <a:endParaRPr kumimoji="0" lang="id-ID" sz="4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2772" name="Text Box 16"/>
          <p:cNvSpPr txBox="1"/>
          <p:nvPr/>
        </p:nvSpPr>
        <p:spPr>
          <a:xfrm>
            <a:off x="500063" y="1714500"/>
            <a:ext cx="8143875" cy="3986213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457200" lvl="0" indent="-457200">
              <a:spcBef>
                <a:spcPct val="50000"/>
              </a:spcBef>
              <a:buClrTx/>
              <a:buSzTx/>
              <a:buFont typeface="Wingdings" panose="05000000000000000000" pitchFamily="2" charset="2"/>
              <a:buChar char="§"/>
            </a:pPr>
            <a:r>
              <a:rPr lang="en-US" altLang="en-US" sz="2200" dirty="0">
                <a:latin typeface="Times New Roman" panose="02020603050405020304" pitchFamily="18" charset="0"/>
              </a:rPr>
              <a:t>Termasuk dalam harga perolehan adalah dismantling cost (biaya untuk memindahkan aset di akhir masa manfaat)</a:t>
            </a:r>
            <a:endParaRPr lang="en-US" altLang="en-US" sz="2200" dirty="0">
              <a:latin typeface="Times New Roman" panose="02020603050405020304" pitchFamily="18" charset="0"/>
            </a:endParaRPr>
          </a:p>
          <a:p>
            <a:pPr marL="457200" lvl="0" indent="-457200">
              <a:spcBef>
                <a:spcPct val="50000"/>
              </a:spcBef>
              <a:buClrTx/>
              <a:buSzTx/>
              <a:buFont typeface="Wingdings" panose="05000000000000000000" pitchFamily="2" charset="2"/>
              <a:buChar char="§"/>
            </a:pPr>
            <a:r>
              <a:rPr lang="en-US" altLang="en-US" sz="2200" dirty="0">
                <a:latin typeface="Times New Roman" panose="02020603050405020304" pitchFamily="18" charset="0"/>
              </a:rPr>
              <a:t>Aset tetap disajikan di neraca sebesar harga perolehan atau nilai revaluasi dikurang akumulasi penyusutan dan akumulasi </a:t>
            </a:r>
            <a:r>
              <a:rPr lang="en-US" altLang="en-US" sz="2200" b="1" dirty="0">
                <a:latin typeface="Times New Roman" panose="02020603050405020304" pitchFamily="18" charset="0"/>
              </a:rPr>
              <a:t>penurunan nilai</a:t>
            </a:r>
            <a:endParaRPr lang="en-US" altLang="en-US" sz="2200" dirty="0">
              <a:latin typeface="Times New Roman" panose="02020603050405020304" pitchFamily="18" charset="0"/>
            </a:endParaRPr>
          </a:p>
          <a:p>
            <a:pPr marL="457200" lvl="0" indent="-457200">
              <a:spcBef>
                <a:spcPct val="50000"/>
              </a:spcBef>
              <a:buClrTx/>
              <a:buSzTx/>
              <a:buFont typeface="Wingdings" panose="05000000000000000000" pitchFamily="2" charset="2"/>
              <a:buChar char="§"/>
            </a:pPr>
            <a:r>
              <a:rPr lang="en-US" altLang="en-US" sz="2200" dirty="0">
                <a:latin typeface="Times New Roman" panose="02020603050405020304" pitchFamily="18" charset="0"/>
              </a:rPr>
              <a:t>Nilai revaluasi adalah nilai wajar aset pada tanggal pelaporan. Keuntungan revaluasi diakui sebagai laba komprehensif </a:t>
            </a:r>
            <a:r>
              <a:rPr lang="en-US" altLang="en-US" sz="2200" dirty="0">
                <a:latin typeface="Times New Roman" panose="02020603050405020304" pitchFamily="18" charset="0"/>
                <a:sym typeface="Wingdings" panose="05000000000000000000" pitchFamily="2" charset="2"/>
              </a:rPr>
              <a:t> ekuitas</a:t>
            </a:r>
            <a:endParaRPr lang="en-US" altLang="en-US" sz="2200" dirty="0">
              <a:latin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>
              <a:spcBef>
                <a:spcPct val="50000"/>
              </a:spcBef>
              <a:buClrTx/>
              <a:buSzTx/>
              <a:buFont typeface="Wingdings" panose="05000000000000000000" pitchFamily="2" charset="2"/>
              <a:buChar char="§"/>
            </a:pPr>
            <a:r>
              <a:rPr lang="en-US" altLang="en-US" sz="2200" dirty="0">
                <a:latin typeface="Times New Roman" panose="02020603050405020304" pitchFamily="18" charset="0"/>
                <a:sym typeface="Wingdings" panose="05000000000000000000" pitchFamily="2" charset="2"/>
              </a:rPr>
              <a:t>Penurunan nilai adalah selisih nilai tercatat aset dengan nilai dapat diperoleh kembali / recoverable amount (nilai tertinggi antara harga nilai wajar dikurangi biaya penjualan atau  nilai pakai aset)</a:t>
            </a:r>
            <a:endParaRPr lang="id-ID" altLang="en-US" sz="22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3794" name="Slide Number Placeholder 3"/>
          <p:cNvSpPr txBox="1">
            <a:spLocks noGrp="1"/>
          </p:cNvSpPr>
          <p:nvPr>
            <p:ph type="sldNum" sz="quarter" idx="12"/>
          </p:nvPr>
        </p:nvSpPr>
        <p:spPr bwMode="auto">
          <a:noFill/>
        </p:spPr>
        <p:txBody>
          <a:bodyPr vert="horz" lIns="91440" tIns="45720" rIns="91440" bIns="45720" rtlCol="0" anchor="b"/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2800" dirty="0">
                <a:latin typeface="Arial" panose="020B0604020202020204" pitchFamily="34" charset="0"/>
              </a:rPr>
            </a:fld>
            <a:endParaRPr lang="en-US" altLang="en-US" sz="2800" dirty="0">
              <a:latin typeface="Arial" panose="020B0604020202020204" pitchFamily="34" charset="0"/>
            </a:endParaRPr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457200" y="373063"/>
            <a:ext cx="8242300" cy="846138"/>
          </a:xfrm>
          <a:prstGeom prst="rect">
            <a:avLst/>
          </a:prstGeom>
          <a:solidFill>
            <a:srgbClr val="800000"/>
          </a:solidFill>
          <a:ln w="12700">
            <a:noFill/>
            <a:miter lim="800000"/>
          </a:ln>
          <a:effectLst>
            <a:outerShdw dist="107763" dir="2700000" algn="ctr" rotWithShape="0">
              <a:schemeClr val="tx1"/>
            </a:outerShdw>
          </a:effectLst>
        </p:spPr>
        <p:txBody>
          <a:bodyPr lIns="90488" tIns="44450" rIns="90488" bIns="4445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40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Sumber Daya Alam dan Deplesi</a:t>
            </a:r>
            <a:endParaRPr kumimoji="0" lang="id-ID" sz="40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3796" name="Line 4"/>
          <p:cNvSpPr/>
          <p:nvPr/>
        </p:nvSpPr>
        <p:spPr>
          <a:xfrm>
            <a:off x="9058275" y="4456113"/>
            <a:ext cx="0" cy="2286000"/>
          </a:xfrm>
          <a:prstGeom prst="line">
            <a:avLst/>
          </a:prstGeom>
          <a:ln w="38099" cap="flat" cmpd="dbl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3797" name="Rectangle 5"/>
          <p:cNvSpPr/>
          <p:nvPr/>
        </p:nvSpPr>
        <p:spPr>
          <a:xfrm>
            <a:off x="7837488" y="4556125"/>
            <a:ext cx="1306512" cy="409575"/>
          </a:xfrm>
          <a:prstGeom prst="rect">
            <a:avLst/>
          </a:prstGeom>
          <a:noFill/>
          <a:ln w="12699">
            <a:noFill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endParaRPr lang="id-ID" altLang="en-US" sz="1800" dirty="0">
              <a:latin typeface="Arial" panose="020B0604020202020204" pitchFamily="34" charset="0"/>
            </a:endParaRPr>
          </a:p>
        </p:txBody>
      </p:sp>
      <p:sp>
        <p:nvSpPr>
          <p:cNvPr id="33798" name="Rectangle 6"/>
          <p:cNvSpPr/>
          <p:nvPr/>
        </p:nvSpPr>
        <p:spPr>
          <a:xfrm>
            <a:off x="8074025" y="4456113"/>
            <a:ext cx="525463" cy="2286000"/>
          </a:xfrm>
          <a:prstGeom prst="rect">
            <a:avLst/>
          </a:prstGeom>
          <a:solidFill>
            <a:srgbClr val="FFFFFF"/>
          </a:solidFill>
          <a:ln w="12699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endParaRPr lang="id-ID" altLang="en-US" sz="1800" dirty="0">
              <a:latin typeface="Arial" panose="020B0604020202020204" pitchFamily="34" charset="0"/>
            </a:endParaRPr>
          </a:p>
        </p:txBody>
      </p:sp>
      <p:sp>
        <p:nvSpPr>
          <p:cNvPr id="33799" name="Rectangle 7"/>
          <p:cNvSpPr/>
          <p:nvPr/>
        </p:nvSpPr>
        <p:spPr>
          <a:xfrm>
            <a:off x="6692900" y="4456113"/>
            <a:ext cx="523875" cy="2286000"/>
          </a:xfrm>
          <a:prstGeom prst="rect">
            <a:avLst/>
          </a:prstGeom>
          <a:solidFill>
            <a:srgbClr val="FFFFFF"/>
          </a:solidFill>
          <a:ln w="12699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endParaRPr lang="id-ID" altLang="en-US" sz="1800" dirty="0">
              <a:latin typeface="Arial" panose="020B0604020202020204" pitchFamily="34" charset="0"/>
            </a:endParaRPr>
          </a:p>
        </p:txBody>
      </p:sp>
      <p:sp>
        <p:nvSpPr>
          <p:cNvPr id="33800" name="Line 8"/>
          <p:cNvSpPr/>
          <p:nvPr/>
        </p:nvSpPr>
        <p:spPr>
          <a:xfrm>
            <a:off x="87313" y="4913313"/>
            <a:ext cx="8972550" cy="0"/>
          </a:xfrm>
          <a:prstGeom prst="line">
            <a:avLst/>
          </a:prstGeom>
          <a:ln w="12699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3801" name="Line 9"/>
          <p:cNvSpPr/>
          <p:nvPr/>
        </p:nvSpPr>
        <p:spPr>
          <a:xfrm>
            <a:off x="87313" y="5370513"/>
            <a:ext cx="8972550" cy="0"/>
          </a:xfrm>
          <a:prstGeom prst="line">
            <a:avLst/>
          </a:prstGeom>
          <a:ln w="12699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3802" name="Line 10"/>
          <p:cNvSpPr/>
          <p:nvPr/>
        </p:nvSpPr>
        <p:spPr>
          <a:xfrm>
            <a:off x="87313" y="5827713"/>
            <a:ext cx="8972550" cy="0"/>
          </a:xfrm>
          <a:prstGeom prst="line">
            <a:avLst/>
          </a:prstGeom>
          <a:ln w="12699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3803" name="Line 11"/>
          <p:cNvSpPr/>
          <p:nvPr/>
        </p:nvSpPr>
        <p:spPr>
          <a:xfrm>
            <a:off x="66675" y="6742113"/>
            <a:ext cx="8991600" cy="0"/>
          </a:xfrm>
          <a:prstGeom prst="line">
            <a:avLst/>
          </a:prstGeom>
          <a:ln w="12699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3804" name="Line 12"/>
          <p:cNvSpPr/>
          <p:nvPr/>
        </p:nvSpPr>
        <p:spPr>
          <a:xfrm>
            <a:off x="66675" y="6284913"/>
            <a:ext cx="89916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3805" name="Rectangle 13"/>
          <p:cNvSpPr/>
          <p:nvPr/>
        </p:nvSpPr>
        <p:spPr>
          <a:xfrm>
            <a:off x="7827963" y="4556125"/>
            <a:ext cx="1306512" cy="409575"/>
          </a:xfrm>
          <a:prstGeom prst="rect">
            <a:avLst/>
          </a:prstGeom>
          <a:noFill/>
          <a:ln w="12699">
            <a:noFill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endParaRPr lang="id-ID" altLang="en-US" sz="1800" dirty="0">
              <a:latin typeface="Arial" panose="020B0604020202020204" pitchFamily="34" charset="0"/>
            </a:endParaRPr>
          </a:p>
        </p:txBody>
      </p:sp>
      <p:sp>
        <p:nvSpPr>
          <p:cNvPr id="33806" name="Line 14"/>
          <p:cNvSpPr/>
          <p:nvPr/>
        </p:nvSpPr>
        <p:spPr>
          <a:xfrm>
            <a:off x="66675" y="4456113"/>
            <a:ext cx="89916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4831" name="Text Box 15"/>
          <p:cNvSpPr txBox="1"/>
          <p:nvPr/>
        </p:nvSpPr>
        <p:spPr>
          <a:xfrm>
            <a:off x="381000" y="4532313"/>
            <a:ext cx="8753475" cy="4270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defTabSz="857250">
              <a:spcBef>
                <a:spcPct val="50000"/>
              </a:spcBef>
              <a:buClrTx/>
              <a:buSzTx/>
              <a:buFontTx/>
              <a:buNone/>
              <a:tabLst>
                <a:tab pos="857250" algn="r"/>
                <a:tab pos="971550" algn="l"/>
                <a:tab pos="1600200" algn="l"/>
                <a:tab pos="7086600" algn="r"/>
              </a:tabLst>
            </a:pPr>
            <a:r>
              <a:rPr lang="id-ID" altLang="en-US" sz="2200" dirty="0">
                <a:latin typeface="Times New Roman" panose="02020603050405020304" pitchFamily="18" charset="0"/>
              </a:rPr>
              <a:t>		               Ayat Penyesuaian </a:t>
            </a:r>
            <a:endParaRPr lang="id-ID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34832" name="Text Box 16"/>
          <p:cNvSpPr txBox="1"/>
          <p:nvPr/>
        </p:nvSpPr>
        <p:spPr>
          <a:xfrm>
            <a:off x="1219200" y="5476875"/>
            <a:ext cx="7924800" cy="4270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114300" lvl="0" indent="0" defTabSz="857250">
              <a:spcBef>
                <a:spcPct val="50000"/>
              </a:spcBef>
              <a:buClrTx/>
              <a:buSzTx/>
              <a:buFontTx/>
              <a:buNone/>
              <a:tabLst>
                <a:tab pos="514350" algn="l"/>
                <a:tab pos="1314450" algn="l"/>
                <a:tab pos="5943600" algn="r"/>
                <a:tab pos="7658100" algn="r"/>
              </a:tabLst>
            </a:pPr>
            <a:r>
              <a:rPr lang="id-ID" altLang="en-US" sz="2200" dirty="0">
                <a:latin typeface="Times New Roman" panose="02020603050405020304" pitchFamily="18" charset="0"/>
              </a:rPr>
              <a:t>	Akumulasi Deplesi		36  000  00</a:t>
            </a:r>
            <a:endParaRPr lang="id-ID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33809" name="Text Box 17"/>
          <p:cNvSpPr txBox="1"/>
          <p:nvPr/>
        </p:nvSpPr>
        <p:spPr>
          <a:xfrm>
            <a:off x="1116013" y="3651250"/>
            <a:ext cx="6819900" cy="7112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spcBef>
                <a:spcPct val="50000"/>
              </a:spcBef>
              <a:buClrTx/>
              <a:buSzTx/>
              <a:buFontTx/>
              <a:buNone/>
            </a:pPr>
            <a:r>
              <a:rPr lang="id-ID" altLang="en-US" dirty="0">
                <a:latin typeface="Times New Roman" panose="02020603050405020304" pitchFamily="18" charset="0"/>
              </a:rPr>
              <a:t>Tahun ini, 90,000 ton telah ditambang. Deplesi untuk periode ini $36,000 (90,000 ton x $0.40).</a:t>
            </a:r>
            <a:endParaRPr lang="id-ID" altLang="en-US" dirty="0">
              <a:latin typeface="Times New Roman" panose="02020603050405020304" pitchFamily="18" charset="0"/>
            </a:endParaRPr>
          </a:p>
        </p:txBody>
      </p:sp>
      <p:sp>
        <p:nvSpPr>
          <p:cNvPr id="34834" name="Text Box 18"/>
          <p:cNvSpPr txBox="1"/>
          <p:nvPr/>
        </p:nvSpPr>
        <p:spPr>
          <a:xfrm>
            <a:off x="390525" y="5019675"/>
            <a:ext cx="8753475" cy="4270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defTabSz="857250">
              <a:spcBef>
                <a:spcPct val="50000"/>
              </a:spcBef>
              <a:buClrTx/>
              <a:buSzTx/>
              <a:buFontTx/>
              <a:buNone/>
              <a:tabLst>
                <a:tab pos="857250" algn="r"/>
                <a:tab pos="971550" algn="l"/>
                <a:tab pos="1600200" algn="l"/>
                <a:tab pos="7086600" algn="r"/>
              </a:tabLst>
            </a:pPr>
            <a:r>
              <a:rPr lang="id-ID" altLang="en-US" sz="2200" dirty="0">
                <a:latin typeface="Times New Roman" panose="02020603050405020304" pitchFamily="18" charset="0"/>
              </a:rPr>
              <a:t>Des. 31	  Beban Deplesi	36 000  00</a:t>
            </a:r>
            <a:endParaRPr lang="id-ID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33811" name="Line 19"/>
          <p:cNvSpPr/>
          <p:nvPr/>
        </p:nvSpPr>
        <p:spPr>
          <a:xfrm>
            <a:off x="419100" y="4456113"/>
            <a:ext cx="0" cy="2286000"/>
          </a:xfrm>
          <a:prstGeom prst="line">
            <a:avLst/>
          </a:prstGeom>
          <a:ln w="38099" cap="flat" cmpd="dbl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3812" name="Line 20"/>
          <p:cNvSpPr/>
          <p:nvPr/>
        </p:nvSpPr>
        <p:spPr>
          <a:xfrm flipH="1">
            <a:off x="1028700" y="4456113"/>
            <a:ext cx="0" cy="2286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3813" name="Line 21"/>
          <p:cNvSpPr/>
          <p:nvPr/>
        </p:nvSpPr>
        <p:spPr>
          <a:xfrm flipH="1">
            <a:off x="1409700" y="4456113"/>
            <a:ext cx="0" cy="2286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3814" name="Line 22"/>
          <p:cNvSpPr/>
          <p:nvPr/>
        </p:nvSpPr>
        <p:spPr>
          <a:xfrm flipH="1">
            <a:off x="5791200" y="4456113"/>
            <a:ext cx="0" cy="2286000"/>
          </a:xfrm>
          <a:prstGeom prst="line">
            <a:avLst/>
          </a:prstGeom>
          <a:ln w="12699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3815" name="Line 23"/>
          <p:cNvSpPr/>
          <p:nvPr/>
        </p:nvSpPr>
        <p:spPr>
          <a:xfrm flipH="1">
            <a:off x="6248400" y="4456113"/>
            <a:ext cx="0" cy="2286000"/>
          </a:xfrm>
          <a:prstGeom prst="line">
            <a:avLst/>
          </a:prstGeom>
          <a:ln w="38099" cap="flat" cmpd="dbl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3816" name="Line 24"/>
          <p:cNvSpPr/>
          <p:nvPr/>
        </p:nvSpPr>
        <p:spPr>
          <a:xfrm flipH="1">
            <a:off x="7658100" y="4456113"/>
            <a:ext cx="0" cy="2286000"/>
          </a:xfrm>
          <a:prstGeom prst="line">
            <a:avLst/>
          </a:prstGeom>
          <a:ln w="38099" cap="flat" cmpd="dbl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3817" name="Text Box 26"/>
          <p:cNvSpPr txBox="1"/>
          <p:nvPr/>
        </p:nvSpPr>
        <p:spPr>
          <a:xfrm>
            <a:off x="250825" y="2492375"/>
            <a:ext cx="7354888" cy="10160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spcBef>
                <a:spcPct val="50000"/>
              </a:spcBef>
              <a:buClrTx/>
              <a:buSzTx/>
              <a:buFontTx/>
              <a:buNone/>
            </a:pPr>
            <a:r>
              <a:rPr lang="id-ID" altLang="en-US" dirty="0">
                <a:latin typeface="Times New Roman" panose="02020603050405020304" pitchFamily="18" charset="0"/>
              </a:rPr>
              <a:t>Perusahaan membayar $400,000 untuk hak tambang yang diperkirakan sebanyak 1,000,000 ton. Tingkat deplesi sebesar $0.40 per ton ($400,000 </a:t>
            </a:r>
            <a:r>
              <a:rPr lang="id-ID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÷ 1,000,000 ton).</a:t>
            </a:r>
            <a:endParaRPr lang="id-ID" altLang="en-US" dirty="0">
              <a:latin typeface="Times New Roman" panose="02020603050405020304" pitchFamily="18" charset="0"/>
            </a:endParaRPr>
          </a:p>
        </p:txBody>
      </p:sp>
      <p:grpSp>
        <p:nvGrpSpPr>
          <p:cNvPr id="33818" name="Group 27"/>
          <p:cNvGrpSpPr/>
          <p:nvPr/>
        </p:nvGrpSpPr>
        <p:grpSpPr>
          <a:xfrm>
            <a:off x="7596188" y="1484313"/>
            <a:ext cx="1403350" cy="2159000"/>
            <a:chOff x="1730" y="1081"/>
            <a:chExt cx="2281" cy="2152"/>
          </a:xfrm>
        </p:grpSpPr>
        <p:sp>
          <p:nvSpPr>
            <p:cNvPr id="33820" name="Freeform 28"/>
            <p:cNvSpPr/>
            <p:nvPr/>
          </p:nvSpPr>
          <p:spPr>
            <a:xfrm>
              <a:off x="1963" y="1102"/>
              <a:ext cx="1830" cy="2089"/>
            </a:xfrm>
            <a:custGeom>
              <a:avLst/>
              <a:gdLst>
                <a:gd name="txL" fmla="*/ 0 w 3661"/>
                <a:gd name="txT" fmla="*/ 0 h 4178"/>
                <a:gd name="txR" fmla="*/ 3661 w 3661"/>
                <a:gd name="txB" fmla="*/ 4178 h 4178"/>
              </a:gdLst>
              <a:ahLst/>
              <a:cxnLst>
                <a:cxn ang="0">
                  <a:pos x="38" y="91"/>
                </a:cxn>
                <a:cxn ang="0">
                  <a:pos x="11" y="95"/>
                </a:cxn>
                <a:cxn ang="0">
                  <a:pos x="11" y="99"/>
                </a:cxn>
                <a:cxn ang="0">
                  <a:pos x="15" y="105"/>
                </a:cxn>
                <a:cxn ang="0">
                  <a:pos x="15" y="120"/>
                </a:cxn>
                <a:cxn ang="0">
                  <a:pos x="4" y="113"/>
                </a:cxn>
                <a:cxn ang="0">
                  <a:pos x="0" y="118"/>
                </a:cxn>
                <a:cxn ang="0">
                  <a:pos x="2" y="125"/>
                </a:cxn>
                <a:cxn ang="0">
                  <a:pos x="2" y="139"/>
                </a:cxn>
                <a:cxn ang="0">
                  <a:pos x="31" y="161"/>
                </a:cxn>
                <a:cxn ang="0">
                  <a:pos x="33" y="169"/>
                </a:cxn>
                <a:cxn ang="0">
                  <a:pos x="43" y="172"/>
                </a:cxn>
                <a:cxn ang="0">
                  <a:pos x="57" y="171"/>
                </a:cxn>
                <a:cxn ang="0">
                  <a:pos x="58" y="175"/>
                </a:cxn>
                <a:cxn ang="0">
                  <a:pos x="57" y="178"/>
                </a:cxn>
                <a:cxn ang="0">
                  <a:pos x="58" y="192"/>
                </a:cxn>
                <a:cxn ang="0">
                  <a:pos x="59" y="205"/>
                </a:cxn>
                <a:cxn ang="0">
                  <a:pos x="52" y="225"/>
                </a:cxn>
                <a:cxn ang="0">
                  <a:pos x="59" y="237"/>
                </a:cxn>
                <a:cxn ang="0">
                  <a:pos x="103" y="258"/>
                </a:cxn>
                <a:cxn ang="0">
                  <a:pos x="126" y="259"/>
                </a:cxn>
                <a:cxn ang="0">
                  <a:pos x="154" y="248"/>
                </a:cxn>
                <a:cxn ang="0">
                  <a:pos x="162" y="258"/>
                </a:cxn>
                <a:cxn ang="0">
                  <a:pos x="178" y="262"/>
                </a:cxn>
                <a:cxn ang="0">
                  <a:pos x="185" y="255"/>
                </a:cxn>
                <a:cxn ang="0">
                  <a:pos x="201" y="208"/>
                </a:cxn>
                <a:cxn ang="0">
                  <a:pos x="201" y="202"/>
                </a:cxn>
                <a:cxn ang="0">
                  <a:pos x="196" y="202"/>
                </a:cxn>
                <a:cxn ang="0">
                  <a:pos x="204" y="190"/>
                </a:cxn>
                <a:cxn ang="0">
                  <a:pos x="206" y="140"/>
                </a:cxn>
                <a:cxn ang="0">
                  <a:pos x="202" y="133"/>
                </a:cxn>
                <a:cxn ang="0">
                  <a:pos x="188" y="128"/>
                </a:cxn>
                <a:cxn ang="0">
                  <a:pos x="228" y="3"/>
                </a:cxn>
                <a:cxn ang="0">
                  <a:pos x="227" y="0"/>
                </a:cxn>
                <a:cxn ang="0">
                  <a:pos x="215" y="0"/>
                </a:cxn>
                <a:cxn ang="0">
                  <a:pos x="180" y="83"/>
                </a:cxn>
                <a:cxn ang="0">
                  <a:pos x="156" y="134"/>
                </a:cxn>
                <a:cxn ang="0">
                  <a:pos x="148" y="134"/>
                </a:cxn>
                <a:cxn ang="0">
                  <a:pos x="146" y="127"/>
                </a:cxn>
                <a:cxn ang="0">
                  <a:pos x="131" y="121"/>
                </a:cxn>
                <a:cxn ang="0">
                  <a:pos x="131" y="112"/>
                </a:cxn>
                <a:cxn ang="0">
                  <a:pos x="135" y="109"/>
                </a:cxn>
                <a:cxn ang="0">
                  <a:pos x="130" y="107"/>
                </a:cxn>
                <a:cxn ang="0">
                  <a:pos x="114" y="106"/>
                </a:cxn>
                <a:cxn ang="0">
                  <a:pos x="117" y="89"/>
                </a:cxn>
                <a:cxn ang="0">
                  <a:pos x="115" y="87"/>
                </a:cxn>
                <a:cxn ang="0">
                  <a:pos x="43" y="97"/>
                </a:cxn>
                <a:cxn ang="0">
                  <a:pos x="38" y="91"/>
                </a:cxn>
                <a:cxn ang="0">
                  <a:pos x="38" y="91"/>
                </a:cxn>
              </a:cxnLst>
              <a:rect l="txL" t="txT" r="txR" b="txB"/>
              <a:pathLst>
                <a:path w="3661" h="4178">
                  <a:moveTo>
                    <a:pt x="621" y="1453"/>
                  </a:moveTo>
                  <a:lnTo>
                    <a:pt x="178" y="1515"/>
                  </a:lnTo>
                  <a:lnTo>
                    <a:pt x="186" y="1584"/>
                  </a:lnTo>
                  <a:lnTo>
                    <a:pt x="249" y="1667"/>
                  </a:lnTo>
                  <a:lnTo>
                    <a:pt x="249" y="1909"/>
                  </a:lnTo>
                  <a:lnTo>
                    <a:pt x="76" y="1799"/>
                  </a:lnTo>
                  <a:lnTo>
                    <a:pt x="0" y="1875"/>
                  </a:lnTo>
                  <a:lnTo>
                    <a:pt x="47" y="2000"/>
                  </a:lnTo>
                  <a:lnTo>
                    <a:pt x="47" y="2220"/>
                  </a:lnTo>
                  <a:lnTo>
                    <a:pt x="511" y="2566"/>
                  </a:lnTo>
                  <a:lnTo>
                    <a:pt x="538" y="2698"/>
                  </a:lnTo>
                  <a:lnTo>
                    <a:pt x="703" y="2747"/>
                  </a:lnTo>
                  <a:lnTo>
                    <a:pt x="918" y="2732"/>
                  </a:lnTo>
                  <a:lnTo>
                    <a:pt x="931" y="2789"/>
                  </a:lnTo>
                  <a:lnTo>
                    <a:pt x="912" y="2844"/>
                  </a:lnTo>
                  <a:lnTo>
                    <a:pt x="939" y="3057"/>
                  </a:lnTo>
                  <a:lnTo>
                    <a:pt x="946" y="3279"/>
                  </a:lnTo>
                  <a:lnTo>
                    <a:pt x="842" y="3597"/>
                  </a:lnTo>
                  <a:lnTo>
                    <a:pt x="954" y="3777"/>
                  </a:lnTo>
                  <a:lnTo>
                    <a:pt x="1657" y="4123"/>
                  </a:lnTo>
                  <a:lnTo>
                    <a:pt x="2016" y="4144"/>
                  </a:lnTo>
                  <a:lnTo>
                    <a:pt x="2465" y="3958"/>
                  </a:lnTo>
                  <a:lnTo>
                    <a:pt x="2604" y="4123"/>
                  </a:lnTo>
                  <a:lnTo>
                    <a:pt x="2853" y="4178"/>
                  </a:lnTo>
                  <a:lnTo>
                    <a:pt x="2963" y="4068"/>
                  </a:lnTo>
                  <a:lnTo>
                    <a:pt x="3225" y="3321"/>
                  </a:lnTo>
                  <a:lnTo>
                    <a:pt x="3220" y="3224"/>
                  </a:lnTo>
                  <a:lnTo>
                    <a:pt x="3136" y="3217"/>
                  </a:lnTo>
                  <a:lnTo>
                    <a:pt x="3275" y="3036"/>
                  </a:lnTo>
                  <a:lnTo>
                    <a:pt x="3296" y="2228"/>
                  </a:lnTo>
                  <a:lnTo>
                    <a:pt x="3246" y="2124"/>
                  </a:lnTo>
                  <a:lnTo>
                    <a:pt x="3018" y="2034"/>
                  </a:lnTo>
                  <a:lnTo>
                    <a:pt x="3661" y="48"/>
                  </a:lnTo>
                  <a:lnTo>
                    <a:pt x="3634" y="0"/>
                  </a:lnTo>
                  <a:lnTo>
                    <a:pt x="3448" y="0"/>
                  </a:lnTo>
                  <a:lnTo>
                    <a:pt x="2887" y="1314"/>
                  </a:lnTo>
                  <a:lnTo>
                    <a:pt x="2507" y="2131"/>
                  </a:lnTo>
                  <a:lnTo>
                    <a:pt x="2376" y="2131"/>
                  </a:lnTo>
                  <a:lnTo>
                    <a:pt x="2349" y="2019"/>
                  </a:lnTo>
                  <a:lnTo>
                    <a:pt x="2100" y="1930"/>
                  </a:lnTo>
                  <a:lnTo>
                    <a:pt x="2106" y="1791"/>
                  </a:lnTo>
                  <a:lnTo>
                    <a:pt x="2163" y="1743"/>
                  </a:lnTo>
                  <a:lnTo>
                    <a:pt x="2093" y="1709"/>
                  </a:lnTo>
                  <a:lnTo>
                    <a:pt x="1830" y="1688"/>
                  </a:lnTo>
                  <a:lnTo>
                    <a:pt x="1880" y="1424"/>
                  </a:lnTo>
                  <a:lnTo>
                    <a:pt x="1844" y="1384"/>
                  </a:lnTo>
                  <a:lnTo>
                    <a:pt x="703" y="1542"/>
                  </a:lnTo>
                  <a:lnTo>
                    <a:pt x="621" y="1453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21" name="Freeform 29"/>
            <p:cNvSpPr/>
            <p:nvPr/>
          </p:nvSpPr>
          <p:spPr>
            <a:xfrm>
              <a:off x="2721" y="2243"/>
              <a:ext cx="63" cy="48"/>
            </a:xfrm>
            <a:custGeom>
              <a:avLst/>
              <a:gdLst>
                <a:gd name="txL" fmla="*/ 0 w 125"/>
                <a:gd name="txT" fmla="*/ 0 h 97"/>
                <a:gd name="txR" fmla="*/ 125 w 125"/>
                <a:gd name="txB" fmla="*/ 97 h 97"/>
              </a:gdLst>
              <a:ahLst/>
              <a:cxnLst>
                <a:cxn ang="0">
                  <a:pos x="1" y="0"/>
                </a:cxn>
                <a:cxn ang="0">
                  <a:pos x="0" y="3"/>
                </a:cxn>
                <a:cxn ang="0">
                  <a:pos x="2" y="6"/>
                </a:cxn>
                <a:cxn ang="0">
                  <a:pos x="7" y="5"/>
                </a:cxn>
                <a:cxn ang="0">
                  <a:pos x="8" y="2"/>
                </a:cxn>
                <a:cxn ang="0">
                  <a:pos x="6" y="2"/>
                </a:cxn>
                <a:cxn ang="0">
                  <a:pos x="3" y="1"/>
                </a:cxn>
                <a:cxn ang="0">
                  <a:pos x="2" y="3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125" h="97">
                  <a:moveTo>
                    <a:pt x="3" y="0"/>
                  </a:moveTo>
                  <a:lnTo>
                    <a:pt x="0" y="63"/>
                  </a:lnTo>
                  <a:lnTo>
                    <a:pt x="17" y="97"/>
                  </a:lnTo>
                  <a:lnTo>
                    <a:pt x="110" y="95"/>
                  </a:lnTo>
                  <a:lnTo>
                    <a:pt x="125" y="44"/>
                  </a:lnTo>
                  <a:lnTo>
                    <a:pt x="85" y="35"/>
                  </a:lnTo>
                  <a:lnTo>
                    <a:pt x="34" y="25"/>
                  </a:lnTo>
                  <a:lnTo>
                    <a:pt x="19" y="48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B2FA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22" name="Freeform 30"/>
            <p:cNvSpPr/>
            <p:nvPr/>
          </p:nvSpPr>
          <p:spPr>
            <a:xfrm>
              <a:off x="1730" y="2226"/>
              <a:ext cx="927" cy="382"/>
            </a:xfrm>
            <a:custGeom>
              <a:avLst/>
              <a:gdLst>
                <a:gd name="txL" fmla="*/ 0 w 1853"/>
                <a:gd name="txT" fmla="*/ 0 h 764"/>
                <a:gd name="txR" fmla="*/ 1853 w 1853"/>
                <a:gd name="txB" fmla="*/ 764 h 764"/>
              </a:gdLst>
              <a:ahLst/>
              <a:cxnLst>
                <a:cxn ang="0">
                  <a:pos x="22" y="0"/>
                </a:cxn>
                <a:cxn ang="0">
                  <a:pos x="9" y="3"/>
                </a:cxn>
                <a:cxn ang="0">
                  <a:pos x="10" y="9"/>
                </a:cxn>
                <a:cxn ang="0">
                  <a:pos x="0" y="15"/>
                </a:cxn>
                <a:cxn ang="0">
                  <a:pos x="21" y="19"/>
                </a:cxn>
                <a:cxn ang="0">
                  <a:pos x="15" y="31"/>
                </a:cxn>
                <a:cxn ang="0">
                  <a:pos x="32" y="33"/>
                </a:cxn>
                <a:cxn ang="0">
                  <a:pos x="40" y="43"/>
                </a:cxn>
                <a:cxn ang="0">
                  <a:pos x="52" y="43"/>
                </a:cxn>
                <a:cxn ang="0">
                  <a:pos x="62" y="42"/>
                </a:cxn>
                <a:cxn ang="0">
                  <a:pos x="72" y="48"/>
                </a:cxn>
                <a:cxn ang="0">
                  <a:pos x="88" y="48"/>
                </a:cxn>
                <a:cxn ang="0">
                  <a:pos x="87" y="33"/>
                </a:cxn>
                <a:cxn ang="0">
                  <a:pos x="72" y="27"/>
                </a:cxn>
                <a:cxn ang="0">
                  <a:pos x="50" y="12"/>
                </a:cxn>
                <a:cxn ang="0">
                  <a:pos x="93" y="26"/>
                </a:cxn>
                <a:cxn ang="0">
                  <a:pos x="105" y="25"/>
                </a:cxn>
                <a:cxn ang="0">
                  <a:pos x="116" y="17"/>
                </a:cxn>
                <a:cxn ang="0">
                  <a:pos x="108" y="2"/>
                </a:cxn>
                <a:cxn ang="0">
                  <a:pos x="22" y="0"/>
                </a:cxn>
                <a:cxn ang="0">
                  <a:pos x="22" y="0"/>
                </a:cxn>
              </a:cxnLst>
              <a:rect l="txL" t="txT" r="txR" b="txB"/>
              <a:pathLst>
                <a:path w="1853" h="764">
                  <a:moveTo>
                    <a:pt x="350" y="0"/>
                  </a:moveTo>
                  <a:lnTo>
                    <a:pt x="129" y="42"/>
                  </a:lnTo>
                  <a:lnTo>
                    <a:pt x="150" y="141"/>
                  </a:lnTo>
                  <a:lnTo>
                    <a:pt x="0" y="232"/>
                  </a:lnTo>
                  <a:lnTo>
                    <a:pt x="331" y="302"/>
                  </a:lnTo>
                  <a:lnTo>
                    <a:pt x="230" y="483"/>
                  </a:lnTo>
                  <a:lnTo>
                    <a:pt x="500" y="523"/>
                  </a:lnTo>
                  <a:lnTo>
                    <a:pt x="631" y="684"/>
                  </a:lnTo>
                  <a:lnTo>
                    <a:pt x="831" y="673"/>
                  </a:lnTo>
                  <a:lnTo>
                    <a:pt x="992" y="663"/>
                  </a:lnTo>
                  <a:lnTo>
                    <a:pt x="1152" y="755"/>
                  </a:lnTo>
                  <a:lnTo>
                    <a:pt x="1403" y="764"/>
                  </a:lnTo>
                  <a:lnTo>
                    <a:pt x="1391" y="517"/>
                  </a:lnTo>
                  <a:lnTo>
                    <a:pt x="1142" y="422"/>
                  </a:lnTo>
                  <a:lnTo>
                    <a:pt x="800" y="192"/>
                  </a:lnTo>
                  <a:lnTo>
                    <a:pt x="1483" y="413"/>
                  </a:lnTo>
                  <a:lnTo>
                    <a:pt x="1675" y="392"/>
                  </a:lnTo>
                  <a:lnTo>
                    <a:pt x="1853" y="262"/>
                  </a:lnTo>
                  <a:lnTo>
                    <a:pt x="1715" y="21"/>
                  </a:lnTo>
                  <a:lnTo>
                    <a:pt x="350" y="0"/>
                  </a:lnTo>
                  <a:close/>
                </a:path>
              </a:pathLst>
            </a:custGeom>
            <a:solidFill>
              <a:srgbClr val="D1BABA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23" name="Freeform 31"/>
            <p:cNvSpPr/>
            <p:nvPr/>
          </p:nvSpPr>
          <p:spPr>
            <a:xfrm>
              <a:off x="2352" y="2330"/>
              <a:ext cx="94" cy="71"/>
            </a:xfrm>
            <a:custGeom>
              <a:avLst/>
              <a:gdLst>
                <a:gd name="txL" fmla="*/ 0 w 188"/>
                <a:gd name="txT" fmla="*/ 0 h 143"/>
                <a:gd name="txR" fmla="*/ 188 w 188"/>
                <a:gd name="txB" fmla="*/ 143 h 143"/>
              </a:gdLst>
              <a:ahLst/>
              <a:cxnLst>
                <a:cxn ang="0">
                  <a:pos x="7" y="0"/>
                </a:cxn>
                <a:cxn ang="0">
                  <a:pos x="2" y="2"/>
                </a:cxn>
                <a:cxn ang="0">
                  <a:pos x="0" y="8"/>
                </a:cxn>
                <a:cxn ang="0">
                  <a:pos x="12" y="7"/>
                </a:cxn>
                <a:cxn ang="0">
                  <a:pos x="12" y="3"/>
                </a:cxn>
                <a:cxn ang="0">
                  <a:pos x="7" y="0"/>
                </a:cxn>
                <a:cxn ang="0">
                  <a:pos x="7" y="0"/>
                </a:cxn>
              </a:cxnLst>
              <a:rect l="txL" t="txT" r="txR" b="txB"/>
              <a:pathLst>
                <a:path w="188" h="143">
                  <a:moveTo>
                    <a:pt x="103" y="0"/>
                  </a:moveTo>
                  <a:lnTo>
                    <a:pt x="32" y="46"/>
                  </a:lnTo>
                  <a:lnTo>
                    <a:pt x="0" y="143"/>
                  </a:lnTo>
                  <a:lnTo>
                    <a:pt x="183" y="126"/>
                  </a:lnTo>
                  <a:lnTo>
                    <a:pt x="188" y="48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rgbClr val="B2FA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24" name="Freeform 32"/>
            <p:cNvSpPr/>
            <p:nvPr/>
          </p:nvSpPr>
          <p:spPr>
            <a:xfrm>
              <a:off x="3607" y="1870"/>
              <a:ext cx="383" cy="387"/>
            </a:xfrm>
            <a:custGeom>
              <a:avLst/>
              <a:gdLst>
                <a:gd name="txL" fmla="*/ 0 w 766"/>
                <a:gd name="txT" fmla="*/ 0 h 774"/>
                <a:gd name="txR" fmla="*/ 766 w 766"/>
                <a:gd name="txB" fmla="*/ 774 h 774"/>
              </a:gdLst>
              <a:ahLst/>
              <a:cxnLst>
                <a:cxn ang="0">
                  <a:pos x="0" y="8"/>
                </a:cxn>
                <a:cxn ang="0">
                  <a:pos x="4" y="0"/>
                </a:cxn>
                <a:cxn ang="0">
                  <a:pos x="10" y="4"/>
                </a:cxn>
                <a:cxn ang="0">
                  <a:pos x="28" y="5"/>
                </a:cxn>
                <a:cxn ang="0">
                  <a:pos x="42" y="6"/>
                </a:cxn>
                <a:cxn ang="0">
                  <a:pos x="48" y="8"/>
                </a:cxn>
                <a:cxn ang="0">
                  <a:pos x="45" y="27"/>
                </a:cxn>
                <a:cxn ang="0">
                  <a:pos x="35" y="49"/>
                </a:cxn>
                <a:cxn ang="0">
                  <a:pos x="9" y="46"/>
                </a:cxn>
                <a:cxn ang="0">
                  <a:pos x="1" y="19"/>
                </a:cxn>
                <a:cxn ang="0">
                  <a:pos x="0" y="8"/>
                </a:cxn>
                <a:cxn ang="0">
                  <a:pos x="0" y="8"/>
                </a:cxn>
              </a:cxnLst>
              <a:rect l="txL" t="txT" r="txR" b="txB"/>
              <a:pathLst>
                <a:path w="766" h="774">
                  <a:moveTo>
                    <a:pt x="0" y="124"/>
                  </a:moveTo>
                  <a:lnTo>
                    <a:pt x="63" y="0"/>
                  </a:lnTo>
                  <a:lnTo>
                    <a:pt x="145" y="61"/>
                  </a:lnTo>
                  <a:lnTo>
                    <a:pt x="443" y="69"/>
                  </a:lnTo>
                  <a:lnTo>
                    <a:pt x="671" y="82"/>
                  </a:lnTo>
                  <a:lnTo>
                    <a:pt x="766" y="124"/>
                  </a:lnTo>
                  <a:lnTo>
                    <a:pt x="719" y="428"/>
                  </a:lnTo>
                  <a:lnTo>
                    <a:pt x="546" y="774"/>
                  </a:lnTo>
                  <a:lnTo>
                    <a:pt x="131" y="726"/>
                  </a:lnTo>
                  <a:lnTo>
                    <a:pt x="8" y="297"/>
                  </a:lnTo>
                  <a:lnTo>
                    <a:pt x="0" y="124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25" name="Freeform 33"/>
            <p:cNvSpPr/>
            <p:nvPr/>
          </p:nvSpPr>
          <p:spPr>
            <a:xfrm>
              <a:off x="3214" y="1112"/>
              <a:ext cx="642" cy="1194"/>
            </a:xfrm>
            <a:custGeom>
              <a:avLst/>
              <a:gdLst>
                <a:gd name="txL" fmla="*/ 0 w 1285"/>
                <a:gd name="txT" fmla="*/ 0 h 2390"/>
                <a:gd name="txR" fmla="*/ 1285 w 1285"/>
                <a:gd name="txB" fmla="*/ 2390 h 2390"/>
              </a:gdLst>
              <a:ahLst/>
              <a:cxnLst>
                <a:cxn ang="0">
                  <a:pos x="73" y="19"/>
                </a:cxn>
                <a:cxn ang="0">
                  <a:pos x="72" y="0"/>
                </a:cxn>
                <a:cxn ang="0">
                  <a:pos x="63" y="2"/>
                </a:cxn>
                <a:cxn ang="0">
                  <a:pos x="51" y="35"/>
                </a:cxn>
                <a:cxn ang="0">
                  <a:pos x="46" y="39"/>
                </a:cxn>
                <a:cxn ang="0">
                  <a:pos x="13" y="128"/>
                </a:cxn>
                <a:cxn ang="0">
                  <a:pos x="5" y="133"/>
                </a:cxn>
                <a:cxn ang="0">
                  <a:pos x="0" y="140"/>
                </a:cxn>
                <a:cxn ang="0">
                  <a:pos x="19" y="149"/>
                </a:cxn>
                <a:cxn ang="0">
                  <a:pos x="22" y="137"/>
                </a:cxn>
                <a:cxn ang="0">
                  <a:pos x="31" y="135"/>
                </a:cxn>
                <a:cxn ang="0">
                  <a:pos x="38" y="115"/>
                </a:cxn>
                <a:cxn ang="0">
                  <a:pos x="43" y="113"/>
                </a:cxn>
                <a:cxn ang="0">
                  <a:pos x="46" y="98"/>
                </a:cxn>
                <a:cxn ang="0">
                  <a:pos x="44" y="90"/>
                </a:cxn>
                <a:cxn ang="0">
                  <a:pos x="62" y="29"/>
                </a:cxn>
                <a:cxn ang="0">
                  <a:pos x="67" y="27"/>
                </a:cxn>
                <a:cxn ang="0">
                  <a:pos x="71" y="93"/>
                </a:cxn>
                <a:cxn ang="0">
                  <a:pos x="75" y="100"/>
                </a:cxn>
                <a:cxn ang="0">
                  <a:pos x="80" y="95"/>
                </a:cxn>
                <a:cxn ang="0">
                  <a:pos x="73" y="19"/>
                </a:cxn>
                <a:cxn ang="0">
                  <a:pos x="73" y="19"/>
                </a:cxn>
              </a:cxnLst>
              <a:rect l="txL" t="txT" r="txR" b="txB"/>
              <a:pathLst>
                <a:path w="1285" h="2390">
                  <a:moveTo>
                    <a:pt x="1175" y="316"/>
                  </a:moveTo>
                  <a:lnTo>
                    <a:pt x="1160" y="0"/>
                  </a:lnTo>
                  <a:lnTo>
                    <a:pt x="1019" y="40"/>
                  </a:lnTo>
                  <a:lnTo>
                    <a:pt x="818" y="567"/>
                  </a:lnTo>
                  <a:lnTo>
                    <a:pt x="747" y="631"/>
                  </a:lnTo>
                  <a:lnTo>
                    <a:pt x="221" y="2059"/>
                  </a:lnTo>
                  <a:lnTo>
                    <a:pt x="95" y="2129"/>
                  </a:lnTo>
                  <a:lnTo>
                    <a:pt x="0" y="2255"/>
                  </a:lnTo>
                  <a:lnTo>
                    <a:pt x="306" y="2390"/>
                  </a:lnTo>
                  <a:lnTo>
                    <a:pt x="352" y="2200"/>
                  </a:lnTo>
                  <a:lnTo>
                    <a:pt x="498" y="2173"/>
                  </a:lnTo>
                  <a:lnTo>
                    <a:pt x="618" y="1852"/>
                  </a:lnTo>
                  <a:lnTo>
                    <a:pt x="688" y="1812"/>
                  </a:lnTo>
                  <a:lnTo>
                    <a:pt x="747" y="1570"/>
                  </a:lnTo>
                  <a:lnTo>
                    <a:pt x="707" y="1451"/>
                  </a:lnTo>
                  <a:lnTo>
                    <a:pt x="998" y="476"/>
                  </a:lnTo>
                  <a:lnTo>
                    <a:pt x="1084" y="447"/>
                  </a:lnTo>
                  <a:lnTo>
                    <a:pt x="1148" y="1491"/>
                  </a:lnTo>
                  <a:lnTo>
                    <a:pt x="1215" y="1612"/>
                  </a:lnTo>
                  <a:lnTo>
                    <a:pt x="1285" y="1527"/>
                  </a:lnTo>
                  <a:lnTo>
                    <a:pt x="1175" y="316"/>
                  </a:lnTo>
                  <a:close/>
                </a:path>
              </a:pathLst>
            </a:custGeom>
            <a:solidFill>
              <a:srgbClr val="A3A3D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26" name="Freeform 34"/>
            <p:cNvSpPr/>
            <p:nvPr/>
          </p:nvSpPr>
          <p:spPr>
            <a:xfrm>
              <a:off x="3204" y="1747"/>
              <a:ext cx="213" cy="454"/>
            </a:xfrm>
            <a:custGeom>
              <a:avLst/>
              <a:gdLst>
                <a:gd name="txL" fmla="*/ 0 w 426"/>
                <a:gd name="txT" fmla="*/ 0 h 909"/>
                <a:gd name="txR" fmla="*/ 426 w 426"/>
                <a:gd name="txB" fmla="*/ 909 h 909"/>
              </a:gdLst>
              <a:ahLst/>
              <a:cxnLst>
                <a:cxn ang="0">
                  <a:pos x="27" y="0"/>
                </a:cxn>
                <a:cxn ang="0">
                  <a:pos x="16" y="4"/>
                </a:cxn>
                <a:cxn ang="0">
                  <a:pos x="13" y="17"/>
                </a:cxn>
                <a:cxn ang="0">
                  <a:pos x="0" y="50"/>
                </a:cxn>
                <a:cxn ang="0">
                  <a:pos x="3" y="56"/>
                </a:cxn>
                <a:cxn ang="0">
                  <a:pos x="27" y="0"/>
                </a:cxn>
                <a:cxn ang="0">
                  <a:pos x="27" y="0"/>
                </a:cxn>
              </a:cxnLst>
              <a:rect l="txL" t="txT" r="txR" b="txB"/>
              <a:pathLst>
                <a:path w="426" h="909">
                  <a:moveTo>
                    <a:pt x="426" y="0"/>
                  </a:moveTo>
                  <a:lnTo>
                    <a:pt x="245" y="74"/>
                  </a:lnTo>
                  <a:lnTo>
                    <a:pt x="205" y="276"/>
                  </a:lnTo>
                  <a:lnTo>
                    <a:pt x="0" y="808"/>
                  </a:lnTo>
                  <a:lnTo>
                    <a:pt x="44" y="909"/>
                  </a:lnTo>
                  <a:lnTo>
                    <a:pt x="426" y="0"/>
                  </a:lnTo>
                  <a:close/>
                </a:path>
              </a:pathLst>
            </a:custGeom>
            <a:solidFill>
              <a:srgbClr val="A3A3D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27" name="Freeform 35"/>
            <p:cNvSpPr/>
            <p:nvPr/>
          </p:nvSpPr>
          <p:spPr>
            <a:xfrm>
              <a:off x="3635" y="1970"/>
              <a:ext cx="346" cy="326"/>
            </a:xfrm>
            <a:custGeom>
              <a:avLst/>
              <a:gdLst>
                <a:gd name="txL" fmla="*/ 0 w 692"/>
                <a:gd name="txT" fmla="*/ 0 h 652"/>
                <a:gd name="txR" fmla="*/ 692 w 692"/>
                <a:gd name="txB" fmla="*/ 652 h 652"/>
              </a:gdLst>
              <a:ahLst/>
              <a:cxnLst>
                <a:cxn ang="0">
                  <a:pos x="44" y="0"/>
                </a:cxn>
                <a:cxn ang="0">
                  <a:pos x="39" y="11"/>
                </a:cxn>
                <a:cxn ang="0">
                  <a:pos x="36" y="9"/>
                </a:cxn>
                <a:cxn ang="0">
                  <a:pos x="32" y="14"/>
                </a:cxn>
                <a:cxn ang="0">
                  <a:pos x="30" y="5"/>
                </a:cxn>
                <a:cxn ang="0">
                  <a:pos x="24" y="15"/>
                </a:cxn>
                <a:cxn ang="0">
                  <a:pos x="22" y="28"/>
                </a:cxn>
                <a:cxn ang="0">
                  <a:pos x="14" y="10"/>
                </a:cxn>
                <a:cxn ang="0">
                  <a:pos x="1" y="5"/>
                </a:cxn>
                <a:cxn ang="0">
                  <a:pos x="0" y="22"/>
                </a:cxn>
                <a:cxn ang="0">
                  <a:pos x="5" y="35"/>
                </a:cxn>
                <a:cxn ang="0">
                  <a:pos x="28" y="41"/>
                </a:cxn>
                <a:cxn ang="0">
                  <a:pos x="39" y="33"/>
                </a:cxn>
                <a:cxn ang="0">
                  <a:pos x="42" y="29"/>
                </a:cxn>
                <a:cxn ang="0">
                  <a:pos x="44" y="0"/>
                </a:cxn>
                <a:cxn ang="0">
                  <a:pos x="44" y="0"/>
                </a:cxn>
              </a:cxnLst>
              <a:rect l="txL" t="txT" r="txR" b="txB"/>
              <a:pathLst>
                <a:path w="692" h="652">
                  <a:moveTo>
                    <a:pt x="692" y="0"/>
                  </a:moveTo>
                  <a:lnTo>
                    <a:pt x="624" y="165"/>
                  </a:lnTo>
                  <a:lnTo>
                    <a:pt x="563" y="140"/>
                  </a:lnTo>
                  <a:lnTo>
                    <a:pt x="498" y="211"/>
                  </a:lnTo>
                  <a:lnTo>
                    <a:pt x="477" y="80"/>
                  </a:lnTo>
                  <a:lnTo>
                    <a:pt x="377" y="226"/>
                  </a:lnTo>
                  <a:lnTo>
                    <a:pt x="346" y="446"/>
                  </a:lnTo>
                  <a:lnTo>
                    <a:pt x="217" y="159"/>
                  </a:lnTo>
                  <a:lnTo>
                    <a:pt x="12" y="70"/>
                  </a:lnTo>
                  <a:lnTo>
                    <a:pt x="0" y="342"/>
                  </a:lnTo>
                  <a:lnTo>
                    <a:pt x="76" y="557"/>
                  </a:lnTo>
                  <a:lnTo>
                    <a:pt x="443" y="652"/>
                  </a:lnTo>
                  <a:lnTo>
                    <a:pt x="612" y="523"/>
                  </a:lnTo>
                  <a:lnTo>
                    <a:pt x="664" y="456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rgbClr val="A3A3D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28" name="Freeform 36"/>
            <p:cNvSpPr/>
            <p:nvPr/>
          </p:nvSpPr>
          <p:spPr>
            <a:xfrm>
              <a:off x="2285" y="2229"/>
              <a:ext cx="245" cy="254"/>
            </a:xfrm>
            <a:custGeom>
              <a:avLst/>
              <a:gdLst>
                <a:gd name="txL" fmla="*/ 0 w 490"/>
                <a:gd name="txT" fmla="*/ 0 h 507"/>
                <a:gd name="txR" fmla="*/ 490 w 490"/>
                <a:gd name="txB" fmla="*/ 507 h 507"/>
              </a:gdLst>
              <a:ahLst/>
              <a:cxnLst>
                <a:cxn ang="0">
                  <a:pos x="25" y="2"/>
                </a:cxn>
                <a:cxn ang="0">
                  <a:pos x="17" y="0"/>
                </a:cxn>
                <a:cxn ang="0">
                  <a:pos x="2" y="7"/>
                </a:cxn>
                <a:cxn ang="0">
                  <a:pos x="0" y="14"/>
                </a:cxn>
                <a:cxn ang="0">
                  <a:pos x="0" y="21"/>
                </a:cxn>
                <a:cxn ang="0">
                  <a:pos x="2" y="29"/>
                </a:cxn>
                <a:cxn ang="0">
                  <a:pos x="9" y="32"/>
                </a:cxn>
                <a:cxn ang="0">
                  <a:pos x="16" y="31"/>
                </a:cxn>
                <a:cxn ang="0">
                  <a:pos x="25" y="28"/>
                </a:cxn>
                <a:cxn ang="0">
                  <a:pos x="30" y="22"/>
                </a:cxn>
                <a:cxn ang="0">
                  <a:pos x="31" y="13"/>
                </a:cxn>
                <a:cxn ang="0">
                  <a:pos x="29" y="6"/>
                </a:cxn>
                <a:cxn ang="0">
                  <a:pos x="24" y="20"/>
                </a:cxn>
                <a:cxn ang="0">
                  <a:pos x="19" y="24"/>
                </a:cxn>
                <a:cxn ang="0">
                  <a:pos x="13" y="25"/>
                </a:cxn>
                <a:cxn ang="0">
                  <a:pos x="8" y="20"/>
                </a:cxn>
                <a:cxn ang="0">
                  <a:pos x="9" y="11"/>
                </a:cxn>
                <a:cxn ang="0">
                  <a:pos x="18" y="7"/>
                </a:cxn>
                <a:cxn ang="0">
                  <a:pos x="25" y="3"/>
                </a:cxn>
                <a:cxn ang="0">
                  <a:pos x="25" y="2"/>
                </a:cxn>
                <a:cxn ang="0">
                  <a:pos x="25" y="2"/>
                </a:cxn>
              </a:cxnLst>
              <a:rect l="txL" t="txT" r="txR" b="txB"/>
              <a:pathLst>
                <a:path w="490" h="507">
                  <a:moveTo>
                    <a:pt x="395" y="21"/>
                  </a:moveTo>
                  <a:lnTo>
                    <a:pt x="270" y="0"/>
                  </a:lnTo>
                  <a:lnTo>
                    <a:pt x="27" y="106"/>
                  </a:lnTo>
                  <a:lnTo>
                    <a:pt x="0" y="211"/>
                  </a:lnTo>
                  <a:lnTo>
                    <a:pt x="0" y="325"/>
                  </a:lnTo>
                  <a:lnTo>
                    <a:pt x="17" y="460"/>
                  </a:lnTo>
                  <a:lnTo>
                    <a:pt x="137" y="507"/>
                  </a:lnTo>
                  <a:lnTo>
                    <a:pt x="247" y="494"/>
                  </a:lnTo>
                  <a:lnTo>
                    <a:pt x="394" y="435"/>
                  </a:lnTo>
                  <a:lnTo>
                    <a:pt x="471" y="348"/>
                  </a:lnTo>
                  <a:lnTo>
                    <a:pt x="490" y="207"/>
                  </a:lnTo>
                  <a:lnTo>
                    <a:pt x="449" y="81"/>
                  </a:lnTo>
                  <a:lnTo>
                    <a:pt x="384" y="317"/>
                  </a:lnTo>
                  <a:lnTo>
                    <a:pt x="293" y="382"/>
                  </a:lnTo>
                  <a:lnTo>
                    <a:pt x="198" y="391"/>
                  </a:lnTo>
                  <a:lnTo>
                    <a:pt x="120" y="311"/>
                  </a:lnTo>
                  <a:lnTo>
                    <a:pt x="143" y="175"/>
                  </a:lnTo>
                  <a:lnTo>
                    <a:pt x="285" y="108"/>
                  </a:lnTo>
                  <a:lnTo>
                    <a:pt x="399" y="40"/>
                  </a:lnTo>
                  <a:lnTo>
                    <a:pt x="395" y="21"/>
                  </a:lnTo>
                  <a:close/>
                </a:path>
              </a:pathLst>
            </a:custGeom>
            <a:solidFill>
              <a:srgbClr val="CCCC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29" name="Freeform 37"/>
            <p:cNvSpPr/>
            <p:nvPr/>
          </p:nvSpPr>
          <p:spPr>
            <a:xfrm>
              <a:off x="2408" y="2224"/>
              <a:ext cx="122" cy="137"/>
            </a:xfrm>
            <a:custGeom>
              <a:avLst/>
              <a:gdLst>
                <a:gd name="txL" fmla="*/ 0 w 245"/>
                <a:gd name="txT" fmla="*/ 0 h 276"/>
                <a:gd name="txR" fmla="*/ 245 w 245"/>
                <a:gd name="txB" fmla="*/ 276 h 276"/>
              </a:gdLst>
              <a:ahLst/>
              <a:cxnLst>
                <a:cxn ang="0">
                  <a:pos x="0" y="5"/>
                </a:cxn>
                <a:cxn ang="0">
                  <a:pos x="8" y="11"/>
                </a:cxn>
                <a:cxn ang="0">
                  <a:pos x="10" y="17"/>
                </a:cxn>
                <a:cxn ang="0">
                  <a:pos x="15" y="7"/>
                </a:cxn>
                <a:cxn ang="0">
                  <a:pos x="9" y="0"/>
                </a:cxn>
                <a:cxn ang="0">
                  <a:pos x="0" y="5"/>
                </a:cxn>
                <a:cxn ang="0">
                  <a:pos x="0" y="5"/>
                </a:cxn>
              </a:cxnLst>
              <a:rect l="txL" t="txT" r="txR" b="txB"/>
              <a:pathLst>
                <a:path w="245" h="276">
                  <a:moveTo>
                    <a:pt x="0" y="82"/>
                  </a:moveTo>
                  <a:lnTo>
                    <a:pt x="139" y="179"/>
                  </a:lnTo>
                  <a:lnTo>
                    <a:pt x="168" y="276"/>
                  </a:lnTo>
                  <a:lnTo>
                    <a:pt x="245" y="116"/>
                  </a:lnTo>
                  <a:lnTo>
                    <a:pt x="154" y="0"/>
                  </a:lnTo>
                  <a:lnTo>
                    <a:pt x="0" y="82"/>
                  </a:lnTo>
                  <a:close/>
                </a:path>
              </a:pathLst>
            </a:custGeom>
            <a:solidFill>
              <a:srgbClr val="CCCC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30" name="Freeform 38"/>
            <p:cNvSpPr/>
            <p:nvPr/>
          </p:nvSpPr>
          <p:spPr>
            <a:xfrm>
              <a:off x="2691" y="2154"/>
              <a:ext cx="141" cy="64"/>
            </a:xfrm>
            <a:custGeom>
              <a:avLst/>
              <a:gdLst>
                <a:gd name="txL" fmla="*/ 0 w 283"/>
                <a:gd name="txT" fmla="*/ 0 h 127"/>
                <a:gd name="txR" fmla="*/ 283 w 283"/>
                <a:gd name="txB" fmla="*/ 127 h 127"/>
              </a:gdLst>
              <a:ahLst/>
              <a:cxnLst>
                <a:cxn ang="0">
                  <a:pos x="15" y="0"/>
                </a:cxn>
                <a:cxn ang="0">
                  <a:pos x="1" y="3"/>
                </a:cxn>
                <a:cxn ang="0">
                  <a:pos x="0" y="8"/>
                </a:cxn>
                <a:cxn ang="0">
                  <a:pos x="12" y="8"/>
                </a:cxn>
                <a:cxn ang="0">
                  <a:pos x="17" y="2"/>
                </a:cxn>
                <a:cxn ang="0">
                  <a:pos x="15" y="0"/>
                </a:cxn>
                <a:cxn ang="0">
                  <a:pos x="15" y="0"/>
                </a:cxn>
              </a:cxnLst>
              <a:rect l="txL" t="txT" r="txR" b="txB"/>
              <a:pathLst>
                <a:path w="283" h="127">
                  <a:moveTo>
                    <a:pt x="243" y="0"/>
                  </a:moveTo>
                  <a:lnTo>
                    <a:pt x="23" y="38"/>
                  </a:lnTo>
                  <a:lnTo>
                    <a:pt x="0" y="127"/>
                  </a:lnTo>
                  <a:lnTo>
                    <a:pt x="194" y="123"/>
                  </a:lnTo>
                  <a:lnTo>
                    <a:pt x="283" y="32"/>
                  </a:lnTo>
                  <a:lnTo>
                    <a:pt x="243" y="0"/>
                  </a:lnTo>
                  <a:close/>
                </a:path>
              </a:pathLst>
            </a:custGeom>
            <a:solidFill>
              <a:srgbClr val="CCCC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31" name="Freeform 39"/>
            <p:cNvSpPr/>
            <p:nvPr/>
          </p:nvSpPr>
          <p:spPr>
            <a:xfrm>
              <a:off x="2785" y="2683"/>
              <a:ext cx="63" cy="65"/>
            </a:xfrm>
            <a:custGeom>
              <a:avLst/>
              <a:gdLst>
                <a:gd name="txL" fmla="*/ 0 w 125"/>
                <a:gd name="txT" fmla="*/ 0 h 132"/>
                <a:gd name="txR" fmla="*/ 125 w 125"/>
                <a:gd name="txB" fmla="*/ 132 h 132"/>
              </a:gdLst>
              <a:ahLst/>
              <a:cxnLst>
                <a:cxn ang="0">
                  <a:pos x="2" y="1"/>
                </a:cxn>
                <a:cxn ang="0">
                  <a:pos x="4" y="2"/>
                </a:cxn>
                <a:cxn ang="0">
                  <a:pos x="6" y="0"/>
                </a:cxn>
                <a:cxn ang="0">
                  <a:pos x="8" y="3"/>
                </a:cxn>
                <a:cxn ang="0">
                  <a:pos x="7" y="7"/>
                </a:cxn>
                <a:cxn ang="0">
                  <a:pos x="3" y="8"/>
                </a:cxn>
                <a:cxn ang="0">
                  <a:pos x="0" y="5"/>
                </a:cxn>
                <a:cxn ang="0">
                  <a:pos x="2" y="1"/>
                </a:cxn>
                <a:cxn ang="0">
                  <a:pos x="2" y="1"/>
                </a:cxn>
              </a:cxnLst>
              <a:rect l="txL" t="txT" r="txR" b="txB"/>
              <a:pathLst>
                <a:path w="125" h="132">
                  <a:moveTo>
                    <a:pt x="21" y="25"/>
                  </a:moveTo>
                  <a:lnTo>
                    <a:pt x="55" y="37"/>
                  </a:lnTo>
                  <a:lnTo>
                    <a:pt x="95" y="0"/>
                  </a:lnTo>
                  <a:lnTo>
                    <a:pt x="125" y="61"/>
                  </a:lnTo>
                  <a:lnTo>
                    <a:pt x="110" y="122"/>
                  </a:lnTo>
                  <a:lnTo>
                    <a:pt x="46" y="132"/>
                  </a:lnTo>
                  <a:lnTo>
                    <a:pt x="0" y="86"/>
                  </a:lnTo>
                  <a:lnTo>
                    <a:pt x="21" y="25"/>
                  </a:lnTo>
                  <a:close/>
                </a:path>
              </a:pathLst>
            </a:custGeom>
            <a:solidFill>
              <a:srgbClr val="FF262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32" name="Freeform 40"/>
            <p:cNvSpPr/>
            <p:nvPr/>
          </p:nvSpPr>
          <p:spPr>
            <a:xfrm>
              <a:off x="2888" y="2703"/>
              <a:ext cx="55" cy="58"/>
            </a:xfrm>
            <a:custGeom>
              <a:avLst/>
              <a:gdLst>
                <a:gd name="txL" fmla="*/ 0 w 110"/>
                <a:gd name="txT" fmla="*/ 0 h 116"/>
                <a:gd name="txR" fmla="*/ 110 w 110"/>
                <a:gd name="txB" fmla="*/ 116 h 116"/>
              </a:gdLst>
              <a:ahLst/>
              <a:cxnLst>
                <a:cxn ang="0">
                  <a:pos x="0" y="3"/>
                </a:cxn>
                <a:cxn ang="0">
                  <a:pos x="3" y="3"/>
                </a:cxn>
                <a:cxn ang="0">
                  <a:pos x="5" y="0"/>
                </a:cxn>
                <a:cxn ang="0">
                  <a:pos x="7" y="3"/>
                </a:cxn>
                <a:cxn ang="0">
                  <a:pos x="6" y="7"/>
                </a:cxn>
                <a:cxn ang="0">
                  <a:pos x="1" y="8"/>
                </a:cxn>
                <a:cxn ang="0">
                  <a:pos x="0" y="3"/>
                </a:cxn>
                <a:cxn ang="0">
                  <a:pos x="0" y="3"/>
                </a:cxn>
              </a:cxnLst>
              <a:rect l="txL" t="txT" r="txR" b="txB"/>
              <a:pathLst>
                <a:path w="110" h="116">
                  <a:moveTo>
                    <a:pt x="0" y="40"/>
                  </a:moveTo>
                  <a:lnTo>
                    <a:pt x="36" y="36"/>
                  </a:lnTo>
                  <a:lnTo>
                    <a:pt x="80" y="0"/>
                  </a:lnTo>
                  <a:lnTo>
                    <a:pt x="110" y="46"/>
                  </a:lnTo>
                  <a:lnTo>
                    <a:pt x="95" y="107"/>
                  </a:lnTo>
                  <a:lnTo>
                    <a:pt x="12" y="116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rgbClr val="FF262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33" name="Freeform 41"/>
            <p:cNvSpPr/>
            <p:nvPr/>
          </p:nvSpPr>
          <p:spPr>
            <a:xfrm>
              <a:off x="2996" y="2733"/>
              <a:ext cx="47" cy="53"/>
            </a:xfrm>
            <a:custGeom>
              <a:avLst/>
              <a:gdLst>
                <a:gd name="txL" fmla="*/ 0 w 95"/>
                <a:gd name="txT" fmla="*/ 0 h 107"/>
                <a:gd name="txR" fmla="*/ 95 w 95"/>
                <a:gd name="txB" fmla="*/ 107 h 107"/>
              </a:gdLst>
              <a:ahLst/>
              <a:cxnLst>
                <a:cxn ang="0">
                  <a:pos x="0" y="0"/>
                </a:cxn>
                <a:cxn ang="0">
                  <a:pos x="3" y="0"/>
                </a:cxn>
                <a:cxn ang="0">
                  <a:pos x="5" y="3"/>
                </a:cxn>
                <a:cxn ang="0">
                  <a:pos x="0" y="6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95" h="107">
                  <a:moveTo>
                    <a:pt x="0" y="15"/>
                  </a:moveTo>
                  <a:lnTo>
                    <a:pt x="59" y="0"/>
                  </a:lnTo>
                  <a:lnTo>
                    <a:pt x="95" y="55"/>
                  </a:lnTo>
                  <a:lnTo>
                    <a:pt x="15" y="107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262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34" name="Freeform 42"/>
            <p:cNvSpPr/>
            <p:nvPr/>
          </p:nvSpPr>
          <p:spPr>
            <a:xfrm>
              <a:off x="2506" y="2590"/>
              <a:ext cx="40" cy="60"/>
            </a:xfrm>
            <a:custGeom>
              <a:avLst/>
              <a:gdLst>
                <a:gd name="txL" fmla="*/ 0 w 80"/>
                <a:gd name="txT" fmla="*/ 0 h 122"/>
                <a:gd name="txR" fmla="*/ 80 w 80"/>
                <a:gd name="txB" fmla="*/ 122 h 122"/>
              </a:gdLst>
              <a:ahLst/>
              <a:cxnLst>
                <a:cxn ang="0">
                  <a:pos x="4" y="0"/>
                </a:cxn>
                <a:cxn ang="0">
                  <a:pos x="0" y="2"/>
                </a:cxn>
                <a:cxn ang="0">
                  <a:pos x="2" y="7"/>
                </a:cxn>
                <a:cxn ang="0">
                  <a:pos x="5" y="4"/>
                </a:cxn>
                <a:cxn ang="0">
                  <a:pos x="4" y="0"/>
                </a:cxn>
                <a:cxn ang="0">
                  <a:pos x="4" y="0"/>
                </a:cxn>
              </a:cxnLst>
              <a:rect l="txL" t="txT" r="txR" b="txB"/>
              <a:pathLst>
                <a:path w="80" h="122">
                  <a:moveTo>
                    <a:pt x="55" y="0"/>
                  </a:moveTo>
                  <a:lnTo>
                    <a:pt x="0" y="42"/>
                  </a:lnTo>
                  <a:lnTo>
                    <a:pt x="30" y="122"/>
                  </a:lnTo>
                  <a:lnTo>
                    <a:pt x="80" y="76"/>
                  </a:lnTo>
                  <a:lnTo>
                    <a:pt x="55" y="0"/>
                  </a:lnTo>
                  <a:close/>
                </a:path>
              </a:pathLst>
            </a:custGeom>
            <a:solidFill>
              <a:srgbClr val="FF262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35" name="Freeform 43"/>
            <p:cNvSpPr/>
            <p:nvPr/>
          </p:nvSpPr>
          <p:spPr>
            <a:xfrm>
              <a:off x="2444" y="2565"/>
              <a:ext cx="41" cy="55"/>
            </a:xfrm>
            <a:custGeom>
              <a:avLst/>
              <a:gdLst>
                <a:gd name="txL" fmla="*/ 0 w 81"/>
                <a:gd name="txT" fmla="*/ 0 h 110"/>
                <a:gd name="txR" fmla="*/ 81 w 81"/>
                <a:gd name="txB" fmla="*/ 110 h 110"/>
              </a:gdLst>
              <a:ahLst/>
              <a:cxnLst>
                <a:cxn ang="0">
                  <a:pos x="4" y="0"/>
                </a:cxn>
                <a:cxn ang="0">
                  <a:pos x="0" y="3"/>
                </a:cxn>
                <a:cxn ang="0">
                  <a:pos x="2" y="7"/>
                </a:cxn>
                <a:cxn ang="0">
                  <a:pos x="6" y="5"/>
                </a:cxn>
                <a:cxn ang="0">
                  <a:pos x="4" y="0"/>
                </a:cxn>
                <a:cxn ang="0">
                  <a:pos x="4" y="0"/>
                </a:cxn>
              </a:cxnLst>
              <a:rect l="txL" t="txT" r="txR" b="txB"/>
              <a:pathLst>
                <a:path w="81" h="110">
                  <a:moveTo>
                    <a:pt x="60" y="0"/>
                  </a:moveTo>
                  <a:lnTo>
                    <a:pt x="0" y="45"/>
                  </a:lnTo>
                  <a:lnTo>
                    <a:pt x="30" y="110"/>
                  </a:lnTo>
                  <a:lnTo>
                    <a:pt x="81" y="76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FF262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36" name="Freeform 44"/>
            <p:cNvSpPr/>
            <p:nvPr/>
          </p:nvSpPr>
          <p:spPr>
            <a:xfrm>
              <a:off x="3224" y="2693"/>
              <a:ext cx="356" cy="487"/>
            </a:xfrm>
            <a:custGeom>
              <a:avLst/>
              <a:gdLst>
                <a:gd name="txL" fmla="*/ 0 w 711"/>
                <a:gd name="txT" fmla="*/ 0 h 974"/>
                <a:gd name="txR" fmla="*/ 711 w 711"/>
                <a:gd name="txB" fmla="*/ 974 h 974"/>
              </a:gdLst>
              <a:ahLst/>
              <a:cxnLst>
                <a:cxn ang="0">
                  <a:pos x="39" y="0"/>
                </a:cxn>
                <a:cxn ang="0">
                  <a:pos x="45" y="3"/>
                </a:cxn>
                <a:cxn ang="0">
                  <a:pos x="45" y="10"/>
                </a:cxn>
                <a:cxn ang="0">
                  <a:pos x="27" y="58"/>
                </a:cxn>
                <a:cxn ang="0">
                  <a:pos x="22" y="61"/>
                </a:cxn>
                <a:cxn ang="0">
                  <a:pos x="4" y="60"/>
                </a:cxn>
                <a:cxn ang="0">
                  <a:pos x="0" y="49"/>
                </a:cxn>
                <a:cxn ang="0">
                  <a:pos x="33" y="5"/>
                </a:cxn>
                <a:cxn ang="0">
                  <a:pos x="39" y="0"/>
                </a:cxn>
                <a:cxn ang="0">
                  <a:pos x="39" y="0"/>
                </a:cxn>
              </a:cxnLst>
              <a:rect l="txL" t="txT" r="txR" b="txB"/>
              <a:pathLst>
                <a:path w="711" h="974">
                  <a:moveTo>
                    <a:pt x="612" y="0"/>
                  </a:moveTo>
                  <a:lnTo>
                    <a:pt x="711" y="40"/>
                  </a:lnTo>
                  <a:lnTo>
                    <a:pt x="711" y="150"/>
                  </a:lnTo>
                  <a:lnTo>
                    <a:pt x="420" y="924"/>
                  </a:lnTo>
                  <a:lnTo>
                    <a:pt x="340" y="974"/>
                  </a:lnTo>
                  <a:lnTo>
                    <a:pt x="50" y="955"/>
                  </a:lnTo>
                  <a:lnTo>
                    <a:pt x="0" y="772"/>
                  </a:lnTo>
                  <a:lnTo>
                    <a:pt x="521" y="80"/>
                  </a:lnTo>
                  <a:lnTo>
                    <a:pt x="612" y="0"/>
                  </a:lnTo>
                  <a:close/>
                </a:path>
              </a:pathLst>
            </a:custGeom>
            <a:solidFill>
              <a:srgbClr val="CCCC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37" name="Freeform 45"/>
            <p:cNvSpPr/>
            <p:nvPr/>
          </p:nvSpPr>
          <p:spPr>
            <a:xfrm>
              <a:off x="3374" y="2744"/>
              <a:ext cx="186" cy="391"/>
            </a:xfrm>
            <a:custGeom>
              <a:avLst/>
              <a:gdLst>
                <a:gd name="txL" fmla="*/ 0 w 371"/>
                <a:gd name="txT" fmla="*/ 0 h 783"/>
                <a:gd name="txR" fmla="*/ 371 w 371"/>
                <a:gd name="txB" fmla="*/ 783 h 783"/>
              </a:gdLst>
              <a:ahLst/>
              <a:cxnLst>
                <a:cxn ang="0">
                  <a:pos x="20" y="0"/>
                </a:cxn>
                <a:cxn ang="0">
                  <a:pos x="0" y="40"/>
                </a:cxn>
                <a:cxn ang="0">
                  <a:pos x="0" y="47"/>
                </a:cxn>
                <a:cxn ang="0">
                  <a:pos x="4" y="48"/>
                </a:cxn>
                <a:cxn ang="0">
                  <a:pos x="24" y="1"/>
                </a:cxn>
                <a:cxn ang="0">
                  <a:pos x="20" y="0"/>
                </a:cxn>
                <a:cxn ang="0">
                  <a:pos x="20" y="0"/>
                </a:cxn>
              </a:cxnLst>
              <a:rect l="txL" t="txT" r="txR" b="txB"/>
              <a:pathLst>
                <a:path w="371" h="783">
                  <a:moveTo>
                    <a:pt x="312" y="0"/>
                  </a:moveTo>
                  <a:lnTo>
                    <a:pt x="0" y="643"/>
                  </a:lnTo>
                  <a:lnTo>
                    <a:pt x="0" y="753"/>
                  </a:lnTo>
                  <a:lnTo>
                    <a:pt x="61" y="783"/>
                  </a:lnTo>
                  <a:lnTo>
                    <a:pt x="371" y="19"/>
                  </a:lnTo>
                  <a:lnTo>
                    <a:pt x="312" y="0"/>
                  </a:lnTo>
                  <a:close/>
                </a:path>
              </a:pathLst>
            </a:custGeom>
            <a:solidFill>
              <a:srgbClr val="525285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38" name="Freeform 46"/>
            <p:cNvSpPr/>
            <p:nvPr/>
          </p:nvSpPr>
          <p:spPr>
            <a:xfrm>
              <a:off x="2928" y="2091"/>
              <a:ext cx="115" cy="115"/>
            </a:xfrm>
            <a:custGeom>
              <a:avLst/>
              <a:gdLst>
                <a:gd name="txL" fmla="*/ 0 w 232"/>
                <a:gd name="txT" fmla="*/ 0 h 230"/>
                <a:gd name="txR" fmla="*/ 232 w 232"/>
                <a:gd name="txB" fmla="*/ 230 h 230"/>
              </a:gdLst>
              <a:ahLst/>
              <a:cxnLst>
                <a:cxn ang="0">
                  <a:pos x="14" y="2"/>
                </a:cxn>
                <a:cxn ang="0">
                  <a:pos x="5" y="0"/>
                </a:cxn>
                <a:cxn ang="0">
                  <a:pos x="0" y="10"/>
                </a:cxn>
                <a:cxn ang="0">
                  <a:pos x="14" y="15"/>
                </a:cxn>
                <a:cxn ang="0">
                  <a:pos x="14" y="2"/>
                </a:cxn>
                <a:cxn ang="0">
                  <a:pos x="14" y="2"/>
                </a:cxn>
              </a:cxnLst>
              <a:rect l="txL" t="txT" r="txR" b="txB"/>
              <a:pathLst>
                <a:path w="232" h="230">
                  <a:moveTo>
                    <a:pt x="232" y="31"/>
                  </a:moveTo>
                  <a:lnTo>
                    <a:pt x="82" y="0"/>
                  </a:lnTo>
                  <a:lnTo>
                    <a:pt x="0" y="150"/>
                  </a:lnTo>
                  <a:lnTo>
                    <a:pt x="232" y="230"/>
                  </a:lnTo>
                  <a:lnTo>
                    <a:pt x="232" y="31"/>
                  </a:lnTo>
                  <a:close/>
                </a:path>
              </a:pathLst>
            </a:custGeom>
            <a:solidFill>
              <a:srgbClr val="E0E0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39" name="Freeform 47"/>
            <p:cNvSpPr/>
            <p:nvPr/>
          </p:nvSpPr>
          <p:spPr>
            <a:xfrm>
              <a:off x="2808" y="2226"/>
              <a:ext cx="145" cy="231"/>
            </a:xfrm>
            <a:custGeom>
              <a:avLst/>
              <a:gdLst>
                <a:gd name="txL" fmla="*/ 0 w 290"/>
                <a:gd name="txT" fmla="*/ 0 h 462"/>
                <a:gd name="txR" fmla="*/ 290 w 290"/>
                <a:gd name="txB" fmla="*/ 462 h 462"/>
              </a:gdLst>
              <a:ahLst/>
              <a:cxnLst>
                <a:cxn ang="0">
                  <a:pos x="19" y="8"/>
                </a:cxn>
                <a:cxn ang="0">
                  <a:pos x="2" y="0"/>
                </a:cxn>
                <a:cxn ang="0">
                  <a:pos x="0" y="22"/>
                </a:cxn>
                <a:cxn ang="0">
                  <a:pos x="18" y="29"/>
                </a:cxn>
                <a:cxn ang="0">
                  <a:pos x="19" y="8"/>
                </a:cxn>
                <a:cxn ang="0">
                  <a:pos x="19" y="8"/>
                </a:cxn>
              </a:cxnLst>
              <a:rect l="txL" t="txT" r="txR" b="txB"/>
              <a:pathLst>
                <a:path w="290" h="462">
                  <a:moveTo>
                    <a:pt x="290" y="122"/>
                  </a:moveTo>
                  <a:lnTo>
                    <a:pt x="30" y="0"/>
                  </a:lnTo>
                  <a:lnTo>
                    <a:pt x="0" y="352"/>
                  </a:lnTo>
                  <a:lnTo>
                    <a:pt x="281" y="462"/>
                  </a:lnTo>
                  <a:lnTo>
                    <a:pt x="290" y="122"/>
                  </a:lnTo>
                  <a:close/>
                </a:path>
              </a:pathLst>
            </a:custGeom>
            <a:solidFill>
              <a:srgbClr val="E0E0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40" name="Freeform 48"/>
            <p:cNvSpPr/>
            <p:nvPr/>
          </p:nvSpPr>
          <p:spPr>
            <a:xfrm>
              <a:off x="3389" y="2176"/>
              <a:ext cx="221" cy="341"/>
            </a:xfrm>
            <a:custGeom>
              <a:avLst/>
              <a:gdLst>
                <a:gd name="txL" fmla="*/ 0 w 441"/>
                <a:gd name="txT" fmla="*/ 0 h 683"/>
                <a:gd name="txR" fmla="*/ 441 w 441"/>
                <a:gd name="txB" fmla="*/ 683 h 683"/>
              </a:gdLst>
              <a:ahLst/>
              <a:cxnLst>
                <a:cxn ang="0">
                  <a:pos x="24" y="0"/>
                </a:cxn>
                <a:cxn ang="0">
                  <a:pos x="12" y="11"/>
                </a:cxn>
                <a:cxn ang="0">
                  <a:pos x="2" y="8"/>
                </a:cxn>
                <a:cxn ang="0">
                  <a:pos x="0" y="35"/>
                </a:cxn>
                <a:cxn ang="0">
                  <a:pos x="17" y="42"/>
                </a:cxn>
                <a:cxn ang="0">
                  <a:pos x="28" y="6"/>
                </a:cxn>
                <a:cxn ang="0">
                  <a:pos x="24" y="0"/>
                </a:cxn>
                <a:cxn ang="0">
                  <a:pos x="24" y="0"/>
                </a:cxn>
              </a:cxnLst>
              <a:rect l="txL" t="txT" r="txR" b="txB"/>
              <a:pathLst>
                <a:path w="441" h="683">
                  <a:moveTo>
                    <a:pt x="371" y="0"/>
                  </a:moveTo>
                  <a:lnTo>
                    <a:pt x="180" y="181"/>
                  </a:lnTo>
                  <a:lnTo>
                    <a:pt x="30" y="141"/>
                  </a:lnTo>
                  <a:lnTo>
                    <a:pt x="0" y="572"/>
                  </a:lnTo>
                  <a:lnTo>
                    <a:pt x="270" y="683"/>
                  </a:lnTo>
                  <a:lnTo>
                    <a:pt x="441" y="99"/>
                  </a:lnTo>
                  <a:lnTo>
                    <a:pt x="371" y="0"/>
                  </a:lnTo>
                  <a:close/>
                </a:path>
              </a:pathLst>
            </a:custGeom>
            <a:solidFill>
              <a:srgbClr val="E0E0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41" name="Freeform 49"/>
            <p:cNvSpPr/>
            <p:nvPr/>
          </p:nvSpPr>
          <p:spPr>
            <a:xfrm>
              <a:off x="2482" y="2317"/>
              <a:ext cx="917" cy="416"/>
            </a:xfrm>
            <a:custGeom>
              <a:avLst/>
              <a:gdLst>
                <a:gd name="txL" fmla="*/ 0 w 1834"/>
                <a:gd name="txT" fmla="*/ 0 h 832"/>
                <a:gd name="txR" fmla="*/ 1834 w 1834"/>
                <a:gd name="txB" fmla="*/ 832 h 832"/>
              </a:gdLst>
              <a:ahLst/>
              <a:cxnLst>
                <a:cxn ang="0">
                  <a:pos x="37" y="0"/>
                </a:cxn>
                <a:cxn ang="0">
                  <a:pos x="0" y="23"/>
                </a:cxn>
                <a:cxn ang="0">
                  <a:pos x="42" y="41"/>
                </a:cxn>
                <a:cxn ang="0">
                  <a:pos x="69" y="52"/>
                </a:cxn>
                <a:cxn ang="0">
                  <a:pos x="115" y="24"/>
                </a:cxn>
                <a:cxn ang="0">
                  <a:pos x="56" y="18"/>
                </a:cxn>
                <a:cxn ang="0">
                  <a:pos x="39" y="11"/>
                </a:cxn>
                <a:cxn ang="0">
                  <a:pos x="37" y="0"/>
                </a:cxn>
                <a:cxn ang="0">
                  <a:pos x="37" y="0"/>
                </a:cxn>
              </a:cxnLst>
              <a:rect l="txL" t="txT" r="txR" b="txB"/>
              <a:pathLst>
                <a:path w="1834" h="832">
                  <a:moveTo>
                    <a:pt x="591" y="0"/>
                  </a:moveTo>
                  <a:lnTo>
                    <a:pt x="0" y="361"/>
                  </a:lnTo>
                  <a:lnTo>
                    <a:pt x="671" y="652"/>
                  </a:lnTo>
                  <a:lnTo>
                    <a:pt x="1102" y="832"/>
                  </a:lnTo>
                  <a:lnTo>
                    <a:pt x="1834" y="380"/>
                  </a:lnTo>
                  <a:lnTo>
                    <a:pt x="891" y="279"/>
                  </a:lnTo>
                  <a:lnTo>
                    <a:pt x="612" y="169"/>
                  </a:lnTo>
                  <a:lnTo>
                    <a:pt x="591" y="0"/>
                  </a:lnTo>
                  <a:close/>
                </a:path>
              </a:pathLst>
            </a:custGeom>
            <a:solidFill>
              <a:srgbClr val="FFF28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42" name="Freeform 50"/>
            <p:cNvSpPr/>
            <p:nvPr/>
          </p:nvSpPr>
          <p:spPr>
            <a:xfrm>
              <a:off x="2788" y="2100"/>
              <a:ext cx="426" cy="370"/>
            </a:xfrm>
            <a:custGeom>
              <a:avLst/>
              <a:gdLst>
                <a:gd name="txL" fmla="*/ 0 w 851"/>
                <a:gd name="txT" fmla="*/ 0 h 740"/>
                <a:gd name="txR" fmla="*/ 851 w 851"/>
                <a:gd name="txB" fmla="*/ 740 h 740"/>
              </a:gdLst>
              <a:ahLst/>
              <a:cxnLst>
                <a:cxn ang="0">
                  <a:pos x="43" y="0"/>
                </a:cxn>
                <a:cxn ang="0">
                  <a:pos x="36" y="0"/>
                </a:cxn>
                <a:cxn ang="0">
                  <a:pos x="33" y="10"/>
                </a:cxn>
                <a:cxn ang="0">
                  <a:pos x="31" y="16"/>
                </a:cxn>
                <a:cxn ang="0">
                  <a:pos x="22" y="23"/>
                </a:cxn>
                <a:cxn ang="0">
                  <a:pos x="21" y="43"/>
                </a:cxn>
                <a:cxn ang="0">
                  <a:pos x="0" y="39"/>
                </a:cxn>
                <a:cxn ang="0">
                  <a:pos x="22" y="47"/>
                </a:cxn>
                <a:cxn ang="0">
                  <a:pos x="54" y="22"/>
                </a:cxn>
                <a:cxn ang="0">
                  <a:pos x="53" y="7"/>
                </a:cxn>
                <a:cxn ang="0">
                  <a:pos x="45" y="7"/>
                </a:cxn>
                <a:cxn ang="0">
                  <a:pos x="43" y="0"/>
                </a:cxn>
                <a:cxn ang="0">
                  <a:pos x="43" y="0"/>
                </a:cxn>
              </a:cxnLst>
              <a:rect l="txL" t="txT" r="txR" b="txB"/>
              <a:pathLst>
                <a:path w="851" h="740">
                  <a:moveTo>
                    <a:pt x="682" y="0"/>
                  </a:moveTo>
                  <a:lnTo>
                    <a:pt x="570" y="0"/>
                  </a:lnTo>
                  <a:lnTo>
                    <a:pt x="520" y="152"/>
                  </a:lnTo>
                  <a:lnTo>
                    <a:pt x="481" y="251"/>
                  </a:lnTo>
                  <a:lnTo>
                    <a:pt x="349" y="363"/>
                  </a:lnTo>
                  <a:lnTo>
                    <a:pt x="325" y="679"/>
                  </a:lnTo>
                  <a:lnTo>
                    <a:pt x="0" y="614"/>
                  </a:lnTo>
                  <a:lnTo>
                    <a:pt x="346" y="740"/>
                  </a:lnTo>
                  <a:lnTo>
                    <a:pt x="851" y="352"/>
                  </a:lnTo>
                  <a:lnTo>
                    <a:pt x="842" y="110"/>
                  </a:lnTo>
                  <a:lnTo>
                    <a:pt x="711" y="110"/>
                  </a:lnTo>
                  <a:lnTo>
                    <a:pt x="682" y="0"/>
                  </a:lnTo>
                  <a:close/>
                </a:path>
              </a:pathLst>
            </a:custGeom>
            <a:solidFill>
              <a:srgbClr val="A3A3D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43" name="Freeform 51"/>
            <p:cNvSpPr/>
            <p:nvPr/>
          </p:nvSpPr>
          <p:spPr>
            <a:xfrm>
              <a:off x="3500" y="2221"/>
              <a:ext cx="105" cy="271"/>
            </a:xfrm>
            <a:custGeom>
              <a:avLst/>
              <a:gdLst>
                <a:gd name="txL" fmla="*/ 0 w 211"/>
                <a:gd name="txT" fmla="*/ 0 h 541"/>
                <a:gd name="txR" fmla="*/ 211 w 211"/>
                <a:gd name="txB" fmla="*/ 541 h 541"/>
              </a:gdLst>
              <a:ahLst/>
              <a:cxnLst>
                <a:cxn ang="0">
                  <a:pos x="11" y="0"/>
                </a:cxn>
                <a:cxn ang="0">
                  <a:pos x="1" y="7"/>
                </a:cxn>
                <a:cxn ang="0">
                  <a:pos x="0" y="34"/>
                </a:cxn>
                <a:cxn ang="0">
                  <a:pos x="13" y="24"/>
                </a:cxn>
                <a:cxn ang="0">
                  <a:pos x="11" y="0"/>
                </a:cxn>
                <a:cxn ang="0">
                  <a:pos x="11" y="0"/>
                </a:cxn>
              </a:cxnLst>
              <a:rect l="txL" t="txT" r="txR" b="txB"/>
              <a:pathLst>
                <a:path w="211" h="541">
                  <a:moveTo>
                    <a:pt x="190" y="0"/>
                  </a:moveTo>
                  <a:lnTo>
                    <a:pt x="31" y="110"/>
                  </a:lnTo>
                  <a:lnTo>
                    <a:pt x="0" y="541"/>
                  </a:lnTo>
                  <a:lnTo>
                    <a:pt x="211" y="382"/>
                  </a:lnTo>
                  <a:lnTo>
                    <a:pt x="190" y="0"/>
                  </a:lnTo>
                  <a:close/>
                </a:path>
              </a:pathLst>
            </a:custGeom>
            <a:solidFill>
              <a:srgbClr val="A3A3D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44" name="Freeform 52"/>
            <p:cNvSpPr/>
            <p:nvPr/>
          </p:nvSpPr>
          <p:spPr>
            <a:xfrm>
              <a:off x="2387" y="2698"/>
              <a:ext cx="1117" cy="492"/>
            </a:xfrm>
            <a:custGeom>
              <a:avLst/>
              <a:gdLst>
                <a:gd name="txL" fmla="*/ 0 w 2236"/>
                <a:gd name="txT" fmla="*/ 0 h 984"/>
                <a:gd name="txR" fmla="*/ 2236 w 2236"/>
                <a:gd name="txB" fmla="*/ 984 h 984"/>
              </a:gdLst>
              <a:ahLst/>
              <a:cxnLst>
                <a:cxn ang="0">
                  <a:pos x="3" y="15"/>
                </a:cxn>
                <a:cxn ang="0">
                  <a:pos x="9" y="26"/>
                </a:cxn>
                <a:cxn ang="0">
                  <a:pos x="31" y="39"/>
                </a:cxn>
                <a:cxn ang="0">
                  <a:pos x="59" y="44"/>
                </a:cxn>
                <a:cxn ang="0">
                  <a:pos x="66" y="41"/>
                </a:cxn>
                <a:cxn ang="0">
                  <a:pos x="84" y="43"/>
                </a:cxn>
                <a:cxn ang="0">
                  <a:pos x="139" y="0"/>
                </a:cxn>
                <a:cxn ang="0">
                  <a:pos x="120" y="32"/>
                </a:cxn>
                <a:cxn ang="0">
                  <a:pos x="102" y="49"/>
                </a:cxn>
                <a:cxn ang="0">
                  <a:pos x="75" y="62"/>
                </a:cxn>
                <a:cxn ang="0">
                  <a:pos x="32" y="56"/>
                </a:cxn>
                <a:cxn ang="0">
                  <a:pos x="0" y="34"/>
                </a:cxn>
                <a:cxn ang="0">
                  <a:pos x="3" y="15"/>
                </a:cxn>
                <a:cxn ang="0">
                  <a:pos x="3" y="15"/>
                </a:cxn>
              </a:cxnLst>
              <a:rect l="txL" t="txT" r="txR" b="txB"/>
              <a:pathLst>
                <a:path w="2236" h="984">
                  <a:moveTo>
                    <a:pt x="59" y="232"/>
                  </a:moveTo>
                  <a:lnTo>
                    <a:pt x="151" y="401"/>
                  </a:lnTo>
                  <a:lnTo>
                    <a:pt x="500" y="623"/>
                  </a:lnTo>
                  <a:lnTo>
                    <a:pt x="953" y="694"/>
                  </a:lnTo>
                  <a:lnTo>
                    <a:pt x="1063" y="652"/>
                  </a:lnTo>
                  <a:lnTo>
                    <a:pt x="1354" y="673"/>
                  </a:lnTo>
                  <a:lnTo>
                    <a:pt x="2236" y="0"/>
                  </a:lnTo>
                  <a:lnTo>
                    <a:pt x="1926" y="511"/>
                  </a:lnTo>
                  <a:lnTo>
                    <a:pt x="1635" y="773"/>
                  </a:lnTo>
                  <a:lnTo>
                    <a:pt x="1213" y="984"/>
                  </a:lnTo>
                  <a:lnTo>
                    <a:pt x="521" y="893"/>
                  </a:lnTo>
                  <a:lnTo>
                    <a:pt x="0" y="542"/>
                  </a:lnTo>
                  <a:lnTo>
                    <a:pt x="59" y="232"/>
                  </a:lnTo>
                  <a:close/>
                </a:path>
              </a:pathLst>
            </a:custGeom>
            <a:solidFill>
              <a:srgbClr val="A3A3D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45" name="Freeform 53"/>
            <p:cNvSpPr/>
            <p:nvPr/>
          </p:nvSpPr>
          <p:spPr>
            <a:xfrm>
              <a:off x="2462" y="2241"/>
              <a:ext cx="1143" cy="789"/>
            </a:xfrm>
            <a:custGeom>
              <a:avLst/>
              <a:gdLst>
                <a:gd name="txL" fmla="*/ 0 w 2286"/>
                <a:gd name="txT" fmla="*/ 0 h 1577"/>
                <a:gd name="txR" fmla="*/ 2286 w 2286"/>
                <a:gd name="txB" fmla="*/ 1577 h 1577"/>
              </a:gdLst>
              <a:ahLst/>
              <a:cxnLst>
                <a:cxn ang="0">
                  <a:pos x="30" y="86"/>
                </a:cxn>
                <a:cxn ang="0">
                  <a:pos x="49" y="78"/>
                </a:cxn>
                <a:cxn ang="0">
                  <a:pos x="74" y="64"/>
                </a:cxn>
                <a:cxn ang="0">
                  <a:pos x="112" y="35"/>
                </a:cxn>
                <a:cxn ang="0">
                  <a:pos x="63" y="31"/>
                </a:cxn>
                <a:cxn ang="0">
                  <a:pos x="96" y="0"/>
                </a:cxn>
                <a:cxn ang="0">
                  <a:pos x="115" y="9"/>
                </a:cxn>
                <a:cxn ang="0">
                  <a:pos x="116" y="29"/>
                </a:cxn>
                <a:cxn ang="0">
                  <a:pos x="128" y="34"/>
                </a:cxn>
                <a:cxn ang="0">
                  <a:pos x="143" y="21"/>
                </a:cxn>
                <a:cxn ang="0">
                  <a:pos x="140" y="50"/>
                </a:cxn>
                <a:cxn ang="0">
                  <a:pos x="89" y="91"/>
                </a:cxn>
                <a:cxn ang="0">
                  <a:pos x="76" y="99"/>
                </a:cxn>
                <a:cxn ang="0">
                  <a:pos x="46" y="97"/>
                </a:cxn>
                <a:cxn ang="0">
                  <a:pos x="23" y="92"/>
                </a:cxn>
                <a:cxn ang="0">
                  <a:pos x="0" y="76"/>
                </a:cxn>
                <a:cxn ang="0">
                  <a:pos x="11" y="78"/>
                </a:cxn>
                <a:cxn ang="0">
                  <a:pos x="30" y="86"/>
                </a:cxn>
                <a:cxn ang="0">
                  <a:pos x="30" y="86"/>
                </a:cxn>
              </a:cxnLst>
              <a:rect l="txL" t="txT" r="txR" b="txB"/>
              <a:pathLst>
                <a:path w="2286" h="1577">
                  <a:moveTo>
                    <a:pt x="475" y="1361"/>
                  </a:moveTo>
                  <a:lnTo>
                    <a:pt x="781" y="1235"/>
                  </a:lnTo>
                  <a:lnTo>
                    <a:pt x="1182" y="1024"/>
                  </a:lnTo>
                  <a:lnTo>
                    <a:pt x="1785" y="553"/>
                  </a:lnTo>
                  <a:lnTo>
                    <a:pt x="1007" y="482"/>
                  </a:lnTo>
                  <a:lnTo>
                    <a:pt x="1524" y="0"/>
                  </a:lnTo>
                  <a:lnTo>
                    <a:pt x="1834" y="131"/>
                  </a:lnTo>
                  <a:lnTo>
                    <a:pt x="1845" y="452"/>
                  </a:lnTo>
                  <a:lnTo>
                    <a:pt x="2045" y="541"/>
                  </a:lnTo>
                  <a:lnTo>
                    <a:pt x="2286" y="332"/>
                  </a:lnTo>
                  <a:lnTo>
                    <a:pt x="2235" y="794"/>
                  </a:lnTo>
                  <a:lnTo>
                    <a:pt x="1414" y="1456"/>
                  </a:lnTo>
                  <a:lnTo>
                    <a:pt x="1203" y="1577"/>
                  </a:lnTo>
                  <a:lnTo>
                    <a:pt x="722" y="1541"/>
                  </a:lnTo>
                  <a:lnTo>
                    <a:pt x="361" y="1467"/>
                  </a:lnTo>
                  <a:lnTo>
                    <a:pt x="0" y="1205"/>
                  </a:lnTo>
                  <a:lnTo>
                    <a:pt x="169" y="1245"/>
                  </a:lnTo>
                  <a:lnTo>
                    <a:pt x="475" y="1361"/>
                  </a:lnTo>
                  <a:close/>
                </a:path>
              </a:pathLst>
            </a:custGeom>
            <a:solidFill>
              <a:srgbClr val="FFEA33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46" name="Freeform 54"/>
            <p:cNvSpPr/>
            <p:nvPr/>
          </p:nvSpPr>
          <p:spPr>
            <a:xfrm>
              <a:off x="2662" y="2161"/>
              <a:ext cx="120" cy="178"/>
            </a:xfrm>
            <a:custGeom>
              <a:avLst/>
              <a:gdLst>
                <a:gd name="txL" fmla="*/ 0 w 239"/>
                <a:gd name="txT" fmla="*/ 0 h 355"/>
                <a:gd name="txR" fmla="*/ 239 w 239"/>
                <a:gd name="txB" fmla="*/ 355 h 355"/>
              </a:gdLst>
              <a:ahLst/>
              <a:cxnLst>
                <a:cxn ang="0">
                  <a:pos x="13" y="0"/>
                </a:cxn>
                <a:cxn ang="0">
                  <a:pos x="7" y="3"/>
                </a:cxn>
                <a:cxn ang="0">
                  <a:pos x="0" y="9"/>
                </a:cxn>
                <a:cxn ang="0">
                  <a:pos x="1" y="19"/>
                </a:cxn>
                <a:cxn ang="0">
                  <a:pos x="4" y="23"/>
                </a:cxn>
                <a:cxn ang="0">
                  <a:pos x="11" y="18"/>
                </a:cxn>
                <a:cxn ang="0">
                  <a:pos x="8" y="13"/>
                </a:cxn>
                <a:cxn ang="0">
                  <a:pos x="9" y="8"/>
                </a:cxn>
                <a:cxn ang="0">
                  <a:pos x="13" y="6"/>
                </a:cxn>
                <a:cxn ang="0">
                  <a:pos x="9" y="5"/>
                </a:cxn>
                <a:cxn ang="0">
                  <a:pos x="12" y="2"/>
                </a:cxn>
                <a:cxn ang="0">
                  <a:pos x="15" y="1"/>
                </a:cxn>
                <a:cxn ang="0">
                  <a:pos x="13" y="0"/>
                </a:cxn>
                <a:cxn ang="0">
                  <a:pos x="13" y="0"/>
                </a:cxn>
              </a:cxnLst>
              <a:rect l="txL" t="txT" r="txR" b="txB"/>
              <a:pathLst>
                <a:path w="239" h="355">
                  <a:moveTo>
                    <a:pt x="199" y="0"/>
                  </a:moveTo>
                  <a:lnTo>
                    <a:pt x="100" y="34"/>
                  </a:lnTo>
                  <a:lnTo>
                    <a:pt x="0" y="141"/>
                  </a:lnTo>
                  <a:lnTo>
                    <a:pt x="4" y="296"/>
                  </a:lnTo>
                  <a:lnTo>
                    <a:pt x="49" y="355"/>
                  </a:lnTo>
                  <a:lnTo>
                    <a:pt x="163" y="283"/>
                  </a:lnTo>
                  <a:lnTo>
                    <a:pt x="119" y="199"/>
                  </a:lnTo>
                  <a:lnTo>
                    <a:pt x="140" y="125"/>
                  </a:lnTo>
                  <a:lnTo>
                    <a:pt x="199" y="85"/>
                  </a:lnTo>
                  <a:lnTo>
                    <a:pt x="129" y="80"/>
                  </a:lnTo>
                  <a:lnTo>
                    <a:pt x="180" y="25"/>
                  </a:lnTo>
                  <a:lnTo>
                    <a:pt x="239" y="15"/>
                  </a:lnTo>
                  <a:lnTo>
                    <a:pt x="199" y="0"/>
                  </a:lnTo>
                  <a:close/>
                </a:path>
              </a:pathLst>
            </a:custGeom>
            <a:solidFill>
              <a:srgbClr val="CCCC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47" name="Freeform 55"/>
            <p:cNvSpPr/>
            <p:nvPr/>
          </p:nvSpPr>
          <p:spPr>
            <a:xfrm>
              <a:off x="2353" y="2372"/>
              <a:ext cx="94" cy="55"/>
            </a:xfrm>
            <a:custGeom>
              <a:avLst/>
              <a:gdLst>
                <a:gd name="txL" fmla="*/ 0 w 186"/>
                <a:gd name="txT" fmla="*/ 0 h 110"/>
                <a:gd name="txR" fmla="*/ 186 w 186"/>
                <a:gd name="txB" fmla="*/ 110 h 110"/>
              </a:gdLst>
              <a:ahLst/>
              <a:cxnLst>
                <a:cxn ang="0">
                  <a:pos x="5" y="1"/>
                </a:cxn>
                <a:cxn ang="0">
                  <a:pos x="6" y="3"/>
                </a:cxn>
                <a:cxn ang="0">
                  <a:pos x="12" y="0"/>
                </a:cxn>
                <a:cxn ang="0">
                  <a:pos x="12" y="6"/>
                </a:cxn>
                <a:cxn ang="0">
                  <a:pos x="3" y="7"/>
                </a:cxn>
                <a:cxn ang="0">
                  <a:pos x="0" y="4"/>
                </a:cxn>
                <a:cxn ang="0">
                  <a:pos x="5" y="1"/>
                </a:cxn>
                <a:cxn ang="0">
                  <a:pos x="5" y="1"/>
                </a:cxn>
              </a:cxnLst>
              <a:rect l="txL" t="txT" r="txR" b="txB"/>
              <a:pathLst>
                <a:path w="186" h="110">
                  <a:moveTo>
                    <a:pt x="66" y="2"/>
                  </a:moveTo>
                  <a:lnTo>
                    <a:pt x="95" y="34"/>
                  </a:lnTo>
                  <a:lnTo>
                    <a:pt x="186" y="0"/>
                  </a:lnTo>
                  <a:lnTo>
                    <a:pt x="186" y="89"/>
                  </a:lnTo>
                  <a:lnTo>
                    <a:pt x="42" y="110"/>
                  </a:lnTo>
                  <a:lnTo>
                    <a:pt x="0" y="55"/>
                  </a:lnTo>
                  <a:lnTo>
                    <a:pt x="66" y="2"/>
                  </a:lnTo>
                  <a:close/>
                </a:path>
              </a:pathLst>
            </a:custGeom>
            <a:solidFill>
              <a:srgbClr val="CCCC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48" name="Freeform 56"/>
            <p:cNvSpPr/>
            <p:nvPr/>
          </p:nvSpPr>
          <p:spPr>
            <a:xfrm>
              <a:off x="2722" y="2259"/>
              <a:ext cx="64" cy="50"/>
            </a:xfrm>
            <a:custGeom>
              <a:avLst/>
              <a:gdLst>
                <a:gd name="txL" fmla="*/ 0 w 128"/>
                <a:gd name="txT" fmla="*/ 0 h 100"/>
                <a:gd name="txR" fmla="*/ 128 w 128"/>
                <a:gd name="txB" fmla="*/ 100 h 100"/>
              </a:gdLst>
              <a:ahLst/>
              <a:cxnLst>
                <a:cxn ang="0">
                  <a:pos x="3" y="1"/>
                </a:cxn>
                <a:cxn ang="0">
                  <a:pos x="5" y="3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2" y="7"/>
                </a:cxn>
                <a:cxn ang="0">
                  <a:pos x="0" y="4"/>
                </a:cxn>
                <a:cxn ang="0">
                  <a:pos x="3" y="1"/>
                </a:cxn>
                <a:cxn ang="0">
                  <a:pos x="3" y="1"/>
                </a:cxn>
              </a:cxnLst>
              <a:rect l="txL" t="txT" r="txR" b="txB"/>
              <a:pathLst>
                <a:path w="128" h="100">
                  <a:moveTo>
                    <a:pt x="37" y="15"/>
                  </a:moveTo>
                  <a:lnTo>
                    <a:pt x="76" y="40"/>
                  </a:lnTo>
                  <a:lnTo>
                    <a:pt x="120" y="0"/>
                  </a:lnTo>
                  <a:lnTo>
                    <a:pt x="128" y="62"/>
                  </a:lnTo>
                  <a:lnTo>
                    <a:pt x="31" y="100"/>
                  </a:lnTo>
                  <a:lnTo>
                    <a:pt x="0" y="55"/>
                  </a:lnTo>
                  <a:lnTo>
                    <a:pt x="37" y="15"/>
                  </a:lnTo>
                  <a:close/>
                </a:path>
              </a:pathLst>
            </a:custGeom>
            <a:solidFill>
              <a:srgbClr val="CCCC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49" name="Freeform 57"/>
            <p:cNvSpPr/>
            <p:nvPr/>
          </p:nvSpPr>
          <p:spPr>
            <a:xfrm>
              <a:off x="2223" y="2259"/>
              <a:ext cx="306" cy="233"/>
            </a:xfrm>
            <a:custGeom>
              <a:avLst/>
              <a:gdLst>
                <a:gd name="txL" fmla="*/ 0 w 612"/>
                <a:gd name="txT" fmla="*/ 0 h 465"/>
                <a:gd name="txR" fmla="*/ 612 w 612"/>
                <a:gd name="txB" fmla="*/ 465 h 465"/>
              </a:gdLst>
              <a:ahLst/>
              <a:cxnLst>
                <a:cxn ang="0">
                  <a:pos x="17" y="1"/>
                </a:cxn>
                <a:cxn ang="0">
                  <a:pos x="10" y="9"/>
                </a:cxn>
                <a:cxn ang="0">
                  <a:pos x="10" y="18"/>
                </a:cxn>
                <a:cxn ang="0">
                  <a:pos x="13" y="24"/>
                </a:cxn>
                <a:cxn ang="0">
                  <a:pos x="18" y="26"/>
                </a:cxn>
                <a:cxn ang="0">
                  <a:pos x="26" y="25"/>
                </a:cxn>
                <a:cxn ang="0">
                  <a:pos x="33" y="22"/>
                </a:cxn>
                <a:cxn ang="0">
                  <a:pos x="37" y="17"/>
                </a:cxn>
                <a:cxn ang="0">
                  <a:pos x="38" y="9"/>
                </a:cxn>
                <a:cxn ang="0">
                  <a:pos x="39" y="19"/>
                </a:cxn>
                <a:cxn ang="0">
                  <a:pos x="32" y="25"/>
                </a:cxn>
                <a:cxn ang="0">
                  <a:pos x="26" y="28"/>
                </a:cxn>
                <a:cxn ang="0">
                  <a:pos x="13" y="30"/>
                </a:cxn>
                <a:cxn ang="0">
                  <a:pos x="4" y="26"/>
                </a:cxn>
                <a:cxn ang="0">
                  <a:pos x="0" y="12"/>
                </a:cxn>
                <a:cxn ang="0">
                  <a:pos x="4" y="5"/>
                </a:cxn>
                <a:cxn ang="0">
                  <a:pos x="14" y="0"/>
                </a:cxn>
                <a:cxn ang="0">
                  <a:pos x="17" y="1"/>
                </a:cxn>
                <a:cxn ang="0">
                  <a:pos x="17" y="1"/>
                </a:cxn>
              </a:cxnLst>
              <a:rect l="txL" t="txT" r="txR" b="txB"/>
              <a:pathLst>
                <a:path w="612" h="465">
                  <a:moveTo>
                    <a:pt x="266" y="15"/>
                  </a:moveTo>
                  <a:lnTo>
                    <a:pt x="153" y="133"/>
                  </a:lnTo>
                  <a:lnTo>
                    <a:pt x="150" y="275"/>
                  </a:lnTo>
                  <a:lnTo>
                    <a:pt x="201" y="378"/>
                  </a:lnTo>
                  <a:lnTo>
                    <a:pt x="281" y="406"/>
                  </a:lnTo>
                  <a:lnTo>
                    <a:pt x="410" y="395"/>
                  </a:lnTo>
                  <a:lnTo>
                    <a:pt x="517" y="340"/>
                  </a:lnTo>
                  <a:lnTo>
                    <a:pt x="581" y="260"/>
                  </a:lnTo>
                  <a:lnTo>
                    <a:pt x="596" y="135"/>
                  </a:lnTo>
                  <a:lnTo>
                    <a:pt x="612" y="296"/>
                  </a:lnTo>
                  <a:lnTo>
                    <a:pt x="511" y="391"/>
                  </a:lnTo>
                  <a:lnTo>
                    <a:pt x="401" y="446"/>
                  </a:lnTo>
                  <a:lnTo>
                    <a:pt x="203" y="465"/>
                  </a:lnTo>
                  <a:lnTo>
                    <a:pt x="53" y="401"/>
                  </a:lnTo>
                  <a:lnTo>
                    <a:pt x="0" y="190"/>
                  </a:lnTo>
                  <a:lnTo>
                    <a:pt x="64" y="70"/>
                  </a:lnTo>
                  <a:lnTo>
                    <a:pt x="211" y="0"/>
                  </a:lnTo>
                  <a:lnTo>
                    <a:pt x="266" y="15"/>
                  </a:lnTo>
                  <a:close/>
                </a:path>
              </a:pathLst>
            </a:custGeom>
            <a:solidFill>
              <a:srgbClr val="7A7AAD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50" name="Freeform 58"/>
            <p:cNvSpPr/>
            <p:nvPr/>
          </p:nvSpPr>
          <p:spPr>
            <a:xfrm>
              <a:off x="2332" y="2268"/>
              <a:ext cx="162" cy="159"/>
            </a:xfrm>
            <a:custGeom>
              <a:avLst/>
              <a:gdLst>
                <a:gd name="txL" fmla="*/ 0 w 325"/>
                <a:gd name="txT" fmla="*/ 0 h 317"/>
                <a:gd name="txR" fmla="*/ 325 w 325"/>
                <a:gd name="txB" fmla="*/ 317 h 317"/>
              </a:gdLst>
              <a:ahLst/>
              <a:cxnLst>
                <a:cxn ang="0">
                  <a:pos x="9" y="0"/>
                </a:cxn>
                <a:cxn ang="0">
                  <a:pos x="4" y="3"/>
                </a:cxn>
                <a:cxn ang="0">
                  <a:pos x="0" y="8"/>
                </a:cxn>
                <a:cxn ang="0">
                  <a:pos x="0" y="13"/>
                </a:cxn>
                <a:cxn ang="0">
                  <a:pos x="2" y="19"/>
                </a:cxn>
                <a:cxn ang="0">
                  <a:pos x="4" y="12"/>
                </a:cxn>
                <a:cxn ang="0">
                  <a:pos x="8" y="9"/>
                </a:cxn>
                <a:cxn ang="0">
                  <a:pos x="12" y="10"/>
                </a:cxn>
                <a:cxn ang="0">
                  <a:pos x="12" y="14"/>
                </a:cxn>
                <a:cxn ang="0">
                  <a:pos x="11" y="19"/>
                </a:cxn>
                <a:cxn ang="0">
                  <a:pos x="13" y="20"/>
                </a:cxn>
                <a:cxn ang="0">
                  <a:pos x="18" y="17"/>
                </a:cxn>
                <a:cxn ang="0">
                  <a:pos x="20" y="11"/>
                </a:cxn>
                <a:cxn ang="0">
                  <a:pos x="19" y="6"/>
                </a:cxn>
                <a:cxn ang="0">
                  <a:pos x="15" y="2"/>
                </a:cxn>
                <a:cxn ang="0">
                  <a:pos x="9" y="0"/>
                </a:cxn>
                <a:cxn ang="0">
                  <a:pos x="9" y="0"/>
                </a:cxn>
              </a:cxnLst>
              <a:rect l="txL" t="txT" r="txR" b="txB"/>
              <a:pathLst>
                <a:path w="325" h="317">
                  <a:moveTo>
                    <a:pt x="154" y="0"/>
                  </a:moveTo>
                  <a:lnTo>
                    <a:pt x="71" y="36"/>
                  </a:lnTo>
                  <a:lnTo>
                    <a:pt x="4" y="121"/>
                  </a:lnTo>
                  <a:lnTo>
                    <a:pt x="0" y="201"/>
                  </a:lnTo>
                  <a:lnTo>
                    <a:pt x="34" y="296"/>
                  </a:lnTo>
                  <a:lnTo>
                    <a:pt x="72" y="180"/>
                  </a:lnTo>
                  <a:lnTo>
                    <a:pt x="129" y="133"/>
                  </a:lnTo>
                  <a:lnTo>
                    <a:pt x="207" y="156"/>
                  </a:lnTo>
                  <a:lnTo>
                    <a:pt x="206" y="222"/>
                  </a:lnTo>
                  <a:lnTo>
                    <a:pt x="181" y="304"/>
                  </a:lnTo>
                  <a:lnTo>
                    <a:pt x="217" y="317"/>
                  </a:lnTo>
                  <a:lnTo>
                    <a:pt x="295" y="262"/>
                  </a:lnTo>
                  <a:lnTo>
                    <a:pt x="325" y="167"/>
                  </a:lnTo>
                  <a:lnTo>
                    <a:pt x="310" y="91"/>
                  </a:lnTo>
                  <a:lnTo>
                    <a:pt x="249" y="21"/>
                  </a:lnTo>
                  <a:lnTo>
                    <a:pt x="154" y="0"/>
                  </a:lnTo>
                  <a:close/>
                </a:path>
              </a:pathLst>
            </a:custGeom>
            <a:solidFill>
              <a:srgbClr val="A3A3D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51" name="Freeform 59"/>
            <p:cNvSpPr/>
            <p:nvPr/>
          </p:nvSpPr>
          <p:spPr>
            <a:xfrm>
              <a:off x="2719" y="2204"/>
              <a:ext cx="86" cy="84"/>
            </a:xfrm>
            <a:custGeom>
              <a:avLst/>
              <a:gdLst>
                <a:gd name="txL" fmla="*/ 0 w 171"/>
                <a:gd name="txT" fmla="*/ 0 h 170"/>
                <a:gd name="txR" fmla="*/ 171 w 171"/>
                <a:gd name="txB" fmla="*/ 170 h 170"/>
              </a:gdLst>
              <a:ahLst/>
              <a:cxnLst>
                <a:cxn ang="0">
                  <a:pos x="11" y="2"/>
                </a:cxn>
                <a:cxn ang="0">
                  <a:pos x="4" y="0"/>
                </a:cxn>
                <a:cxn ang="0">
                  <a:pos x="0" y="2"/>
                </a:cxn>
                <a:cxn ang="0">
                  <a:pos x="0" y="7"/>
                </a:cxn>
                <a:cxn ang="0">
                  <a:pos x="3" y="5"/>
                </a:cxn>
                <a:cxn ang="0">
                  <a:pos x="8" y="6"/>
                </a:cxn>
                <a:cxn ang="0">
                  <a:pos x="9" y="10"/>
                </a:cxn>
                <a:cxn ang="0">
                  <a:pos x="11" y="2"/>
                </a:cxn>
                <a:cxn ang="0">
                  <a:pos x="11" y="2"/>
                </a:cxn>
              </a:cxnLst>
              <a:rect l="txL" t="txT" r="txR" b="txB"/>
              <a:pathLst>
                <a:path w="171" h="170">
                  <a:moveTo>
                    <a:pt x="171" y="40"/>
                  </a:moveTo>
                  <a:lnTo>
                    <a:pt x="51" y="0"/>
                  </a:lnTo>
                  <a:lnTo>
                    <a:pt x="0" y="40"/>
                  </a:lnTo>
                  <a:lnTo>
                    <a:pt x="0" y="113"/>
                  </a:lnTo>
                  <a:lnTo>
                    <a:pt x="36" y="80"/>
                  </a:lnTo>
                  <a:lnTo>
                    <a:pt x="116" y="99"/>
                  </a:lnTo>
                  <a:lnTo>
                    <a:pt x="131" y="170"/>
                  </a:lnTo>
                  <a:lnTo>
                    <a:pt x="171" y="40"/>
                  </a:lnTo>
                  <a:close/>
                </a:path>
              </a:pathLst>
            </a:custGeom>
            <a:solidFill>
              <a:srgbClr val="7A7AAD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52" name="Freeform 60"/>
            <p:cNvSpPr/>
            <p:nvPr/>
          </p:nvSpPr>
          <p:spPr>
            <a:xfrm>
              <a:off x="2642" y="2149"/>
              <a:ext cx="178" cy="203"/>
            </a:xfrm>
            <a:custGeom>
              <a:avLst/>
              <a:gdLst>
                <a:gd name="txL" fmla="*/ 0 w 355"/>
                <a:gd name="txT" fmla="*/ 0 h 407"/>
                <a:gd name="txR" fmla="*/ 355 w 355"/>
                <a:gd name="txB" fmla="*/ 407 h 407"/>
              </a:gdLst>
              <a:ahLst/>
              <a:cxnLst>
                <a:cxn ang="0">
                  <a:pos x="22" y="0"/>
                </a:cxn>
                <a:cxn ang="0">
                  <a:pos x="14" y="0"/>
                </a:cxn>
                <a:cxn ang="0">
                  <a:pos x="9" y="2"/>
                </a:cxn>
                <a:cxn ang="0">
                  <a:pos x="1" y="9"/>
                </a:cxn>
                <a:cxn ang="0">
                  <a:pos x="0" y="17"/>
                </a:cxn>
                <a:cxn ang="0">
                  <a:pos x="4" y="25"/>
                </a:cxn>
                <a:cxn ang="0">
                  <a:pos x="10" y="22"/>
                </a:cxn>
                <a:cxn ang="0">
                  <a:pos x="6" y="18"/>
                </a:cxn>
                <a:cxn ang="0">
                  <a:pos x="5" y="13"/>
                </a:cxn>
                <a:cxn ang="0">
                  <a:pos x="7" y="8"/>
                </a:cxn>
                <a:cxn ang="0">
                  <a:pos x="14" y="2"/>
                </a:cxn>
                <a:cxn ang="0">
                  <a:pos x="19" y="2"/>
                </a:cxn>
                <a:cxn ang="0">
                  <a:pos x="23" y="4"/>
                </a:cxn>
                <a:cxn ang="0">
                  <a:pos x="22" y="0"/>
                </a:cxn>
                <a:cxn ang="0">
                  <a:pos x="22" y="0"/>
                </a:cxn>
              </a:cxnLst>
              <a:rect l="txL" t="txT" r="txR" b="txB"/>
              <a:pathLst>
                <a:path w="355" h="407">
                  <a:moveTo>
                    <a:pt x="350" y="0"/>
                  </a:moveTo>
                  <a:lnTo>
                    <a:pt x="215" y="0"/>
                  </a:lnTo>
                  <a:lnTo>
                    <a:pt x="129" y="40"/>
                  </a:lnTo>
                  <a:lnTo>
                    <a:pt x="9" y="145"/>
                  </a:lnTo>
                  <a:lnTo>
                    <a:pt x="0" y="280"/>
                  </a:lnTo>
                  <a:lnTo>
                    <a:pt x="55" y="407"/>
                  </a:lnTo>
                  <a:lnTo>
                    <a:pt x="154" y="356"/>
                  </a:lnTo>
                  <a:lnTo>
                    <a:pt x="89" y="300"/>
                  </a:lnTo>
                  <a:lnTo>
                    <a:pt x="70" y="221"/>
                  </a:lnTo>
                  <a:lnTo>
                    <a:pt x="110" y="139"/>
                  </a:lnTo>
                  <a:lnTo>
                    <a:pt x="211" y="44"/>
                  </a:lnTo>
                  <a:lnTo>
                    <a:pt x="294" y="44"/>
                  </a:lnTo>
                  <a:lnTo>
                    <a:pt x="355" y="74"/>
                  </a:lnTo>
                  <a:lnTo>
                    <a:pt x="350" y="0"/>
                  </a:lnTo>
                  <a:close/>
                </a:path>
              </a:pathLst>
            </a:custGeom>
            <a:solidFill>
              <a:srgbClr val="7A7AAD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53" name="Freeform 61"/>
            <p:cNvSpPr/>
            <p:nvPr/>
          </p:nvSpPr>
          <p:spPr>
            <a:xfrm>
              <a:off x="1923" y="1993"/>
              <a:ext cx="185" cy="424"/>
            </a:xfrm>
            <a:custGeom>
              <a:avLst/>
              <a:gdLst>
                <a:gd name="txL" fmla="*/ 0 w 371"/>
                <a:gd name="txT" fmla="*/ 0 h 848"/>
                <a:gd name="txR" fmla="*/ 371 w 371"/>
                <a:gd name="txB" fmla="*/ 848 h 848"/>
              </a:gdLst>
              <a:ahLst/>
              <a:cxnLst>
                <a:cxn ang="0">
                  <a:pos x="10" y="0"/>
                </a:cxn>
                <a:cxn ang="0">
                  <a:pos x="7" y="5"/>
                </a:cxn>
                <a:cxn ang="0">
                  <a:pos x="14" y="17"/>
                </a:cxn>
                <a:cxn ang="0">
                  <a:pos x="6" y="8"/>
                </a:cxn>
                <a:cxn ang="0">
                  <a:pos x="7" y="27"/>
                </a:cxn>
                <a:cxn ang="0">
                  <a:pos x="0" y="29"/>
                </a:cxn>
                <a:cxn ang="0">
                  <a:pos x="8" y="48"/>
                </a:cxn>
                <a:cxn ang="0">
                  <a:pos x="16" y="53"/>
                </a:cxn>
                <a:cxn ang="0">
                  <a:pos x="23" y="52"/>
                </a:cxn>
                <a:cxn ang="0">
                  <a:pos x="21" y="42"/>
                </a:cxn>
                <a:cxn ang="0">
                  <a:pos x="16" y="32"/>
                </a:cxn>
                <a:cxn ang="0">
                  <a:pos x="17" y="23"/>
                </a:cxn>
                <a:cxn ang="0">
                  <a:pos x="22" y="20"/>
                </a:cxn>
                <a:cxn ang="0">
                  <a:pos x="10" y="0"/>
                </a:cxn>
                <a:cxn ang="0">
                  <a:pos x="10" y="0"/>
                </a:cxn>
              </a:cxnLst>
              <a:rect l="txL" t="txT" r="txR" b="txB"/>
              <a:pathLst>
                <a:path w="371" h="848">
                  <a:moveTo>
                    <a:pt x="169" y="0"/>
                  </a:moveTo>
                  <a:lnTo>
                    <a:pt x="120" y="71"/>
                  </a:lnTo>
                  <a:lnTo>
                    <a:pt x="224" y="261"/>
                  </a:lnTo>
                  <a:lnTo>
                    <a:pt x="104" y="126"/>
                  </a:lnTo>
                  <a:lnTo>
                    <a:pt x="120" y="426"/>
                  </a:lnTo>
                  <a:lnTo>
                    <a:pt x="0" y="451"/>
                  </a:lnTo>
                  <a:lnTo>
                    <a:pt x="139" y="759"/>
                  </a:lnTo>
                  <a:lnTo>
                    <a:pt x="260" y="848"/>
                  </a:lnTo>
                  <a:lnTo>
                    <a:pt x="371" y="823"/>
                  </a:lnTo>
                  <a:lnTo>
                    <a:pt x="350" y="658"/>
                  </a:lnTo>
                  <a:lnTo>
                    <a:pt x="264" y="508"/>
                  </a:lnTo>
                  <a:lnTo>
                    <a:pt x="275" y="356"/>
                  </a:lnTo>
                  <a:lnTo>
                    <a:pt x="365" y="312"/>
                  </a:lnTo>
                  <a:lnTo>
                    <a:pt x="169" y="0"/>
                  </a:lnTo>
                  <a:close/>
                </a:path>
              </a:pathLst>
            </a:custGeom>
            <a:solidFill>
              <a:srgbClr val="FFD5B2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54" name="Freeform 62"/>
            <p:cNvSpPr/>
            <p:nvPr/>
          </p:nvSpPr>
          <p:spPr>
            <a:xfrm>
              <a:off x="1928" y="2083"/>
              <a:ext cx="190" cy="346"/>
            </a:xfrm>
            <a:custGeom>
              <a:avLst/>
              <a:gdLst>
                <a:gd name="txL" fmla="*/ 0 w 381"/>
                <a:gd name="txT" fmla="*/ 0 h 692"/>
                <a:gd name="txR" fmla="*/ 381 w 381"/>
                <a:gd name="txB" fmla="*/ 692 h 692"/>
              </a:gdLst>
              <a:ahLst/>
              <a:cxnLst>
                <a:cxn ang="0">
                  <a:pos x="6" y="0"/>
                </a:cxn>
                <a:cxn ang="0">
                  <a:pos x="5" y="13"/>
                </a:cxn>
                <a:cxn ang="0">
                  <a:pos x="2" y="17"/>
                </a:cxn>
                <a:cxn ang="0">
                  <a:pos x="12" y="34"/>
                </a:cxn>
                <a:cxn ang="0">
                  <a:pos x="0" y="19"/>
                </a:cxn>
                <a:cxn ang="0">
                  <a:pos x="8" y="38"/>
                </a:cxn>
                <a:cxn ang="0">
                  <a:pos x="15" y="44"/>
                </a:cxn>
                <a:cxn ang="0">
                  <a:pos x="23" y="41"/>
                </a:cxn>
                <a:cxn ang="0">
                  <a:pos x="22" y="32"/>
                </a:cxn>
                <a:cxn ang="0">
                  <a:pos x="18" y="26"/>
                </a:cxn>
                <a:cxn ang="0">
                  <a:pos x="19" y="10"/>
                </a:cxn>
                <a:cxn ang="0">
                  <a:pos x="13" y="10"/>
                </a:cxn>
                <a:cxn ang="0">
                  <a:pos x="6" y="0"/>
                </a:cxn>
                <a:cxn ang="0">
                  <a:pos x="6" y="0"/>
                </a:cxn>
              </a:cxnLst>
              <a:rect l="txL" t="txT" r="txR" b="txB"/>
              <a:pathLst>
                <a:path w="381" h="692">
                  <a:moveTo>
                    <a:pt x="101" y="0"/>
                  </a:moveTo>
                  <a:lnTo>
                    <a:pt x="86" y="196"/>
                  </a:lnTo>
                  <a:lnTo>
                    <a:pt x="35" y="270"/>
                  </a:lnTo>
                  <a:lnTo>
                    <a:pt x="200" y="532"/>
                  </a:lnTo>
                  <a:lnTo>
                    <a:pt x="0" y="300"/>
                  </a:lnTo>
                  <a:lnTo>
                    <a:pt x="141" y="603"/>
                  </a:lnTo>
                  <a:lnTo>
                    <a:pt x="251" y="692"/>
                  </a:lnTo>
                  <a:lnTo>
                    <a:pt x="381" y="648"/>
                  </a:lnTo>
                  <a:lnTo>
                    <a:pt x="365" y="502"/>
                  </a:lnTo>
                  <a:lnTo>
                    <a:pt x="301" y="411"/>
                  </a:lnTo>
                  <a:lnTo>
                    <a:pt x="316" y="150"/>
                  </a:lnTo>
                  <a:lnTo>
                    <a:pt x="215" y="160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A3A3D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55" name="Freeform 63"/>
            <p:cNvSpPr/>
            <p:nvPr/>
          </p:nvSpPr>
          <p:spPr>
            <a:xfrm>
              <a:off x="2372" y="1802"/>
              <a:ext cx="629" cy="246"/>
            </a:xfrm>
            <a:custGeom>
              <a:avLst/>
              <a:gdLst>
                <a:gd name="txL" fmla="*/ 0 w 1258"/>
                <a:gd name="txT" fmla="*/ 0 h 493"/>
                <a:gd name="txR" fmla="*/ 1258 w 1258"/>
                <a:gd name="txB" fmla="*/ 493 h 493"/>
              </a:gdLst>
              <a:ahLst/>
              <a:cxnLst>
                <a:cxn ang="0">
                  <a:pos x="12" y="30"/>
                </a:cxn>
                <a:cxn ang="0">
                  <a:pos x="0" y="16"/>
                </a:cxn>
                <a:cxn ang="0">
                  <a:pos x="2" y="13"/>
                </a:cxn>
                <a:cxn ang="0">
                  <a:pos x="13" y="9"/>
                </a:cxn>
                <a:cxn ang="0">
                  <a:pos x="24" y="2"/>
                </a:cxn>
                <a:cxn ang="0">
                  <a:pos x="27" y="5"/>
                </a:cxn>
                <a:cxn ang="0">
                  <a:pos x="33" y="5"/>
                </a:cxn>
                <a:cxn ang="0">
                  <a:pos x="39" y="0"/>
                </a:cxn>
                <a:cxn ang="0">
                  <a:pos x="48" y="7"/>
                </a:cxn>
                <a:cxn ang="0">
                  <a:pos x="63" y="8"/>
                </a:cxn>
                <a:cxn ang="0">
                  <a:pos x="71" y="10"/>
                </a:cxn>
                <a:cxn ang="0">
                  <a:pos x="74" y="17"/>
                </a:cxn>
                <a:cxn ang="0">
                  <a:pos x="79" y="19"/>
                </a:cxn>
                <a:cxn ang="0">
                  <a:pos x="12" y="30"/>
                </a:cxn>
                <a:cxn ang="0">
                  <a:pos x="12" y="30"/>
                </a:cxn>
              </a:cxnLst>
              <a:rect l="txL" t="txT" r="txR" b="txB"/>
              <a:pathLst>
                <a:path w="1258" h="493">
                  <a:moveTo>
                    <a:pt x="184" y="493"/>
                  </a:moveTo>
                  <a:lnTo>
                    <a:pt x="0" y="257"/>
                  </a:lnTo>
                  <a:lnTo>
                    <a:pt x="19" y="217"/>
                  </a:lnTo>
                  <a:lnTo>
                    <a:pt x="205" y="156"/>
                  </a:lnTo>
                  <a:lnTo>
                    <a:pt x="376" y="46"/>
                  </a:lnTo>
                  <a:lnTo>
                    <a:pt x="420" y="95"/>
                  </a:lnTo>
                  <a:lnTo>
                    <a:pt x="527" y="90"/>
                  </a:lnTo>
                  <a:lnTo>
                    <a:pt x="622" y="0"/>
                  </a:lnTo>
                  <a:lnTo>
                    <a:pt x="762" y="120"/>
                  </a:lnTo>
                  <a:lnTo>
                    <a:pt x="998" y="135"/>
                  </a:lnTo>
                  <a:lnTo>
                    <a:pt x="1123" y="160"/>
                  </a:lnTo>
                  <a:lnTo>
                    <a:pt x="1179" y="272"/>
                  </a:lnTo>
                  <a:lnTo>
                    <a:pt x="1258" y="312"/>
                  </a:lnTo>
                  <a:lnTo>
                    <a:pt x="184" y="493"/>
                  </a:lnTo>
                  <a:close/>
                </a:path>
              </a:pathLst>
            </a:custGeom>
            <a:solidFill>
              <a:srgbClr val="D1BABA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56" name="Freeform 64"/>
            <p:cNvSpPr/>
            <p:nvPr/>
          </p:nvSpPr>
          <p:spPr>
            <a:xfrm>
              <a:off x="2105" y="1857"/>
              <a:ext cx="291" cy="196"/>
            </a:xfrm>
            <a:custGeom>
              <a:avLst/>
              <a:gdLst>
                <a:gd name="txL" fmla="*/ 0 w 581"/>
                <a:gd name="txT" fmla="*/ 0 h 391"/>
                <a:gd name="txR" fmla="*/ 581 w 581"/>
                <a:gd name="txB" fmla="*/ 391 h 391"/>
              </a:gdLst>
              <a:ahLst/>
              <a:cxnLst>
                <a:cxn ang="0">
                  <a:pos x="0" y="4"/>
                </a:cxn>
                <a:cxn ang="0">
                  <a:pos x="14" y="25"/>
                </a:cxn>
                <a:cxn ang="0">
                  <a:pos x="37" y="22"/>
                </a:cxn>
                <a:cxn ang="0">
                  <a:pos x="29" y="13"/>
                </a:cxn>
                <a:cxn ang="0">
                  <a:pos x="13" y="13"/>
                </a:cxn>
                <a:cxn ang="0">
                  <a:pos x="25" y="9"/>
                </a:cxn>
                <a:cxn ang="0">
                  <a:pos x="20" y="0"/>
                </a:cxn>
                <a:cxn ang="0">
                  <a:pos x="0" y="4"/>
                </a:cxn>
                <a:cxn ang="0">
                  <a:pos x="0" y="4"/>
                </a:cxn>
              </a:cxnLst>
              <a:rect l="txL" t="txT" r="txR" b="txB"/>
              <a:pathLst>
                <a:path w="581" h="391">
                  <a:moveTo>
                    <a:pt x="0" y="60"/>
                  </a:moveTo>
                  <a:lnTo>
                    <a:pt x="211" y="391"/>
                  </a:lnTo>
                  <a:lnTo>
                    <a:pt x="581" y="342"/>
                  </a:lnTo>
                  <a:lnTo>
                    <a:pt x="452" y="201"/>
                  </a:lnTo>
                  <a:lnTo>
                    <a:pt x="196" y="201"/>
                  </a:lnTo>
                  <a:lnTo>
                    <a:pt x="397" y="140"/>
                  </a:lnTo>
                  <a:lnTo>
                    <a:pt x="312" y="0"/>
                  </a:lnTo>
                  <a:lnTo>
                    <a:pt x="0" y="60"/>
                  </a:lnTo>
                  <a:close/>
                </a:path>
              </a:pathLst>
            </a:custGeom>
            <a:solidFill>
              <a:srgbClr val="CCCC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57" name="Freeform 65"/>
            <p:cNvSpPr/>
            <p:nvPr/>
          </p:nvSpPr>
          <p:spPr>
            <a:xfrm>
              <a:off x="2070" y="2085"/>
              <a:ext cx="353" cy="254"/>
            </a:xfrm>
            <a:custGeom>
              <a:avLst/>
              <a:gdLst>
                <a:gd name="txL" fmla="*/ 0 w 706"/>
                <a:gd name="txT" fmla="*/ 0 h 507"/>
                <a:gd name="txR" fmla="*/ 706 w 706"/>
                <a:gd name="txB" fmla="*/ 507 h 507"/>
              </a:gdLst>
              <a:ahLst/>
              <a:cxnLst>
                <a:cxn ang="0">
                  <a:pos x="44" y="0"/>
                </a:cxn>
                <a:cxn ang="0">
                  <a:pos x="45" y="19"/>
                </a:cxn>
                <a:cxn ang="0">
                  <a:pos x="6" y="32"/>
                </a:cxn>
                <a:cxn ang="0">
                  <a:pos x="0" y="28"/>
                </a:cxn>
                <a:cxn ang="0">
                  <a:pos x="1" y="11"/>
                </a:cxn>
                <a:cxn ang="0">
                  <a:pos x="5" y="10"/>
                </a:cxn>
                <a:cxn ang="0">
                  <a:pos x="7" y="3"/>
                </a:cxn>
                <a:cxn ang="0">
                  <a:pos x="44" y="0"/>
                </a:cxn>
                <a:cxn ang="0">
                  <a:pos x="44" y="0"/>
                </a:cxn>
              </a:cxnLst>
              <a:rect l="txL" t="txT" r="txR" b="txB"/>
              <a:pathLst>
                <a:path w="706" h="507">
                  <a:moveTo>
                    <a:pt x="704" y="0"/>
                  </a:moveTo>
                  <a:lnTo>
                    <a:pt x="706" y="289"/>
                  </a:lnTo>
                  <a:lnTo>
                    <a:pt x="92" y="507"/>
                  </a:lnTo>
                  <a:lnTo>
                    <a:pt x="0" y="437"/>
                  </a:lnTo>
                  <a:lnTo>
                    <a:pt x="10" y="161"/>
                  </a:lnTo>
                  <a:lnTo>
                    <a:pt x="80" y="146"/>
                  </a:lnTo>
                  <a:lnTo>
                    <a:pt x="107" y="42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FFB98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58" name="Freeform 66"/>
            <p:cNvSpPr/>
            <p:nvPr/>
          </p:nvSpPr>
          <p:spPr>
            <a:xfrm>
              <a:off x="2419" y="1982"/>
              <a:ext cx="609" cy="244"/>
            </a:xfrm>
            <a:custGeom>
              <a:avLst/>
              <a:gdLst>
                <a:gd name="txL" fmla="*/ 0 w 1219"/>
                <a:gd name="txT" fmla="*/ 0 h 487"/>
                <a:gd name="txR" fmla="*/ 1219 w 1219"/>
                <a:gd name="txB" fmla="*/ 487 h 487"/>
              </a:gdLst>
              <a:ahLst/>
              <a:cxnLst>
                <a:cxn ang="0">
                  <a:pos x="1" y="13"/>
                </a:cxn>
                <a:cxn ang="0">
                  <a:pos x="76" y="0"/>
                </a:cxn>
                <a:cxn ang="0">
                  <a:pos x="75" y="11"/>
                </a:cxn>
                <a:cxn ang="0">
                  <a:pos x="67" y="12"/>
                </a:cxn>
                <a:cxn ang="0">
                  <a:pos x="54" y="20"/>
                </a:cxn>
                <a:cxn ang="0">
                  <a:pos x="0" y="31"/>
                </a:cxn>
                <a:cxn ang="0">
                  <a:pos x="0" y="21"/>
                </a:cxn>
                <a:cxn ang="0">
                  <a:pos x="1" y="13"/>
                </a:cxn>
                <a:cxn ang="0">
                  <a:pos x="1" y="13"/>
                </a:cxn>
              </a:cxnLst>
              <a:rect l="txL" t="txT" r="txR" b="txB"/>
              <a:pathLst>
                <a:path w="1219" h="487">
                  <a:moveTo>
                    <a:pt x="25" y="206"/>
                  </a:moveTo>
                  <a:lnTo>
                    <a:pt x="1219" y="0"/>
                  </a:lnTo>
                  <a:lnTo>
                    <a:pt x="1209" y="172"/>
                  </a:lnTo>
                  <a:lnTo>
                    <a:pt x="1084" y="177"/>
                  </a:lnTo>
                  <a:lnTo>
                    <a:pt x="873" y="312"/>
                  </a:lnTo>
                  <a:lnTo>
                    <a:pt x="0" y="487"/>
                  </a:lnTo>
                  <a:lnTo>
                    <a:pt x="0" y="322"/>
                  </a:lnTo>
                  <a:lnTo>
                    <a:pt x="25" y="206"/>
                  </a:lnTo>
                  <a:close/>
                </a:path>
              </a:pathLst>
            </a:custGeom>
            <a:solidFill>
              <a:srgbClr val="CCCC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59" name="Freeform 67"/>
            <p:cNvSpPr/>
            <p:nvPr/>
          </p:nvSpPr>
          <p:spPr>
            <a:xfrm>
              <a:off x="2426" y="1951"/>
              <a:ext cx="569" cy="112"/>
            </a:xfrm>
            <a:custGeom>
              <a:avLst/>
              <a:gdLst>
                <a:gd name="txL" fmla="*/ 0 w 1139"/>
                <a:gd name="txT" fmla="*/ 0 h 224"/>
                <a:gd name="txR" fmla="*/ 1139 w 1139"/>
                <a:gd name="txB" fmla="*/ 224 h 224"/>
              </a:gdLst>
              <a:ahLst/>
              <a:cxnLst>
                <a:cxn ang="0">
                  <a:pos x="4" y="14"/>
                </a:cxn>
                <a:cxn ang="0">
                  <a:pos x="71" y="3"/>
                </a:cxn>
                <a:cxn ang="0">
                  <a:pos x="70" y="1"/>
                </a:cxn>
                <a:cxn ang="0">
                  <a:pos x="62" y="1"/>
                </a:cxn>
                <a:cxn ang="0">
                  <a:pos x="59" y="3"/>
                </a:cxn>
                <a:cxn ang="0">
                  <a:pos x="57" y="0"/>
                </a:cxn>
                <a:cxn ang="0">
                  <a:pos x="54" y="4"/>
                </a:cxn>
                <a:cxn ang="0">
                  <a:pos x="49" y="5"/>
                </a:cxn>
                <a:cxn ang="0">
                  <a:pos x="47" y="3"/>
                </a:cxn>
                <a:cxn ang="0">
                  <a:pos x="44" y="2"/>
                </a:cxn>
                <a:cxn ang="0">
                  <a:pos x="41" y="3"/>
                </a:cxn>
                <a:cxn ang="0">
                  <a:pos x="39" y="2"/>
                </a:cxn>
                <a:cxn ang="0">
                  <a:pos x="35" y="2"/>
                </a:cxn>
                <a:cxn ang="0">
                  <a:pos x="37" y="5"/>
                </a:cxn>
                <a:cxn ang="0">
                  <a:pos x="33" y="6"/>
                </a:cxn>
                <a:cxn ang="0">
                  <a:pos x="25" y="6"/>
                </a:cxn>
                <a:cxn ang="0">
                  <a:pos x="23" y="7"/>
                </a:cxn>
                <a:cxn ang="0">
                  <a:pos x="19" y="8"/>
                </a:cxn>
                <a:cxn ang="0">
                  <a:pos x="18" y="10"/>
                </a:cxn>
                <a:cxn ang="0">
                  <a:pos x="16" y="7"/>
                </a:cxn>
                <a:cxn ang="0">
                  <a:pos x="16" y="5"/>
                </a:cxn>
                <a:cxn ang="0">
                  <a:pos x="12" y="6"/>
                </a:cxn>
                <a:cxn ang="0">
                  <a:pos x="11" y="3"/>
                </a:cxn>
                <a:cxn ang="0">
                  <a:pos x="8" y="6"/>
                </a:cxn>
                <a:cxn ang="0">
                  <a:pos x="1" y="4"/>
                </a:cxn>
                <a:cxn ang="0">
                  <a:pos x="0" y="7"/>
                </a:cxn>
                <a:cxn ang="0">
                  <a:pos x="1" y="8"/>
                </a:cxn>
                <a:cxn ang="0">
                  <a:pos x="8" y="8"/>
                </a:cxn>
                <a:cxn ang="0">
                  <a:pos x="11" y="11"/>
                </a:cxn>
                <a:cxn ang="0">
                  <a:pos x="6" y="10"/>
                </a:cxn>
                <a:cxn ang="0">
                  <a:pos x="3" y="11"/>
                </a:cxn>
                <a:cxn ang="0">
                  <a:pos x="4" y="12"/>
                </a:cxn>
                <a:cxn ang="0">
                  <a:pos x="4" y="14"/>
                </a:cxn>
                <a:cxn ang="0">
                  <a:pos x="4" y="14"/>
                </a:cxn>
              </a:cxnLst>
              <a:rect l="txL" t="txT" r="txR" b="txB"/>
              <a:pathLst>
                <a:path w="1139" h="224">
                  <a:moveTo>
                    <a:pt x="73" y="224"/>
                  </a:moveTo>
                  <a:lnTo>
                    <a:pt x="1139" y="34"/>
                  </a:lnTo>
                  <a:lnTo>
                    <a:pt x="1129" y="7"/>
                  </a:lnTo>
                  <a:lnTo>
                    <a:pt x="1006" y="7"/>
                  </a:lnTo>
                  <a:lnTo>
                    <a:pt x="957" y="40"/>
                  </a:lnTo>
                  <a:lnTo>
                    <a:pt x="917" y="0"/>
                  </a:lnTo>
                  <a:lnTo>
                    <a:pt x="877" y="55"/>
                  </a:lnTo>
                  <a:lnTo>
                    <a:pt x="787" y="80"/>
                  </a:lnTo>
                  <a:lnTo>
                    <a:pt x="761" y="36"/>
                  </a:lnTo>
                  <a:lnTo>
                    <a:pt x="717" y="23"/>
                  </a:lnTo>
                  <a:lnTo>
                    <a:pt x="671" y="40"/>
                  </a:lnTo>
                  <a:lnTo>
                    <a:pt x="635" y="19"/>
                  </a:lnTo>
                  <a:lnTo>
                    <a:pt x="567" y="19"/>
                  </a:lnTo>
                  <a:lnTo>
                    <a:pt x="603" y="66"/>
                  </a:lnTo>
                  <a:lnTo>
                    <a:pt x="535" y="83"/>
                  </a:lnTo>
                  <a:lnTo>
                    <a:pt x="415" y="91"/>
                  </a:lnTo>
                  <a:lnTo>
                    <a:pt x="369" y="112"/>
                  </a:lnTo>
                  <a:lnTo>
                    <a:pt x="314" y="120"/>
                  </a:lnTo>
                  <a:lnTo>
                    <a:pt x="293" y="148"/>
                  </a:lnTo>
                  <a:lnTo>
                    <a:pt x="257" y="102"/>
                  </a:lnTo>
                  <a:lnTo>
                    <a:pt x="261" y="66"/>
                  </a:lnTo>
                  <a:lnTo>
                    <a:pt x="198" y="83"/>
                  </a:lnTo>
                  <a:lnTo>
                    <a:pt x="189" y="40"/>
                  </a:lnTo>
                  <a:lnTo>
                    <a:pt x="141" y="83"/>
                  </a:lnTo>
                  <a:lnTo>
                    <a:pt x="25" y="51"/>
                  </a:lnTo>
                  <a:lnTo>
                    <a:pt x="0" y="102"/>
                  </a:lnTo>
                  <a:lnTo>
                    <a:pt x="29" y="127"/>
                  </a:lnTo>
                  <a:lnTo>
                    <a:pt x="130" y="123"/>
                  </a:lnTo>
                  <a:lnTo>
                    <a:pt x="181" y="167"/>
                  </a:lnTo>
                  <a:lnTo>
                    <a:pt x="105" y="159"/>
                  </a:lnTo>
                  <a:lnTo>
                    <a:pt x="52" y="163"/>
                  </a:lnTo>
                  <a:lnTo>
                    <a:pt x="73" y="192"/>
                  </a:lnTo>
                  <a:lnTo>
                    <a:pt x="73" y="224"/>
                  </a:lnTo>
                  <a:close/>
                </a:path>
              </a:pathLst>
            </a:custGeom>
            <a:solidFill>
              <a:srgbClr val="7A513D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60" name="Freeform 68"/>
            <p:cNvSpPr/>
            <p:nvPr/>
          </p:nvSpPr>
          <p:spPr>
            <a:xfrm>
              <a:off x="2395" y="1884"/>
              <a:ext cx="321" cy="101"/>
            </a:xfrm>
            <a:custGeom>
              <a:avLst/>
              <a:gdLst>
                <a:gd name="txL" fmla="*/ 0 w 640"/>
                <a:gd name="txT" fmla="*/ 0 h 201"/>
                <a:gd name="txR" fmla="*/ 640 w 640"/>
                <a:gd name="txB" fmla="*/ 201 h 201"/>
              </a:gdLst>
              <a:ahLst/>
              <a:cxnLst>
                <a:cxn ang="0">
                  <a:pos x="0" y="10"/>
                </a:cxn>
                <a:cxn ang="0">
                  <a:pos x="2" y="7"/>
                </a:cxn>
                <a:cxn ang="0">
                  <a:pos x="8" y="6"/>
                </a:cxn>
                <a:cxn ang="0">
                  <a:pos x="10" y="7"/>
                </a:cxn>
                <a:cxn ang="0">
                  <a:pos x="11" y="3"/>
                </a:cxn>
                <a:cxn ang="0">
                  <a:pos x="17" y="2"/>
                </a:cxn>
                <a:cxn ang="0">
                  <a:pos x="21" y="2"/>
                </a:cxn>
                <a:cxn ang="0">
                  <a:pos x="23" y="2"/>
                </a:cxn>
                <a:cxn ang="0">
                  <a:pos x="25" y="3"/>
                </a:cxn>
                <a:cxn ang="0">
                  <a:pos x="27" y="0"/>
                </a:cxn>
                <a:cxn ang="0">
                  <a:pos x="32" y="4"/>
                </a:cxn>
                <a:cxn ang="0">
                  <a:pos x="35" y="1"/>
                </a:cxn>
                <a:cxn ang="0">
                  <a:pos x="39" y="2"/>
                </a:cxn>
                <a:cxn ang="0">
                  <a:pos x="41" y="5"/>
                </a:cxn>
                <a:cxn ang="0">
                  <a:pos x="36" y="4"/>
                </a:cxn>
                <a:cxn ang="0">
                  <a:pos x="29" y="7"/>
                </a:cxn>
                <a:cxn ang="0">
                  <a:pos x="25" y="7"/>
                </a:cxn>
                <a:cxn ang="0">
                  <a:pos x="23" y="5"/>
                </a:cxn>
                <a:cxn ang="0">
                  <a:pos x="20" y="6"/>
                </a:cxn>
                <a:cxn ang="0">
                  <a:pos x="19" y="4"/>
                </a:cxn>
                <a:cxn ang="0">
                  <a:pos x="13" y="6"/>
                </a:cxn>
                <a:cxn ang="0">
                  <a:pos x="13" y="9"/>
                </a:cxn>
                <a:cxn ang="0">
                  <a:pos x="16" y="8"/>
                </a:cxn>
                <a:cxn ang="0">
                  <a:pos x="21" y="10"/>
                </a:cxn>
                <a:cxn ang="0">
                  <a:pos x="22" y="9"/>
                </a:cxn>
                <a:cxn ang="0">
                  <a:pos x="26" y="11"/>
                </a:cxn>
                <a:cxn ang="0">
                  <a:pos x="23" y="13"/>
                </a:cxn>
                <a:cxn ang="0">
                  <a:pos x="16" y="10"/>
                </a:cxn>
                <a:cxn ang="0">
                  <a:pos x="13" y="13"/>
                </a:cxn>
                <a:cxn ang="0">
                  <a:pos x="11" y="13"/>
                </a:cxn>
                <a:cxn ang="0">
                  <a:pos x="10" y="9"/>
                </a:cxn>
                <a:cxn ang="0">
                  <a:pos x="5" y="9"/>
                </a:cxn>
                <a:cxn ang="0">
                  <a:pos x="2" y="12"/>
                </a:cxn>
                <a:cxn ang="0">
                  <a:pos x="0" y="10"/>
                </a:cxn>
                <a:cxn ang="0">
                  <a:pos x="0" y="10"/>
                </a:cxn>
              </a:cxnLst>
              <a:rect l="txL" t="txT" r="txR" b="txB"/>
              <a:pathLst>
                <a:path w="640" h="201">
                  <a:moveTo>
                    <a:pt x="0" y="156"/>
                  </a:moveTo>
                  <a:lnTo>
                    <a:pt x="24" y="108"/>
                  </a:lnTo>
                  <a:lnTo>
                    <a:pt x="117" y="87"/>
                  </a:lnTo>
                  <a:lnTo>
                    <a:pt x="150" y="108"/>
                  </a:lnTo>
                  <a:lnTo>
                    <a:pt x="165" y="36"/>
                  </a:lnTo>
                  <a:lnTo>
                    <a:pt x="266" y="23"/>
                  </a:lnTo>
                  <a:lnTo>
                    <a:pt x="321" y="32"/>
                  </a:lnTo>
                  <a:lnTo>
                    <a:pt x="363" y="23"/>
                  </a:lnTo>
                  <a:lnTo>
                    <a:pt x="395" y="40"/>
                  </a:lnTo>
                  <a:lnTo>
                    <a:pt x="422" y="0"/>
                  </a:lnTo>
                  <a:lnTo>
                    <a:pt x="499" y="55"/>
                  </a:lnTo>
                  <a:lnTo>
                    <a:pt x="547" y="15"/>
                  </a:lnTo>
                  <a:lnTo>
                    <a:pt x="608" y="24"/>
                  </a:lnTo>
                  <a:lnTo>
                    <a:pt x="640" y="76"/>
                  </a:lnTo>
                  <a:lnTo>
                    <a:pt x="566" y="64"/>
                  </a:lnTo>
                  <a:lnTo>
                    <a:pt x="450" y="97"/>
                  </a:lnTo>
                  <a:lnTo>
                    <a:pt x="385" y="108"/>
                  </a:lnTo>
                  <a:lnTo>
                    <a:pt x="366" y="80"/>
                  </a:lnTo>
                  <a:lnTo>
                    <a:pt x="309" y="91"/>
                  </a:lnTo>
                  <a:lnTo>
                    <a:pt x="294" y="64"/>
                  </a:lnTo>
                  <a:lnTo>
                    <a:pt x="197" y="87"/>
                  </a:lnTo>
                  <a:lnTo>
                    <a:pt x="201" y="131"/>
                  </a:lnTo>
                  <a:lnTo>
                    <a:pt x="254" y="119"/>
                  </a:lnTo>
                  <a:lnTo>
                    <a:pt x="321" y="152"/>
                  </a:lnTo>
                  <a:lnTo>
                    <a:pt x="346" y="133"/>
                  </a:lnTo>
                  <a:lnTo>
                    <a:pt x="406" y="169"/>
                  </a:lnTo>
                  <a:lnTo>
                    <a:pt x="353" y="195"/>
                  </a:lnTo>
                  <a:lnTo>
                    <a:pt x="254" y="156"/>
                  </a:lnTo>
                  <a:lnTo>
                    <a:pt x="193" y="201"/>
                  </a:lnTo>
                  <a:lnTo>
                    <a:pt x="169" y="195"/>
                  </a:lnTo>
                  <a:lnTo>
                    <a:pt x="150" y="144"/>
                  </a:lnTo>
                  <a:lnTo>
                    <a:pt x="72" y="144"/>
                  </a:lnTo>
                  <a:lnTo>
                    <a:pt x="28" y="192"/>
                  </a:lnTo>
                  <a:lnTo>
                    <a:pt x="0" y="156"/>
                  </a:lnTo>
                  <a:close/>
                </a:path>
              </a:pathLst>
            </a:custGeom>
            <a:solidFill>
              <a:srgbClr val="7A513D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61" name="Freeform 69"/>
            <p:cNvSpPr/>
            <p:nvPr/>
          </p:nvSpPr>
          <p:spPr>
            <a:xfrm>
              <a:off x="2521" y="1852"/>
              <a:ext cx="45" cy="32"/>
            </a:xfrm>
            <a:custGeom>
              <a:avLst/>
              <a:gdLst>
                <a:gd name="txL" fmla="*/ 0 w 92"/>
                <a:gd name="txT" fmla="*/ 0 h 65"/>
                <a:gd name="txR" fmla="*/ 92 w 92"/>
                <a:gd name="txB" fmla="*/ 65 h 65"/>
              </a:gdLst>
              <a:ahLst/>
              <a:cxnLst>
                <a:cxn ang="0">
                  <a:pos x="0" y="3"/>
                </a:cxn>
                <a:cxn ang="0">
                  <a:pos x="3" y="0"/>
                </a:cxn>
                <a:cxn ang="0">
                  <a:pos x="5" y="1"/>
                </a:cxn>
                <a:cxn ang="0">
                  <a:pos x="2" y="4"/>
                </a:cxn>
                <a:cxn ang="0">
                  <a:pos x="0" y="3"/>
                </a:cxn>
                <a:cxn ang="0">
                  <a:pos x="0" y="3"/>
                </a:cxn>
              </a:cxnLst>
              <a:rect l="txL" t="txT" r="txR" b="txB"/>
              <a:pathLst>
                <a:path w="92" h="65">
                  <a:moveTo>
                    <a:pt x="0" y="48"/>
                  </a:moveTo>
                  <a:lnTo>
                    <a:pt x="59" y="0"/>
                  </a:lnTo>
                  <a:lnTo>
                    <a:pt x="92" y="21"/>
                  </a:lnTo>
                  <a:lnTo>
                    <a:pt x="39" y="65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7A513D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62" name="Freeform 70"/>
            <p:cNvSpPr/>
            <p:nvPr/>
          </p:nvSpPr>
          <p:spPr>
            <a:xfrm>
              <a:off x="2633" y="1838"/>
              <a:ext cx="116" cy="64"/>
            </a:xfrm>
            <a:custGeom>
              <a:avLst/>
              <a:gdLst>
                <a:gd name="txL" fmla="*/ 0 w 232"/>
                <a:gd name="txT" fmla="*/ 0 h 129"/>
                <a:gd name="txR" fmla="*/ 232 w 232"/>
                <a:gd name="txB" fmla="*/ 129 h 129"/>
              </a:gdLst>
              <a:ahLst/>
              <a:cxnLst>
                <a:cxn ang="0">
                  <a:pos x="0" y="3"/>
                </a:cxn>
                <a:cxn ang="0">
                  <a:pos x="4" y="2"/>
                </a:cxn>
                <a:cxn ang="0">
                  <a:pos x="8" y="4"/>
                </a:cxn>
                <a:cxn ang="0">
                  <a:pos x="3" y="0"/>
                </a:cxn>
                <a:cxn ang="0">
                  <a:pos x="7" y="0"/>
                </a:cxn>
                <a:cxn ang="0">
                  <a:pos x="11" y="4"/>
                </a:cxn>
                <a:cxn ang="0">
                  <a:pos x="15" y="4"/>
                </a:cxn>
                <a:cxn ang="0">
                  <a:pos x="14" y="8"/>
                </a:cxn>
                <a:cxn ang="0">
                  <a:pos x="4" y="5"/>
                </a:cxn>
                <a:cxn ang="0">
                  <a:pos x="0" y="3"/>
                </a:cxn>
                <a:cxn ang="0">
                  <a:pos x="0" y="3"/>
                </a:cxn>
              </a:cxnLst>
              <a:rect l="txL" t="txT" r="txR" b="txB"/>
              <a:pathLst>
                <a:path w="232" h="129">
                  <a:moveTo>
                    <a:pt x="0" y="60"/>
                  </a:moveTo>
                  <a:lnTo>
                    <a:pt x="55" y="47"/>
                  </a:lnTo>
                  <a:lnTo>
                    <a:pt x="123" y="76"/>
                  </a:lnTo>
                  <a:lnTo>
                    <a:pt x="44" y="7"/>
                  </a:lnTo>
                  <a:lnTo>
                    <a:pt x="104" y="0"/>
                  </a:lnTo>
                  <a:lnTo>
                    <a:pt x="169" y="72"/>
                  </a:lnTo>
                  <a:lnTo>
                    <a:pt x="232" y="68"/>
                  </a:lnTo>
                  <a:lnTo>
                    <a:pt x="213" y="129"/>
                  </a:lnTo>
                  <a:lnTo>
                    <a:pt x="57" y="89"/>
                  </a:lnTo>
                  <a:lnTo>
                    <a:pt x="0" y="60"/>
                  </a:lnTo>
                  <a:close/>
                </a:path>
              </a:pathLst>
            </a:custGeom>
            <a:solidFill>
              <a:srgbClr val="7A513D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63" name="Freeform 71"/>
            <p:cNvSpPr/>
            <p:nvPr/>
          </p:nvSpPr>
          <p:spPr>
            <a:xfrm>
              <a:off x="2749" y="1896"/>
              <a:ext cx="53" cy="43"/>
            </a:xfrm>
            <a:custGeom>
              <a:avLst/>
              <a:gdLst>
                <a:gd name="txL" fmla="*/ 0 w 106"/>
                <a:gd name="txT" fmla="*/ 0 h 85"/>
                <a:gd name="txR" fmla="*/ 106 w 106"/>
                <a:gd name="txB" fmla="*/ 85 h 85"/>
              </a:gdLst>
              <a:ahLst/>
              <a:cxnLst>
                <a:cxn ang="0">
                  <a:pos x="0" y="5"/>
                </a:cxn>
                <a:cxn ang="0">
                  <a:pos x="0" y="1"/>
                </a:cxn>
                <a:cxn ang="0">
                  <a:pos x="4" y="0"/>
                </a:cxn>
                <a:cxn ang="0">
                  <a:pos x="5" y="3"/>
                </a:cxn>
                <a:cxn ang="0">
                  <a:pos x="7" y="5"/>
                </a:cxn>
                <a:cxn ang="0">
                  <a:pos x="6" y="6"/>
                </a:cxn>
                <a:cxn ang="0">
                  <a:pos x="0" y="5"/>
                </a:cxn>
                <a:cxn ang="0">
                  <a:pos x="0" y="5"/>
                </a:cxn>
              </a:cxnLst>
              <a:rect l="txL" t="txT" r="txR" b="txB"/>
              <a:pathLst>
                <a:path w="106" h="85">
                  <a:moveTo>
                    <a:pt x="0" y="74"/>
                  </a:moveTo>
                  <a:lnTo>
                    <a:pt x="0" y="5"/>
                  </a:lnTo>
                  <a:lnTo>
                    <a:pt x="53" y="0"/>
                  </a:lnTo>
                  <a:lnTo>
                    <a:pt x="70" y="36"/>
                  </a:lnTo>
                  <a:lnTo>
                    <a:pt x="106" y="68"/>
                  </a:lnTo>
                  <a:lnTo>
                    <a:pt x="85" y="85"/>
                  </a:lnTo>
                  <a:lnTo>
                    <a:pt x="0" y="74"/>
                  </a:lnTo>
                  <a:close/>
                </a:path>
              </a:pathLst>
            </a:custGeom>
            <a:solidFill>
              <a:srgbClr val="7A513D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64" name="Freeform 72"/>
            <p:cNvSpPr/>
            <p:nvPr/>
          </p:nvSpPr>
          <p:spPr>
            <a:xfrm>
              <a:off x="2826" y="1922"/>
              <a:ext cx="36" cy="38"/>
            </a:xfrm>
            <a:custGeom>
              <a:avLst/>
              <a:gdLst>
                <a:gd name="txL" fmla="*/ 0 w 72"/>
                <a:gd name="txT" fmla="*/ 0 h 76"/>
                <a:gd name="txR" fmla="*/ 72 w 72"/>
                <a:gd name="txB" fmla="*/ 76 h 76"/>
              </a:gdLst>
              <a:ahLst/>
              <a:cxnLst>
                <a:cxn ang="0">
                  <a:pos x="0" y="3"/>
                </a:cxn>
                <a:cxn ang="0">
                  <a:pos x="0" y="0"/>
                </a:cxn>
                <a:cxn ang="0">
                  <a:pos x="5" y="0"/>
                </a:cxn>
                <a:cxn ang="0">
                  <a:pos x="5" y="5"/>
                </a:cxn>
                <a:cxn ang="0">
                  <a:pos x="3" y="5"/>
                </a:cxn>
                <a:cxn ang="0">
                  <a:pos x="0" y="3"/>
                </a:cxn>
                <a:cxn ang="0">
                  <a:pos x="0" y="3"/>
                </a:cxn>
              </a:cxnLst>
              <a:rect l="txL" t="txT" r="txR" b="txB"/>
              <a:pathLst>
                <a:path w="72" h="76">
                  <a:moveTo>
                    <a:pt x="0" y="40"/>
                  </a:moveTo>
                  <a:lnTo>
                    <a:pt x="0" y="0"/>
                  </a:lnTo>
                  <a:lnTo>
                    <a:pt x="68" y="0"/>
                  </a:lnTo>
                  <a:lnTo>
                    <a:pt x="72" y="72"/>
                  </a:lnTo>
                  <a:lnTo>
                    <a:pt x="40" y="76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rgbClr val="7A513D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65" name="Freeform 73"/>
            <p:cNvSpPr/>
            <p:nvPr/>
          </p:nvSpPr>
          <p:spPr>
            <a:xfrm>
              <a:off x="2880" y="1915"/>
              <a:ext cx="76" cy="51"/>
            </a:xfrm>
            <a:custGeom>
              <a:avLst/>
              <a:gdLst>
                <a:gd name="txL" fmla="*/ 0 w 152"/>
                <a:gd name="txT" fmla="*/ 0 h 102"/>
                <a:gd name="txR" fmla="*/ 152 w 152"/>
                <a:gd name="txB" fmla="*/ 102 h 102"/>
              </a:gdLst>
              <a:ahLst/>
              <a:cxnLst>
                <a:cxn ang="0">
                  <a:pos x="0" y="2"/>
                </a:cxn>
                <a:cxn ang="0">
                  <a:pos x="5" y="0"/>
                </a:cxn>
                <a:cxn ang="0">
                  <a:pos x="6" y="2"/>
                </a:cxn>
                <a:cxn ang="0">
                  <a:pos x="10" y="1"/>
                </a:cxn>
                <a:cxn ang="0">
                  <a:pos x="9" y="5"/>
                </a:cxn>
                <a:cxn ang="0">
                  <a:pos x="5" y="7"/>
                </a:cxn>
                <a:cxn ang="0">
                  <a:pos x="0" y="2"/>
                </a:cxn>
                <a:cxn ang="0">
                  <a:pos x="0" y="2"/>
                </a:cxn>
              </a:cxnLst>
              <a:rect l="txL" t="txT" r="txR" b="txB"/>
              <a:pathLst>
                <a:path w="152" h="102">
                  <a:moveTo>
                    <a:pt x="0" y="26"/>
                  </a:moveTo>
                  <a:lnTo>
                    <a:pt x="72" y="0"/>
                  </a:lnTo>
                  <a:lnTo>
                    <a:pt x="84" y="22"/>
                  </a:lnTo>
                  <a:lnTo>
                    <a:pt x="152" y="15"/>
                  </a:lnTo>
                  <a:lnTo>
                    <a:pt x="144" y="70"/>
                  </a:lnTo>
                  <a:lnTo>
                    <a:pt x="76" y="102"/>
                  </a:lnTo>
                  <a:lnTo>
                    <a:pt x="0" y="26"/>
                  </a:lnTo>
                  <a:close/>
                </a:path>
              </a:pathLst>
            </a:custGeom>
            <a:solidFill>
              <a:srgbClr val="7A513D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66" name="Freeform 74"/>
            <p:cNvSpPr/>
            <p:nvPr/>
          </p:nvSpPr>
          <p:spPr>
            <a:xfrm>
              <a:off x="2429" y="2533"/>
              <a:ext cx="737" cy="208"/>
            </a:xfrm>
            <a:custGeom>
              <a:avLst/>
              <a:gdLst>
                <a:gd name="txL" fmla="*/ 0 w 1475"/>
                <a:gd name="txT" fmla="*/ 0 h 416"/>
                <a:gd name="txR" fmla="*/ 1475 w 1475"/>
                <a:gd name="txB" fmla="*/ 416 h 416"/>
              </a:gdLst>
              <a:ahLst/>
              <a:cxnLst>
                <a:cxn ang="0">
                  <a:pos x="1" y="5"/>
                </a:cxn>
                <a:cxn ang="0">
                  <a:pos x="19" y="12"/>
                </a:cxn>
                <a:cxn ang="0">
                  <a:pos x="48" y="21"/>
                </a:cxn>
                <a:cxn ang="0">
                  <a:pos x="75" y="26"/>
                </a:cxn>
                <a:cxn ang="0">
                  <a:pos x="92" y="13"/>
                </a:cxn>
                <a:cxn ang="0">
                  <a:pos x="75" y="23"/>
                </a:cxn>
                <a:cxn ang="0">
                  <a:pos x="54" y="19"/>
                </a:cxn>
                <a:cxn ang="0">
                  <a:pos x="23" y="10"/>
                </a:cxn>
                <a:cxn ang="0">
                  <a:pos x="0" y="0"/>
                </a:cxn>
                <a:cxn ang="0">
                  <a:pos x="1" y="5"/>
                </a:cxn>
                <a:cxn ang="0">
                  <a:pos x="1" y="5"/>
                </a:cxn>
              </a:cxnLst>
              <a:rect l="txL" t="txT" r="txR" b="txB"/>
              <a:pathLst>
                <a:path w="1475" h="416">
                  <a:moveTo>
                    <a:pt x="27" y="65"/>
                  </a:moveTo>
                  <a:lnTo>
                    <a:pt x="306" y="190"/>
                  </a:lnTo>
                  <a:lnTo>
                    <a:pt x="774" y="325"/>
                  </a:lnTo>
                  <a:lnTo>
                    <a:pt x="1215" y="416"/>
                  </a:lnTo>
                  <a:lnTo>
                    <a:pt x="1475" y="200"/>
                  </a:lnTo>
                  <a:lnTo>
                    <a:pt x="1209" y="367"/>
                  </a:lnTo>
                  <a:lnTo>
                    <a:pt x="873" y="300"/>
                  </a:lnTo>
                  <a:lnTo>
                    <a:pt x="373" y="160"/>
                  </a:lnTo>
                  <a:lnTo>
                    <a:pt x="0" y="0"/>
                  </a:lnTo>
                  <a:lnTo>
                    <a:pt x="27" y="65"/>
                  </a:lnTo>
                  <a:close/>
                </a:path>
              </a:pathLst>
            </a:custGeom>
            <a:solidFill>
              <a:srgbClr val="FFBF1A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67" name="Freeform 75"/>
            <p:cNvSpPr/>
            <p:nvPr/>
          </p:nvSpPr>
          <p:spPr>
            <a:xfrm>
              <a:off x="2517" y="2695"/>
              <a:ext cx="29" cy="191"/>
            </a:xfrm>
            <a:custGeom>
              <a:avLst/>
              <a:gdLst>
                <a:gd name="txL" fmla="*/ 0 w 59"/>
                <a:gd name="txT" fmla="*/ 0 h 382"/>
                <a:gd name="txR" fmla="*/ 59 w 59"/>
                <a:gd name="txB" fmla="*/ 382 h 382"/>
              </a:gdLst>
              <a:ahLst/>
              <a:cxnLst>
                <a:cxn ang="0">
                  <a:pos x="0" y="0"/>
                </a:cxn>
                <a:cxn ang="0">
                  <a:pos x="3" y="4"/>
                </a:cxn>
                <a:cxn ang="0">
                  <a:pos x="1" y="24"/>
                </a:cxn>
                <a:cxn ang="0">
                  <a:pos x="0" y="22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59" h="382">
                  <a:moveTo>
                    <a:pt x="15" y="0"/>
                  </a:moveTo>
                  <a:lnTo>
                    <a:pt x="59" y="51"/>
                  </a:lnTo>
                  <a:lnTo>
                    <a:pt x="30" y="382"/>
                  </a:lnTo>
                  <a:lnTo>
                    <a:pt x="0" y="352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FFBF1A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68" name="Freeform 76"/>
            <p:cNvSpPr/>
            <p:nvPr/>
          </p:nvSpPr>
          <p:spPr>
            <a:xfrm>
              <a:off x="2848" y="2821"/>
              <a:ext cx="35" cy="193"/>
            </a:xfrm>
            <a:custGeom>
              <a:avLst/>
              <a:gdLst>
                <a:gd name="txL" fmla="*/ 0 w 71"/>
                <a:gd name="txT" fmla="*/ 0 h 388"/>
                <a:gd name="txR" fmla="*/ 71 w 71"/>
                <a:gd name="txB" fmla="*/ 388 h 388"/>
              </a:gdLst>
              <a:ahLst/>
              <a:cxnLst>
                <a:cxn ang="0">
                  <a:pos x="0" y="0"/>
                </a:cxn>
                <a:cxn ang="0">
                  <a:pos x="2" y="0"/>
                </a:cxn>
                <a:cxn ang="0">
                  <a:pos x="4" y="24"/>
                </a:cxn>
                <a:cxn ang="0">
                  <a:pos x="0" y="22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71" h="388">
                  <a:moveTo>
                    <a:pt x="0" y="0"/>
                  </a:moveTo>
                  <a:lnTo>
                    <a:pt x="46" y="0"/>
                  </a:lnTo>
                  <a:lnTo>
                    <a:pt x="71" y="388"/>
                  </a:lnTo>
                  <a:lnTo>
                    <a:pt x="10" y="3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BF1A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69" name="Freeform 77"/>
            <p:cNvSpPr/>
            <p:nvPr/>
          </p:nvSpPr>
          <p:spPr>
            <a:xfrm>
              <a:off x="3224" y="1088"/>
              <a:ext cx="490" cy="1137"/>
            </a:xfrm>
            <a:custGeom>
              <a:avLst/>
              <a:gdLst>
                <a:gd name="txL" fmla="*/ 0 w 979"/>
                <a:gd name="txT" fmla="*/ 0 h 2273"/>
                <a:gd name="txR" fmla="*/ 979 w 979"/>
                <a:gd name="txB" fmla="*/ 2273 h 2273"/>
              </a:gdLst>
              <a:ahLst/>
              <a:cxnLst>
                <a:cxn ang="0">
                  <a:pos x="62" y="3"/>
                </a:cxn>
                <a:cxn ang="0">
                  <a:pos x="59" y="0"/>
                </a:cxn>
                <a:cxn ang="0">
                  <a:pos x="54" y="3"/>
                </a:cxn>
                <a:cxn ang="0">
                  <a:pos x="50" y="15"/>
                </a:cxn>
                <a:cxn ang="0">
                  <a:pos x="0" y="138"/>
                </a:cxn>
                <a:cxn ang="0">
                  <a:pos x="2" y="143"/>
                </a:cxn>
                <a:cxn ang="0">
                  <a:pos x="7" y="134"/>
                </a:cxn>
                <a:cxn ang="0">
                  <a:pos x="56" y="13"/>
                </a:cxn>
                <a:cxn ang="0">
                  <a:pos x="62" y="3"/>
                </a:cxn>
                <a:cxn ang="0">
                  <a:pos x="62" y="3"/>
                </a:cxn>
              </a:cxnLst>
              <a:rect l="txL" t="txT" r="txR" b="txB"/>
              <a:pathLst>
                <a:path w="979" h="2273">
                  <a:moveTo>
                    <a:pt x="979" y="42"/>
                  </a:moveTo>
                  <a:lnTo>
                    <a:pt x="933" y="0"/>
                  </a:lnTo>
                  <a:lnTo>
                    <a:pt x="857" y="47"/>
                  </a:lnTo>
                  <a:lnTo>
                    <a:pt x="787" y="228"/>
                  </a:lnTo>
                  <a:lnTo>
                    <a:pt x="0" y="2197"/>
                  </a:lnTo>
                  <a:lnTo>
                    <a:pt x="17" y="2273"/>
                  </a:lnTo>
                  <a:lnTo>
                    <a:pt x="99" y="2144"/>
                  </a:lnTo>
                  <a:lnTo>
                    <a:pt x="886" y="199"/>
                  </a:lnTo>
                  <a:lnTo>
                    <a:pt x="979" y="42"/>
                  </a:lnTo>
                  <a:close/>
                </a:path>
              </a:pathLst>
            </a:custGeom>
            <a:solidFill>
              <a:srgbClr val="7F7F7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70" name="Freeform 78"/>
            <p:cNvSpPr/>
            <p:nvPr/>
          </p:nvSpPr>
          <p:spPr>
            <a:xfrm>
              <a:off x="2975" y="2413"/>
              <a:ext cx="625" cy="619"/>
            </a:xfrm>
            <a:custGeom>
              <a:avLst/>
              <a:gdLst>
                <a:gd name="txL" fmla="*/ 0 w 1251"/>
                <a:gd name="txT" fmla="*/ 0 h 1239"/>
                <a:gd name="txR" fmla="*/ 1251 w 1251"/>
                <a:gd name="txB" fmla="*/ 1239 h 1239"/>
              </a:gdLst>
              <a:ahLst/>
              <a:cxnLst>
                <a:cxn ang="0">
                  <a:pos x="57" y="10"/>
                </a:cxn>
                <a:cxn ang="0">
                  <a:pos x="13" y="45"/>
                </a:cxn>
                <a:cxn ang="0">
                  <a:pos x="12" y="69"/>
                </a:cxn>
                <a:cxn ang="0">
                  <a:pos x="0" y="76"/>
                </a:cxn>
                <a:cxn ang="0">
                  <a:pos x="12" y="77"/>
                </a:cxn>
                <a:cxn ang="0">
                  <a:pos x="20" y="72"/>
                </a:cxn>
                <a:cxn ang="0">
                  <a:pos x="78" y="25"/>
                </a:cxn>
                <a:cxn ang="0">
                  <a:pos x="78" y="0"/>
                </a:cxn>
                <a:cxn ang="0">
                  <a:pos x="62" y="13"/>
                </a:cxn>
                <a:cxn ang="0">
                  <a:pos x="57" y="10"/>
                </a:cxn>
                <a:cxn ang="0">
                  <a:pos x="57" y="10"/>
                </a:cxn>
              </a:cxnLst>
              <a:rect l="txL" t="txT" r="txR" b="txB"/>
              <a:pathLst>
                <a:path w="1251" h="1239">
                  <a:moveTo>
                    <a:pt x="912" y="173"/>
                  </a:moveTo>
                  <a:lnTo>
                    <a:pt x="213" y="726"/>
                  </a:lnTo>
                  <a:lnTo>
                    <a:pt x="200" y="1106"/>
                  </a:lnTo>
                  <a:lnTo>
                    <a:pt x="0" y="1231"/>
                  </a:lnTo>
                  <a:lnTo>
                    <a:pt x="207" y="1239"/>
                  </a:lnTo>
                  <a:lnTo>
                    <a:pt x="331" y="1155"/>
                  </a:lnTo>
                  <a:lnTo>
                    <a:pt x="1251" y="408"/>
                  </a:lnTo>
                  <a:lnTo>
                    <a:pt x="1251" y="0"/>
                  </a:lnTo>
                  <a:lnTo>
                    <a:pt x="994" y="222"/>
                  </a:lnTo>
                  <a:lnTo>
                    <a:pt x="912" y="173"/>
                  </a:lnTo>
                  <a:close/>
                </a:path>
              </a:pathLst>
            </a:custGeom>
            <a:solidFill>
              <a:srgbClr val="FFBF1A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71" name="Freeform 79"/>
            <p:cNvSpPr/>
            <p:nvPr/>
          </p:nvSpPr>
          <p:spPr>
            <a:xfrm>
              <a:off x="2982" y="2250"/>
              <a:ext cx="393" cy="205"/>
            </a:xfrm>
            <a:custGeom>
              <a:avLst/>
              <a:gdLst>
                <a:gd name="txL" fmla="*/ 0 w 787"/>
                <a:gd name="txT" fmla="*/ 0 h 408"/>
                <a:gd name="txR" fmla="*/ 787 w 787"/>
                <a:gd name="txB" fmla="*/ 408 h 408"/>
              </a:gdLst>
              <a:ahLst/>
              <a:cxnLst>
                <a:cxn ang="0">
                  <a:pos x="0" y="26"/>
                </a:cxn>
                <a:cxn ang="0">
                  <a:pos x="36" y="24"/>
                </a:cxn>
                <a:cxn ang="0">
                  <a:pos x="49" y="12"/>
                </a:cxn>
                <a:cxn ang="0">
                  <a:pos x="46" y="5"/>
                </a:cxn>
                <a:cxn ang="0">
                  <a:pos x="29" y="0"/>
                </a:cxn>
                <a:cxn ang="0">
                  <a:pos x="0" y="26"/>
                </a:cxn>
                <a:cxn ang="0">
                  <a:pos x="0" y="26"/>
                </a:cxn>
              </a:cxnLst>
              <a:rect l="txL" t="txT" r="txR" b="txB"/>
              <a:pathLst>
                <a:path w="787" h="408">
                  <a:moveTo>
                    <a:pt x="0" y="408"/>
                  </a:moveTo>
                  <a:lnTo>
                    <a:pt x="580" y="380"/>
                  </a:lnTo>
                  <a:lnTo>
                    <a:pt x="787" y="186"/>
                  </a:lnTo>
                  <a:lnTo>
                    <a:pt x="747" y="76"/>
                  </a:lnTo>
                  <a:lnTo>
                    <a:pt x="470" y="0"/>
                  </a:lnTo>
                  <a:lnTo>
                    <a:pt x="0" y="408"/>
                  </a:lnTo>
                  <a:close/>
                </a:path>
              </a:pathLst>
            </a:custGeom>
            <a:solidFill>
              <a:srgbClr val="FFBF1A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72" name="Freeform 80"/>
            <p:cNvSpPr/>
            <p:nvPr/>
          </p:nvSpPr>
          <p:spPr>
            <a:xfrm>
              <a:off x="1980" y="2103"/>
              <a:ext cx="434" cy="394"/>
            </a:xfrm>
            <a:custGeom>
              <a:avLst/>
              <a:gdLst>
                <a:gd name="txL" fmla="*/ 0 w 869"/>
                <a:gd name="txT" fmla="*/ 0 h 789"/>
                <a:gd name="txR" fmla="*/ 869 w 869"/>
                <a:gd name="txB" fmla="*/ 789 h 789"/>
              </a:gdLst>
              <a:ahLst/>
              <a:cxnLst>
                <a:cxn ang="0">
                  <a:pos x="0" y="15"/>
                </a:cxn>
                <a:cxn ang="0">
                  <a:pos x="0" y="0"/>
                </a:cxn>
                <a:cxn ang="0">
                  <a:pos x="5" y="7"/>
                </a:cxn>
                <a:cxn ang="0">
                  <a:pos x="6" y="17"/>
                </a:cxn>
                <a:cxn ang="0">
                  <a:pos x="11" y="9"/>
                </a:cxn>
                <a:cxn ang="0">
                  <a:pos x="12" y="17"/>
                </a:cxn>
                <a:cxn ang="0">
                  <a:pos x="15" y="17"/>
                </a:cxn>
                <a:cxn ang="0">
                  <a:pos x="15" y="22"/>
                </a:cxn>
                <a:cxn ang="0">
                  <a:pos x="13" y="24"/>
                </a:cxn>
                <a:cxn ang="0">
                  <a:pos x="18" y="27"/>
                </a:cxn>
                <a:cxn ang="0">
                  <a:pos x="20" y="23"/>
                </a:cxn>
                <a:cxn ang="0">
                  <a:pos x="19" y="14"/>
                </a:cxn>
                <a:cxn ang="0">
                  <a:pos x="22" y="15"/>
                </a:cxn>
                <a:cxn ang="0">
                  <a:pos x="22" y="22"/>
                </a:cxn>
                <a:cxn ang="0">
                  <a:pos x="54" y="16"/>
                </a:cxn>
                <a:cxn ang="0">
                  <a:pos x="53" y="17"/>
                </a:cxn>
                <a:cxn ang="0">
                  <a:pos x="44" y="22"/>
                </a:cxn>
                <a:cxn ang="0">
                  <a:pos x="39" y="22"/>
                </a:cxn>
                <a:cxn ang="0">
                  <a:pos x="36" y="26"/>
                </a:cxn>
                <a:cxn ang="0">
                  <a:pos x="34" y="30"/>
                </a:cxn>
                <a:cxn ang="0">
                  <a:pos x="33" y="34"/>
                </a:cxn>
                <a:cxn ang="0">
                  <a:pos x="34" y="41"/>
                </a:cxn>
                <a:cxn ang="0">
                  <a:pos x="39" y="46"/>
                </a:cxn>
                <a:cxn ang="0">
                  <a:pos x="44" y="48"/>
                </a:cxn>
                <a:cxn ang="0">
                  <a:pos x="38" y="49"/>
                </a:cxn>
                <a:cxn ang="0">
                  <a:pos x="33" y="46"/>
                </a:cxn>
                <a:cxn ang="0">
                  <a:pos x="28" y="43"/>
                </a:cxn>
                <a:cxn ang="0">
                  <a:pos x="27" y="40"/>
                </a:cxn>
                <a:cxn ang="0">
                  <a:pos x="28" y="36"/>
                </a:cxn>
                <a:cxn ang="0">
                  <a:pos x="12" y="40"/>
                </a:cxn>
                <a:cxn ang="0">
                  <a:pos x="11" y="35"/>
                </a:cxn>
                <a:cxn ang="0">
                  <a:pos x="14" y="34"/>
                </a:cxn>
                <a:cxn ang="0">
                  <a:pos x="13" y="30"/>
                </a:cxn>
                <a:cxn ang="0">
                  <a:pos x="8" y="30"/>
                </a:cxn>
                <a:cxn ang="0">
                  <a:pos x="0" y="18"/>
                </a:cxn>
                <a:cxn ang="0">
                  <a:pos x="1" y="17"/>
                </a:cxn>
                <a:cxn ang="0">
                  <a:pos x="0" y="15"/>
                </a:cxn>
                <a:cxn ang="0">
                  <a:pos x="0" y="15"/>
                </a:cxn>
              </a:cxnLst>
              <a:rect l="txL" t="txT" r="txR" b="txB"/>
              <a:pathLst>
                <a:path w="869" h="789">
                  <a:moveTo>
                    <a:pt x="0" y="241"/>
                  </a:moveTo>
                  <a:lnTo>
                    <a:pt x="0" y="0"/>
                  </a:lnTo>
                  <a:lnTo>
                    <a:pt x="91" y="120"/>
                  </a:lnTo>
                  <a:lnTo>
                    <a:pt x="101" y="276"/>
                  </a:lnTo>
                  <a:lnTo>
                    <a:pt x="186" y="156"/>
                  </a:lnTo>
                  <a:lnTo>
                    <a:pt x="201" y="281"/>
                  </a:lnTo>
                  <a:lnTo>
                    <a:pt x="251" y="272"/>
                  </a:lnTo>
                  <a:lnTo>
                    <a:pt x="251" y="357"/>
                  </a:lnTo>
                  <a:lnTo>
                    <a:pt x="220" y="391"/>
                  </a:lnTo>
                  <a:lnTo>
                    <a:pt x="291" y="441"/>
                  </a:lnTo>
                  <a:lnTo>
                    <a:pt x="327" y="382"/>
                  </a:lnTo>
                  <a:lnTo>
                    <a:pt x="312" y="236"/>
                  </a:lnTo>
                  <a:lnTo>
                    <a:pt x="355" y="251"/>
                  </a:lnTo>
                  <a:lnTo>
                    <a:pt x="367" y="352"/>
                  </a:lnTo>
                  <a:lnTo>
                    <a:pt x="869" y="257"/>
                  </a:lnTo>
                  <a:lnTo>
                    <a:pt x="853" y="281"/>
                  </a:lnTo>
                  <a:lnTo>
                    <a:pt x="713" y="367"/>
                  </a:lnTo>
                  <a:lnTo>
                    <a:pt x="637" y="361"/>
                  </a:lnTo>
                  <a:lnTo>
                    <a:pt x="582" y="416"/>
                  </a:lnTo>
                  <a:lnTo>
                    <a:pt x="557" y="487"/>
                  </a:lnTo>
                  <a:lnTo>
                    <a:pt x="542" y="553"/>
                  </a:lnTo>
                  <a:lnTo>
                    <a:pt x="557" y="658"/>
                  </a:lnTo>
                  <a:lnTo>
                    <a:pt x="625" y="741"/>
                  </a:lnTo>
                  <a:lnTo>
                    <a:pt x="713" y="770"/>
                  </a:lnTo>
                  <a:lnTo>
                    <a:pt x="614" y="789"/>
                  </a:lnTo>
                  <a:lnTo>
                    <a:pt x="534" y="747"/>
                  </a:lnTo>
                  <a:lnTo>
                    <a:pt x="462" y="692"/>
                  </a:lnTo>
                  <a:lnTo>
                    <a:pt x="447" y="644"/>
                  </a:lnTo>
                  <a:lnTo>
                    <a:pt x="452" y="585"/>
                  </a:lnTo>
                  <a:lnTo>
                    <a:pt x="196" y="642"/>
                  </a:lnTo>
                  <a:lnTo>
                    <a:pt x="180" y="566"/>
                  </a:lnTo>
                  <a:lnTo>
                    <a:pt x="236" y="547"/>
                  </a:lnTo>
                  <a:lnTo>
                    <a:pt x="220" y="483"/>
                  </a:lnTo>
                  <a:lnTo>
                    <a:pt x="135" y="483"/>
                  </a:lnTo>
                  <a:lnTo>
                    <a:pt x="0" y="291"/>
                  </a:lnTo>
                  <a:lnTo>
                    <a:pt x="30" y="272"/>
                  </a:lnTo>
                  <a:lnTo>
                    <a:pt x="0" y="241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73" name="Freeform 81"/>
            <p:cNvSpPr/>
            <p:nvPr/>
          </p:nvSpPr>
          <p:spPr>
            <a:xfrm>
              <a:off x="1860" y="2153"/>
              <a:ext cx="198" cy="282"/>
            </a:xfrm>
            <a:custGeom>
              <a:avLst/>
              <a:gdLst>
                <a:gd name="txL" fmla="*/ 0 w 396"/>
                <a:gd name="txT" fmla="*/ 0 h 562"/>
                <a:gd name="txR" fmla="*/ 396 w 396"/>
                <a:gd name="txB" fmla="*/ 562 h 562"/>
              </a:gdLst>
              <a:ahLst/>
              <a:cxnLst>
                <a:cxn ang="0">
                  <a:pos x="15" y="0"/>
                </a:cxn>
                <a:cxn ang="0">
                  <a:pos x="7" y="3"/>
                </a:cxn>
                <a:cxn ang="0">
                  <a:pos x="10" y="7"/>
                </a:cxn>
                <a:cxn ang="0">
                  <a:pos x="0" y="9"/>
                </a:cxn>
                <a:cxn ang="0">
                  <a:pos x="6" y="15"/>
                </a:cxn>
                <a:cxn ang="0">
                  <a:pos x="2" y="16"/>
                </a:cxn>
                <a:cxn ang="0">
                  <a:pos x="13" y="30"/>
                </a:cxn>
                <a:cxn ang="0">
                  <a:pos x="18" y="31"/>
                </a:cxn>
                <a:cxn ang="0">
                  <a:pos x="23" y="36"/>
                </a:cxn>
                <a:cxn ang="0">
                  <a:pos x="25" y="35"/>
                </a:cxn>
                <a:cxn ang="0">
                  <a:pos x="24" y="29"/>
                </a:cxn>
                <a:cxn ang="0">
                  <a:pos x="21" y="29"/>
                </a:cxn>
                <a:cxn ang="0">
                  <a:pos x="11" y="12"/>
                </a:cxn>
                <a:cxn ang="0">
                  <a:pos x="13" y="9"/>
                </a:cxn>
                <a:cxn ang="0">
                  <a:pos x="17" y="9"/>
                </a:cxn>
                <a:cxn ang="0">
                  <a:pos x="15" y="0"/>
                </a:cxn>
                <a:cxn ang="0">
                  <a:pos x="15" y="0"/>
                </a:cxn>
              </a:cxnLst>
              <a:rect l="txL" t="txT" r="txR" b="txB"/>
              <a:pathLst>
                <a:path w="396" h="562">
                  <a:moveTo>
                    <a:pt x="236" y="0"/>
                  </a:moveTo>
                  <a:lnTo>
                    <a:pt x="111" y="34"/>
                  </a:lnTo>
                  <a:lnTo>
                    <a:pt x="151" y="100"/>
                  </a:lnTo>
                  <a:lnTo>
                    <a:pt x="0" y="135"/>
                  </a:lnTo>
                  <a:lnTo>
                    <a:pt x="84" y="230"/>
                  </a:lnTo>
                  <a:lnTo>
                    <a:pt x="29" y="256"/>
                  </a:lnTo>
                  <a:lnTo>
                    <a:pt x="194" y="477"/>
                  </a:lnTo>
                  <a:lnTo>
                    <a:pt x="286" y="481"/>
                  </a:lnTo>
                  <a:lnTo>
                    <a:pt x="365" y="562"/>
                  </a:lnTo>
                  <a:lnTo>
                    <a:pt x="396" y="551"/>
                  </a:lnTo>
                  <a:lnTo>
                    <a:pt x="381" y="452"/>
                  </a:lnTo>
                  <a:lnTo>
                    <a:pt x="331" y="452"/>
                  </a:lnTo>
                  <a:lnTo>
                    <a:pt x="166" y="186"/>
                  </a:lnTo>
                  <a:lnTo>
                    <a:pt x="206" y="129"/>
                  </a:lnTo>
                  <a:lnTo>
                    <a:pt x="261" y="129"/>
                  </a:lnTo>
                  <a:lnTo>
                    <a:pt x="236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74" name="Freeform 82"/>
            <p:cNvSpPr/>
            <p:nvPr/>
          </p:nvSpPr>
          <p:spPr>
            <a:xfrm>
              <a:off x="2379" y="1798"/>
              <a:ext cx="652" cy="188"/>
            </a:xfrm>
            <a:custGeom>
              <a:avLst/>
              <a:gdLst>
                <a:gd name="txL" fmla="*/ 0 w 1304"/>
                <a:gd name="txT" fmla="*/ 0 h 376"/>
                <a:gd name="txR" fmla="*/ 1304 w 1304"/>
                <a:gd name="txB" fmla="*/ 376 h 376"/>
              </a:gdLst>
              <a:ahLst/>
              <a:cxnLst>
                <a:cxn ang="0">
                  <a:pos x="0" y="14"/>
                </a:cxn>
                <a:cxn ang="0">
                  <a:pos x="5" y="14"/>
                </a:cxn>
                <a:cxn ang="0">
                  <a:pos x="10" y="11"/>
                </a:cxn>
                <a:cxn ang="0">
                  <a:pos x="15" y="8"/>
                </a:cxn>
                <a:cxn ang="0">
                  <a:pos x="23" y="2"/>
                </a:cxn>
                <a:cxn ang="0">
                  <a:pos x="28" y="4"/>
                </a:cxn>
                <a:cxn ang="0">
                  <a:pos x="33" y="4"/>
                </a:cxn>
                <a:cxn ang="0">
                  <a:pos x="41" y="2"/>
                </a:cxn>
                <a:cxn ang="0">
                  <a:pos x="48" y="8"/>
                </a:cxn>
                <a:cxn ang="0">
                  <a:pos x="55" y="12"/>
                </a:cxn>
                <a:cxn ang="0">
                  <a:pos x="64" y="14"/>
                </a:cxn>
                <a:cxn ang="0">
                  <a:pos x="71" y="11"/>
                </a:cxn>
                <a:cxn ang="0">
                  <a:pos x="73" y="17"/>
                </a:cxn>
                <a:cxn ang="0">
                  <a:pos x="78" y="18"/>
                </a:cxn>
                <a:cxn ang="0">
                  <a:pos x="80" y="21"/>
                </a:cxn>
                <a:cxn ang="0">
                  <a:pos x="77" y="20"/>
                </a:cxn>
                <a:cxn ang="0">
                  <a:pos x="67" y="24"/>
                </a:cxn>
                <a:cxn ang="0">
                  <a:pos x="71" y="18"/>
                </a:cxn>
                <a:cxn ang="0">
                  <a:pos x="68" y="12"/>
                </a:cxn>
                <a:cxn ang="0">
                  <a:pos x="65" y="18"/>
                </a:cxn>
                <a:cxn ang="0">
                  <a:pos x="61" y="14"/>
                </a:cxn>
                <a:cxn ang="0">
                  <a:pos x="55" y="15"/>
                </a:cxn>
                <a:cxn ang="0">
                  <a:pos x="51" y="10"/>
                </a:cxn>
                <a:cxn ang="0">
                  <a:pos x="49" y="17"/>
                </a:cxn>
                <a:cxn ang="0">
                  <a:pos x="46" y="19"/>
                </a:cxn>
                <a:cxn ang="0">
                  <a:pos x="43" y="12"/>
                </a:cxn>
                <a:cxn ang="0">
                  <a:pos x="47" y="9"/>
                </a:cxn>
                <a:cxn ang="0">
                  <a:pos x="39" y="2"/>
                </a:cxn>
                <a:cxn ang="0">
                  <a:pos x="37" y="8"/>
                </a:cxn>
                <a:cxn ang="0">
                  <a:pos x="31" y="10"/>
                </a:cxn>
                <a:cxn ang="0">
                  <a:pos x="26" y="9"/>
                </a:cxn>
                <a:cxn ang="0">
                  <a:pos x="17" y="8"/>
                </a:cxn>
                <a:cxn ang="0">
                  <a:pos x="17" y="13"/>
                </a:cxn>
                <a:cxn ang="0">
                  <a:pos x="10" y="14"/>
                </a:cxn>
                <a:cxn ang="0">
                  <a:pos x="8" y="17"/>
                </a:cxn>
                <a:cxn ang="0">
                  <a:pos x="3" y="15"/>
                </a:cxn>
                <a:cxn ang="0">
                  <a:pos x="0" y="19"/>
                </a:cxn>
              </a:cxnLst>
              <a:rect l="txL" t="txT" r="txR" b="txB"/>
              <a:pathLst>
                <a:path w="1304" h="376">
                  <a:moveTo>
                    <a:pt x="0" y="289"/>
                  </a:moveTo>
                  <a:lnTo>
                    <a:pt x="0" y="224"/>
                  </a:lnTo>
                  <a:lnTo>
                    <a:pt x="44" y="205"/>
                  </a:lnTo>
                  <a:lnTo>
                    <a:pt x="74" y="216"/>
                  </a:lnTo>
                  <a:lnTo>
                    <a:pt x="122" y="213"/>
                  </a:lnTo>
                  <a:lnTo>
                    <a:pt x="150" y="171"/>
                  </a:lnTo>
                  <a:lnTo>
                    <a:pt x="236" y="161"/>
                  </a:lnTo>
                  <a:lnTo>
                    <a:pt x="236" y="119"/>
                  </a:lnTo>
                  <a:lnTo>
                    <a:pt x="314" y="49"/>
                  </a:lnTo>
                  <a:lnTo>
                    <a:pt x="356" y="24"/>
                  </a:lnTo>
                  <a:lnTo>
                    <a:pt x="417" y="91"/>
                  </a:lnTo>
                  <a:lnTo>
                    <a:pt x="441" y="64"/>
                  </a:lnTo>
                  <a:lnTo>
                    <a:pt x="472" y="95"/>
                  </a:lnTo>
                  <a:lnTo>
                    <a:pt x="523" y="53"/>
                  </a:lnTo>
                  <a:lnTo>
                    <a:pt x="607" y="0"/>
                  </a:lnTo>
                  <a:lnTo>
                    <a:pt x="648" y="28"/>
                  </a:lnTo>
                  <a:lnTo>
                    <a:pt x="704" y="80"/>
                  </a:lnTo>
                  <a:lnTo>
                    <a:pt x="762" y="116"/>
                  </a:lnTo>
                  <a:lnTo>
                    <a:pt x="833" y="118"/>
                  </a:lnTo>
                  <a:lnTo>
                    <a:pt x="880" y="186"/>
                  </a:lnTo>
                  <a:lnTo>
                    <a:pt x="968" y="163"/>
                  </a:lnTo>
                  <a:lnTo>
                    <a:pt x="1010" y="211"/>
                  </a:lnTo>
                  <a:lnTo>
                    <a:pt x="1063" y="150"/>
                  </a:lnTo>
                  <a:lnTo>
                    <a:pt x="1124" y="161"/>
                  </a:lnTo>
                  <a:lnTo>
                    <a:pt x="1160" y="235"/>
                  </a:lnTo>
                  <a:lnTo>
                    <a:pt x="1164" y="272"/>
                  </a:lnTo>
                  <a:lnTo>
                    <a:pt x="1183" y="294"/>
                  </a:lnTo>
                  <a:lnTo>
                    <a:pt x="1243" y="281"/>
                  </a:lnTo>
                  <a:lnTo>
                    <a:pt x="1304" y="349"/>
                  </a:lnTo>
                  <a:lnTo>
                    <a:pt x="1266" y="327"/>
                  </a:lnTo>
                  <a:lnTo>
                    <a:pt x="1230" y="344"/>
                  </a:lnTo>
                  <a:lnTo>
                    <a:pt x="1219" y="315"/>
                  </a:lnTo>
                  <a:lnTo>
                    <a:pt x="1133" y="315"/>
                  </a:lnTo>
                  <a:lnTo>
                    <a:pt x="1061" y="376"/>
                  </a:lnTo>
                  <a:lnTo>
                    <a:pt x="1088" y="298"/>
                  </a:lnTo>
                  <a:lnTo>
                    <a:pt x="1133" y="287"/>
                  </a:lnTo>
                  <a:lnTo>
                    <a:pt x="1120" y="196"/>
                  </a:lnTo>
                  <a:lnTo>
                    <a:pt x="1084" y="188"/>
                  </a:lnTo>
                  <a:lnTo>
                    <a:pt x="1015" y="239"/>
                  </a:lnTo>
                  <a:lnTo>
                    <a:pt x="1025" y="281"/>
                  </a:lnTo>
                  <a:lnTo>
                    <a:pt x="979" y="266"/>
                  </a:lnTo>
                  <a:lnTo>
                    <a:pt x="972" y="216"/>
                  </a:lnTo>
                  <a:lnTo>
                    <a:pt x="954" y="190"/>
                  </a:lnTo>
                  <a:lnTo>
                    <a:pt x="877" y="239"/>
                  </a:lnTo>
                  <a:lnTo>
                    <a:pt x="825" y="165"/>
                  </a:lnTo>
                  <a:lnTo>
                    <a:pt x="814" y="148"/>
                  </a:lnTo>
                  <a:lnTo>
                    <a:pt x="755" y="175"/>
                  </a:lnTo>
                  <a:lnTo>
                    <a:pt x="772" y="268"/>
                  </a:lnTo>
                  <a:lnTo>
                    <a:pt x="821" y="283"/>
                  </a:lnTo>
                  <a:lnTo>
                    <a:pt x="723" y="298"/>
                  </a:lnTo>
                  <a:lnTo>
                    <a:pt x="738" y="243"/>
                  </a:lnTo>
                  <a:lnTo>
                    <a:pt x="677" y="188"/>
                  </a:lnTo>
                  <a:lnTo>
                    <a:pt x="717" y="178"/>
                  </a:lnTo>
                  <a:lnTo>
                    <a:pt x="738" y="138"/>
                  </a:lnTo>
                  <a:lnTo>
                    <a:pt x="686" y="102"/>
                  </a:lnTo>
                  <a:lnTo>
                    <a:pt x="622" y="30"/>
                  </a:lnTo>
                  <a:lnTo>
                    <a:pt x="552" y="72"/>
                  </a:lnTo>
                  <a:lnTo>
                    <a:pt x="590" y="125"/>
                  </a:lnTo>
                  <a:lnTo>
                    <a:pt x="546" y="102"/>
                  </a:lnTo>
                  <a:lnTo>
                    <a:pt x="494" y="146"/>
                  </a:lnTo>
                  <a:lnTo>
                    <a:pt x="441" y="110"/>
                  </a:lnTo>
                  <a:lnTo>
                    <a:pt x="413" y="135"/>
                  </a:lnTo>
                  <a:lnTo>
                    <a:pt x="361" y="62"/>
                  </a:lnTo>
                  <a:lnTo>
                    <a:pt x="268" y="119"/>
                  </a:lnTo>
                  <a:lnTo>
                    <a:pt x="331" y="186"/>
                  </a:lnTo>
                  <a:lnTo>
                    <a:pt x="270" y="196"/>
                  </a:lnTo>
                  <a:lnTo>
                    <a:pt x="168" y="194"/>
                  </a:lnTo>
                  <a:lnTo>
                    <a:pt x="158" y="218"/>
                  </a:lnTo>
                  <a:lnTo>
                    <a:pt x="173" y="289"/>
                  </a:lnTo>
                  <a:lnTo>
                    <a:pt x="120" y="264"/>
                  </a:lnTo>
                  <a:lnTo>
                    <a:pt x="105" y="243"/>
                  </a:lnTo>
                  <a:lnTo>
                    <a:pt x="40" y="235"/>
                  </a:lnTo>
                  <a:lnTo>
                    <a:pt x="31" y="334"/>
                  </a:lnTo>
                  <a:lnTo>
                    <a:pt x="0" y="289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75" name="Freeform 83"/>
            <p:cNvSpPr/>
            <p:nvPr/>
          </p:nvSpPr>
          <p:spPr>
            <a:xfrm>
              <a:off x="2423" y="1902"/>
              <a:ext cx="440" cy="150"/>
            </a:xfrm>
            <a:custGeom>
              <a:avLst/>
              <a:gdLst>
                <a:gd name="txL" fmla="*/ 0 w 880"/>
                <a:gd name="txT" fmla="*/ 0 h 298"/>
                <a:gd name="txR" fmla="*/ 880 w 880"/>
                <a:gd name="txB" fmla="*/ 298 h 298"/>
              </a:gdLst>
              <a:ahLst/>
              <a:cxnLst>
                <a:cxn ang="0">
                  <a:pos x="2" y="15"/>
                </a:cxn>
                <a:cxn ang="0">
                  <a:pos x="14" y="19"/>
                </a:cxn>
                <a:cxn ang="0">
                  <a:pos x="21" y="15"/>
                </a:cxn>
                <a:cxn ang="0">
                  <a:pos x="26" y="13"/>
                </a:cxn>
                <a:cxn ang="0">
                  <a:pos x="34" y="15"/>
                </a:cxn>
                <a:cxn ang="0">
                  <a:pos x="37" y="12"/>
                </a:cxn>
                <a:cxn ang="0">
                  <a:pos x="52" y="12"/>
                </a:cxn>
                <a:cxn ang="0">
                  <a:pos x="55" y="8"/>
                </a:cxn>
                <a:cxn ang="0">
                  <a:pos x="50" y="5"/>
                </a:cxn>
                <a:cxn ang="0">
                  <a:pos x="52" y="8"/>
                </a:cxn>
                <a:cxn ang="0">
                  <a:pos x="46" y="10"/>
                </a:cxn>
                <a:cxn ang="0">
                  <a:pos x="40" y="10"/>
                </a:cxn>
                <a:cxn ang="0">
                  <a:pos x="32" y="6"/>
                </a:cxn>
                <a:cxn ang="0">
                  <a:pos x="34" y="7"/>
                </a:cxn>
                <a:cxn ang="0">
                  <a:pos x="35" y="11"/>
                </a:cxn>
                <a:cxn ang="0">
                  <a:pos x="28" y="10"/>
                </a:cxn>
                <a:cxn ang="0">
                  <a:pos x="23" y="12"/>
                </a:cxn>
                <a:cxn ang="0">
                  <a:pos x="20" y="14"/>
                </a:cxn>
                <a:cxn ang="0">
                  <a:pos x="12" y="16"/>
                </a:cxn>
                <a:cxn ang="0">
                  <a:pos x="11" y="11"/>
                </a:cxn>
                <a:cxn ang="0">
                  <a:pos x="16" y="9"/>
                </a:cxn>
                <a:cxn ang="0">
                  <a:pos x="11" y="8"/>
                </a:cxn>
                <a:cxn ang="0">
                  <a:pos x="7" y="6"/>
                </a:cxn>
                <a:cxn ang="0">
                  <a:pos x="15" y="3"/>
                </a:cxn>
                <a:cxn ang="0">
                  <a:pos x="19" y="4"/>
                </a:cxn>
                <a:cxn ang="0">
                  <a:pos x="25" y="4"/>
                </a:cxn>
                <a:cxn ang="0">
                  <a:pos x="20" y="1"/>
                </a:cxn>
                <a:cxn ang="0">
                  <a:pos x="15" y="0"/>
                </a:cxn>
                <a:cxn ang="0">
                  <a:pos x="8" y="2"/>
                </a:cxn>
                <a:cxn ang="0">
                  <a:pos x="1" y="7"/>
                </a:cxn>
                <a:cxn ang="0">
                  <a:pos x="5" y="8"/>
                </a:cxn>
                <a:cxn ang="0">
                  <a:pos x="5" y="13"/>
                </a:cxn>
                <a:cxn ang="0">
                  <a:pos x="0" y="12"/>
                </a:cxn>
              </a:cxnLst>
              <a:rect l="txL" t="txT" r="txR" b="txB"/>
              <a:pathLst>
                <a:path w="880" h="298">
                  <a:moveTo>
                    <a:pt x="0" y="190"/>
                  </a:moveTo>
                  <a:lnTo>
                    <a:pt x="32" y="236"/>
                  </a:lnTo>
                  <a:lnTo>
                    <a:pt x="127" y="230"/>
                  </a:lnTo>
                  <a:lnTo>
                    <a:pt x="220" y="298"/>
                  </a:lnTo>
                  <a:lnTo>
                    <a:pt x="323" y="275"/>
                  </a:lnTo>
                  <a:lnTo>
                    <a:pt x="329" y="224"/>
                  </a:lnTo>
                  <a:lnTo>
                    <a:pt x="403" y="236"/>
                  </a:lnTo>
                  <a:lnTo>
                    <a:pt x="410" y="198"/>
                  </a:lnTo>
                  <a:lnTo>
                    <a:pt x="465" y="188"/>
                  </a:lnTo>
                  <a:lnTo>
                    <a:pt x="536" y="232"/>
                  </a:lnTo>
                  <a:lnTo>
                    <a:pt x="534" y="198"/>
                  </a:lnTo>
                  <a:lnTo>
                    <a:pt x="587" y="184"/>
                  </a:lnTo>
                  <a:lnTo>
                    <a:pt x="597" y="222"/>
                  </a:lnTo>
                  <a:lnTo>
                    <a:pt x="827" y="188"/>
                  </a:lnTo>
                  <a:lnTo>
                    <a:pt x="849" y="129"/>
                  </a:lnTo>
                  <a:lnTo>
                    <a:pt x="880" y="120"/>
                  </a:lnTo>
                  <a:lnTo>
                    <a:pt x="859" y="93"/>
                  </a:lnTo>
                  <a:lnTo>
                    <a:pt x="792" y="78"/>
                  </a:lnTo>
                  <a:lnTo>
                    <a:pt x="762" y="95"/>
                  </a:lnTo>
                  <a:lnTo>
                    <a:pt x="817" y="121"/>
                  </a:lnTo>
                  <a:lnTo>
                    <a:pt x="785" y="167"/>
                  </a:lnTo>
                  <a:lnTo>
                    <a:pt x="724" y="150"/>
                  </a:lnTo>
                  <a:lnTo>
                    <a:pt x="635" y="203"/>
                  </a:lnTo>
                  <a:lnTo>
                    <a:pt x="629" y="148"/>
                  </a:lnTo>
                  <a:lnTo>
                    <a:pt x="560" y="89"/>
                  </a:lnTo>
                  <a:lnTo>
                    <a:pt x="498" y="89"/>
                  </a:lnTo>
                  <a:lnTo>
                    <a:pt x="494" y="121"/>
                  </a:lnTo>
                  <a:lnTo>
                    <a:pt x="541" y="112"/>
                  </a:lnTo>
                  <a:lnTo>
                    <a:pt x="579" y="148"/>
                  </a:lnTo>
                  <a:lnTo>
                    <a:pt x="551" y="161"/>
                  </a:lnTo>
                  <a:lnTo>
                    <a:pt x="502" y="173"/>
                  </a:lnTo>
                  <a:lnTo>
                    <a:pt x="446" y="158"/>
                  </a:lnTo>
                  <a:lnTo>
                    <a:pt x="427" y="169"/>
                  </a:lnTo>
                  <a:lnTo>
                    <a:pt x="357" y="177"/>
                  </a:lnTo>
                  <a:lnTo>
                    <a:pt x="361" y="211"/>
                  </a:lnTo>
                  <a:lnTo>
                    <a:pt x="315" y="211"/>
                  </a:lnTo>
                  <a:lnTo>
                    <a:pt x="270" y="262"/>
                  </a:lnTo>
                  <a:lnTo>
                    <a:pt x="192" y="251"/>
                  </a:lnTo>
                  <a:lnTo>
                    <a:pt x="171" y="196"/>
                  </a:lnTo>
                  <a:lnTo>
                    <a:pt x="167" y="161"/>
                  </a:lnTo>
                  <a:lnTo>
                    <a:pt x="207" y="135"/>
                  </a:lnTo>
                  <a:lnTo>
                    <a:pt x="245" y="142"/>
                  </a:lnTo>
                  <a:lnTo>
                    <a:pt x="235" y="114"/>
                  </a:lnTo>
                  <a:lnTo>
                    <a:pt x="173" y="118"/>
                  </a:lnTo>
                  <a:lnTo>
                    <a:pt x="125" y="159"/>
                  </a:lnTo>
                  <a:lnTo>
                    <a:pt x="112" y="95"/>
                  </a:lnTo>
                  <a:lnTo>
                    <a:pt x="152" y="59"/>
                  </a:lnTo>
                  <a:lnTo>
                    <a:pt x="234" y="36"/>
                  </a:lnTo>
                  <a:lnTo>
                    <a:pt x="228" y="78"/>
                  </a:lnTo>
                  <a:lnTo>
                    <a:pt x="289" y="49"/>
                  </a:lnTo>
                  <a:lnTo>
                    <a:pt x="336" y="70"/>
                  </a:lnTo>
                  <a:lnTo>
                    <a:pt x="395" y="59"/>
                  </a:lnTo>
                  <a:lnTo>
                    <a:pt x="353" y="47"/>
                  </a:lnTo>
                  <a:lnTo>
                    <a:pt x="317" y="7"/>
                  </a:lnTo>
                  <a:lnTo>
                    <a:pt x="277" y="30"/>
                  </a:lnTo>
                  <a:lnTo>
                    <a:pt x="226" y="0"/>
                  </a:lnTo>
                  <a:lnTo>
                    <a:pt x="184" y="30"/>
                  </a:lnTo>
                  <a:lnTo>
                    <a:pt x="123" y="25"/>
                  </a:lnTo>
                  <a:lnTo>
                    <a:pt x="72" y="99"/>
                  </a:lnTo>
                  <a:lnTo>
                    <a:pt x="11" y="102"/>
                  </a:lnTo>
                  <a:lnTo>
                    <a:pt x="5" y="121"/>
                  </a:lnTo>
                  <a:lnTo>
                    <a:pt x="72" y="121"/>
                  </a:lnTo>
                  <a:lnTo>
                    <a:pt x="112" y="196"/>
                  </a:lnTo>
                  <a:lnTo>
                    <a:pt x="74" y="207"/>
                  </a:lnTo>
                  <a:lnTo>
                    <a:pt x="0" y="19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76" name="Freeform 84"/>
            <p:cNvSpPr/>
            <p:nvPr/>
          </p:nvSpPr>
          <p:spPr>
            <a:xfrm>
              <a:off x="2617" y="1860"/>
              <a:ext cx="82" cy="75"/>
            </a:xfrm>
            <a:custGeom>
              <a:avLst/>
              <a:gdLst>
                <a:gd name="txL" fmla="*/ 0 w 166"/>
                <a:gd name="txT" fmla="*/ 0 h 150"/>
                <a:gd name="txR" fmla="*/ 166 w 166"/>
                <a:gd name="txB" fmla="*/ 150 h 150"/>
              </a:gdLst>
              <a:ahLst/>
              <a:cxnLst>
                <a:cxn ang="0">
                  <a:pos x="1" y="2"/>
                </a:cxn>
                <a:cxn ang="0">
                  <a:pos x="2" y="5"/>
                </a:cxn>
                <a:cxn ang="0">
                  <a:pos x="0" y="7"/>
                </a:cxn>
                <a:cxn ang="0">
                  <a:pos x="1" y="10"/>
                </a:cxn>
                <a:cxn ang="0">
                  <a:pos x="5" y="8"/>
                </a:cxn>
                <a:cxn ang="0">
                  <a:pos x="10" y="8"/>
                </a:cxn>
                <a:cxn ang="0">
                  <a:pos x="8" y="6"/>
                </a:cxn>
                <a:cxn ang="0">
                  <a:pos x="3" y="7"/>
                </a:cxn>
                <a:cxn ang="0">
                  <a:pos x="4" y="4"/>
                </a:cxn>
                <a:cxn ang="0">
                  <a:pos x="8" y="4"/>
                </a:cxn>
                <a:cxn ang="0">
                  <a:pos x="6" y="2"/>
                </a:cxn>
                <a:cxn ang="0">
                  <a:pos x="3" y="2"/>
                </a:cxn>
                <a:cxn ang="0">
                  <a:pos x="1" y="0"/>
                </a:cxn>
                <a:cxn ang="0">
                  <a:pos x="1" y="2"/>
                </a:cxn>
                <a:cxn ang="0">
                  <a:pos x="1" y="2"/>
                </a:cxn>
              </a:cxnLst>
              <a:rect l="txL" t="txT" r="txR" b="txB"/>
              <a:pathLst>
                <a:path w="166" h="150">
                  <a:moveTo>
                    <a:pt x="16" y="19"/>
                  </a:moveTo>
                  <a:lnTo>
                    <a:pt x="40" y="67"/>
                  </a:lnTo>
                  <a:lnTo>
                    <a:pt x="0" y="109"/>
                  </a:lnTo>
                  <a:lnTo>
                    <a:pt x="19" y="150"/>
                  </a:lnTo>
                  <a:lnTo>
                    <a:pt x="94" y="116"/>
                  </a:lnTo>
                  <a:lnTo>
                    <a:pt x="166" y="122"/>
                  </a:lnTo>
                  <a:lnTo>
                    <a:pt x="137" y="93"/>
                  </a:lnTo>
                  <a:lnTo>
                    <a:pt x="59" y="97"/>
                  </a:lnTo>
                  <a:lnTo>
                    <a:pt x="77" y="52"/>
                  </a:lnTo>
                  <a:lnTo>
                    <a:pt x="130" y="52"/>
                  </a:lnTo>
                  <a:lnTo>
                    <a:pt x="99" y="27"/>
                  </a:lnTo>
                  <a:lnTo>
                    <a:pt x="61" y="31"/>
                  </a:lnTo>
                  <a:lnTo>
                    <a:pt x="23" y="0"/>
                  </a:lnTo>
                  <a:lnTo>
                    <a:pt x="16" y="19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77" name="Freeform 85"/>
            <p:cNvSpPr/>
            <p:nvPr/>
          </p:nvSpPr>
          <p:spPr>
            <a:xfrm>
              <a:off x="2593" y="1932"/>
              <a:ext cx="86" cy="46"/>
            </a:xfrm>
            <a:custGeom>
              <a:avLst/>
              <a:gdLst>
                <a:gd name="txL" fmla="*/ 0 w 173"/>
                <a:gd name="txT" fmla="*/ 0 h 93"/>
                <a:gd name="txR" fmla="*/ 173 w 173"/>
                <a:gd name="txB" fmla="*/ 93 h 93"/>
              </a:gdLst>
              <a:ahLst/>
              <a:cxnLst>
                <a:cxn ang="0">
                  <a:pos x="5" y="5"/>
                </a:cxn>
                <a:cxn ang="0">
                  <a:pos x="4" y="4"/>
                </a:cxn>
                <a:cxn ang="0">
                  <a:pos x="0" y="5"/>
                </a:cxn>
                <a:cxn ang="0">
                  <a:pos x="0" y="3"/>
                </a:cxn>
                <a:cxn ang="0">
                  <a:pos x="3" y="2"/>
                </a:cxn>
                <a:cxn ang="0">
                  <a:pos x="6" y="0"/>
                </a:cxn>
                <a:cxn ang="0">
                  <a:pos x="10" y="2"/>
                </a:cxn>
                <a:cxn ang="0">
                  <a:pos x="9" y="3"/>
                </a:cxn>
                <a:cxn ang="0">
                  <a:pos x="7" y="1"/>
                </a:cxn>
                <a:cxn ang="0">
                  <a:pos x="5" y="3"/>
                </a:cxn>
                <a:cxn ang="0">
                  <a:pos x="7" y="5"/>
                </a:cxn>
                <a:cxn ang="0">
                  <a:pos x="5" y="5"/>
                </a:cxn>
                <a:cxn ang="0">
                  <a:pos x="5" y="5"/>
                </a:cxn>
              </a:cxnLst>
              <a:rect l="txL" t="txT" r="txR" b="txB"/>
              <a:pathLst>
                <a:path w="173" h="93">
                  <a:moveTo>
                    <a:pt x="93" y="93"/>
                  </a:moveTo>
                  <a:lnTo>
                    <a:pt x="76" y="68"/>
                  </a:lnTo>
                  <a:lnTo>
                    <a:pt x="0" y="83"/>
                  </a:lnTo>
                  <a:lnTo>
                    <a:pt x="0" y="61"/>
                  </a:lnTo>
                  <a:lnTo>
                    <a:pt x="59" y="45"/>
                  </a:lnTo>
                  <a:lnTo>
                    <a:pt x="110" y="0"/>
                  </a:lnTo>
                  <a:lnTo>
                    <a:pt x="173" y="34"/>
                  </a:lnTo>
                  <a:lnTo>
                    <a:pt x="158" y="61"/>
                  </a:lnTo>
                  <a:lnTo>
                    <a:pt x="125" y="26"/>
                  </a:lnTo>
                  <a:lnTo>
                    <a:pt x="87" y="53"/>
                  </a:lnTo>
                  <a:lnTo>
                    <a:pt x="118" y="83"/>
                  </a:lnTo>
                  <a:lnTo>
                    <a:pt x="93" y="93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78" name="Freeform 86"/>
            <p:cNvSpPr/>
            <p:nvPr/>
          </p:nvSpPr>
          <p:spPr>
            <a:xfrm>
              <a:off x="2529" y="1871"/>
              <a:ext cx="54" cy="25"/>
            </a:xfrm>
            <a:custGeom>
              <a:avLst/>
              <a:gdLst>
                <a:gd name="txL" fmla="*/ 0 w 108"/>
                <a:gd name="txT" fmla="*/ 0 h 50"/>
                <a:gd name="txR" fmla="*/ 108 w 108"/>
                <a:gd name="txB" fmla="*/ 50 h 50"/>
              </a:gdLst>
              <a:ahLst/>
              <a:cxnLst>
                <a:cxn ang="0">
                  <a:pos x="0" y="2"/>
                </a:cxn>
                <a:cxn ang="0">
                  <a:pos x="3" y="0"/>
                </a:cxn>
                <a:cxn ang="0">
                  <a:pos x="7" y="3"/>
                </a:cxn>
                <a:cxn ang="0">
                  <a:pos x="4" y="4"/>
                </a:cxn>
                <a:cxn ang="0">
                  <a:pos x="3" y="2"/>
                </a:cxn>
                <a:cxn ang="0">
                  <a:pos x="2" y="3"/>
                </a:cxn>
                <a:cxn ang="0">
                  <a:pos x="0" y="2"/>
                </a:cxn>
                <a:cxn ang="0">
                  <a:pos x="0" y="2"/>
                </a:cxn>
              </a:cxnLst>
              <a:rect l="txL" t="txT" r="txR" b="txB"/>
              <a:pathLst>
                <a:path w="108" h="50">
                  <a:moveTo>
                    <a:pt x="0" y="29"/>
                  </a:moveTo>
                  <a:lnTo>
                    <a:pt x="47" y="0"/>
                  </a:lnTo>
                  <a:lnTo>
                    <a:pt x="108" y="42"/>
                  </a:lnTo>
                  <a:lnTo>
                    <a:pt x="55" y="50"/>
                  </a:lnTo>
                  <a:lnTo>
                    <a:pt x="45" y="29"/>
                  </a:lnTo>
                  <a:lnTo>
                    <a:pt x="21" y="40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79" name="Freeform 87"/>
            <p:cNvSpPr/>
            <p:nvPr/>
          </p:nvSpPr>
          <p:spPr>
            <a:xfrm>
              <a:off x="2409" y="2062"/>
              <a:ext cx="327" cy="303"/>
            </a:xfrm>
            <a:custGeom>
              <a:avLst/>
              <a:gdLst>
                <a:gd name="txL" fmla="*/ 0 w 656"/>
                <a:gd name="txT" fmla="*/ 0 h 607"/>
                <a:gd name="txR" fmla="*/ 656 w 656"/>
                <a:gd name="txB" fmla="*/ 607 h 607"/>
              </a:gdLst>
              <a:ahLst/>
              <a:cxnLst>
                <a:cxn ang="0">
                  <a:pos x="13" y="4"/>
                </a:cxn>
                <a:cxn ang="0">
                  <a:pos x="9" y="5"/>
                </a:cxn>
                <a:cxn ang="0">
                  <a:pos x="9" y="8"/>
                </a:cxn>
                <a:cxn ang="0">
                  <a:pos x="12" y="7"/>
                </a:cxn>
                <a:cxn ang="0">
                  <a:pos x="12" y="15"/>
                </a:cxn>
                <a:cxn ang="0">
                  <a:pos x="10" y="15"/>
                </a:cxn>
                <a:cxn ang="0">
                  <a:pos x="10" y="17"/>
                </a:cxn>
                <a:cxn ang="0">
                  <a:pos x="7" y="18"/>
                </a:cxn>
                <a:cxn ang="0">
                  <a:pos x="5" y="16"/>
                </a:cxn>
                <a:cxn ang="0">
                  <a:pos x="0" y="17"/>
                </a:cxn>
                <a:cxn ang="0">
                  <a:pos x="0" y="21"/>
                </a:cxn>
                <a:cxn ang="0">
                  <a:pos x="6" y="22"/>
                </a:cxn>
                <a:cxn ang="0">
                  <a:pos x="12" y="26"/>
                </a:cxn>
                <a:cxn ang="0">
                  <a:pos x="14" y="32"/>
                </a:cxn>
                <a:cxn ang="0">
                  <a:pos x="13" y="37"/>
                </a:cxn>
                <a:cxn ang="0">
                  <a:pos x="26" y="35"/>
                </a:cxn>
                <a:cxn ang="0">
                  <a:pos x="29" y="37"/>
                </a:cxn>
                <a:cxn ang="0">
                  <a:pos x="35" y="34"/>
                </a:cxn>
                <a:cxn ang="0">
                  <a:pos x="31" y="28"/>
                </a:cxn>
                <a:cxn ang="0">
                  <a:pos x="32" y="20"/>
                </a:cxn>
                <a:cxn ang="0">
                  <a:pos x="36" y="17"/>
                </a:cxn>
                <a:cxn ang="0">
                  <a:pos x="40" y="13"/>
                </a:cxn>
                <a:cxn ang="0">
                  <a:pos x="39" y="11"/>
                </a:cxn>
                <a:cxn ang="0">
                  <a:pos x="37" y="12"/>
                </a:cxn>
                <a:cxn ang="0">
                  <a:pos x="37" y="0"/>
                </a:cxn>
                <a:cxn ang="0">
                  <a:pos x="32" y="0"/>
                </a:cxn>
                <a:cxn ang="0">
                  <a:pos x="32" y="3"/>
                </a:cxn>
                <a:cxn ang="0">
                  <a:pos x="35" y="2"/>
                </a:cxn>
                <a:cxn ang="0">
                  <a:pos x="35" y="11"/>
                </a:cxn>
                <a:cxn ang="0">
                  <a:pos x="33" y="11"/>
                </a:cxn>
                <a:cxn ang="0">
                  <a:pos x="33" y="13"/>
                </a:cxn>
                <a:cxn ang="0">
                  <a:pos x="29" y="13"/>
                </a:cxn>
                <a:cxn ang="0">
                  <a:pos x="28" y="2"/>
                </a:cxn>
                <a:cxn ang="0">
                  <a:pos x="25" y="3"/>
                </a:cxn>
                <a:cxn ang="0">
                  <a:pos x="24" y="5"/>
                </a:cxn>
                <a:cxn ang="0">
                  <a:pos x="27" y="5"/>
                </a:cxn>
                <a:cxn ang="0">
                  <a:pos x="27" y="12"/>
                </a:cxn>
                <a:cxn ang="0">
                  <a:pos x="25" y="12"/>
                </a:cxn>
                <a:cxn ang="0">
                  <a:pos x="25" y="15"/>
                </a:cxn>
                <a:cxn ang="0">
                  <a:pos x="22" y="15"/>
                </a:cxn>
                <a:cxn ang="0">
                  <a:pos x="21" y="3"/>
                </a:cxn>
                <a:cxn ang="0">
                  <a:pos x="16" y="4"/>
                </a:cxn>
                <a:cxn ang="0">
                  <a:pos x="16" y="6"/>
                </a:cxn>
                <a:cxn ang="0">
                  <a:pos x="20" y="6"/>
                </a:cxn>
                <a:cxn ang="0">
                  <a:pos x="20" y="14"/>
                </a:cxn>
                <a:cxn ang="0">
                  <a:pos x="18" y="14"/>
                </a:cxn>
                <a:cxn ang="0">
                  <a:pos x="18" y="17"/>
                </a:cxn>
                <a:cxn ang="0">
                  <a:pos x="14" y="17"/>
                </a:cxn>
                <a:cxn ang="0">
                  <a:pos x="13" y="4"/>
                </a:cxn>
                <a:cxn ang="0">
                  <a:pos x="13" y="4"/>
                </a:cxn>
              </a:cxnLst>
              <a:rect l="txL" t="txT" r="txR" b="txB"/>
              <a:pathLst>
                <a:path w="656" h="607">
                  <a:moveTo>
                    <a:pt x="211" y="67"/>
                  </a:moveTo>
                  <a:lnTo>
                    <a:pt x="147" y="82"/>
                  </a:lnTo>
                  <a:lnTo>
                    <a:pt x="148" y="128"/>
                  </a:lnTo>
                  <a:lnTo>
                    <a:pt x="194" y="118"/>
                  </a:lnTo>
                  <a:lnTo>
                    <a:pt x="200" y="240"/>
                  </a:lnTo>
                  <a:lnTo>
                    <a:pt x="171" y="249"/>
                  </a:lnTo>
                  <a:lnTo>
                    <a:pt x="171" y="287"/>
                  </a:lnTo>
                  <a:lnTo>
                    <a:pt x="118" y="293"/>
                  </a:lnTo>
                  <a:lnTo>
                    <a:pt x="95" y="262"/>
                  </a:lnTo>
                  <a:lnTo>
                    <a:pt x="15" y="283"/>
                  </a:lnTo>
                  <a:lnTo>
                    <a:pt x="0" y="348"/>
                  </a:lnTo>
                  <a:lnTo>
                    <a:pt x="101" y="363"/>
                  </a:lnTo>
                  <a:lnTo>
                    <a:pt x="196" y="420"/>
                  </a:lnTo>
                  <a:lnTo>
                    <a:pt x="224" y="523"/>
                  </a:lnTo>
                  <a:lnTo>
                    <a:pt x="221" y="607"/>
                  </a:lnTo>
                  <a:lnTo>
                    <a:pt x="424" y="561"/>
                  </a:lnTo>
                  <a:lnTo>
                    <a:pt x="468" y="599"/>
                  </a:lnTo>
                  <a:lnTo>
                    <a:pt x="565" y="559"/>
                  </a:lnTo>
                  <a:lnTo>
                    <a:pt x="500" y="453"/>
                  </a:lnTo>
                  <a:lnTo>
                    <a:pt x="519" y="333"/>
                  </a:lnTo>
                  <a:lnTo>
                    <a:pt x="586" y="272"/>
                  </a:lnTo>
                  <a:lnTo>
                    <a:pt x="656" y="213"/>
                  </a:lnTo>
                  <a:lnTo>
                    <a:pt x="629" y="190"/>
                  </a:lnTo>
                  <a:lnTo>
                    <a:pt x="597" y="202"/>
                  </a:lnTo>
                  <a:lnTo>
                    <a:pt x="601" y="0"/>
                  </a:lnTo>
                  <a:lnTo>
                    <a:pt x="525" y="13"/>
                  </a:lnTo>
                  <a:lnTo>
                    <a:pt x="523" y="50"/>
                  </a:lnTo>
                  <a:lnTo>
                    <a:pt x="574" y="42"/>
                  </a:lnTo>
                  <a:lnTo>
                    <a:pt x="570" y="177"/>
                  </a:lnTo>
                  <a:lnTo>
                    <a:pt x="532" y="181"/>
                  </a:lnTo>
                  <a:lnTo>
                    <a:pt x="531" y="211"/>
                  </a:lnTo>
                  <a:lnTo>
                    <a:pt x="473" y="219"/>
                  </a:lnTo>
                  <a:lnTo>
                    <a:pt x="464" y="36"/>
                  </a:lnTo>
                  <a:lnTo>
                    <a:pt x="405" y="48"/>
                  </a:lnTo>
                  <a:lnTo>
                    <a:pt x="399" y="86"/>
                  </a:lnTo>
                  <a:lnTo>
                    <a:pt x="445" y="84"/>
                  </a:lnTo>
                  <a:lnTo>
                    <a:pt x="445" y="194"/>
                  </a:lnTo>
                  <a:lnTo>
                    <a:pt x="416" y="198"/>
                  </a:lnTo>
                  <a:lnTo>
                    <a:pt x="413" y="249"/>
                  </a:lnTo>
                  <a:lnTo>
                    <a:pt x="359" y="245"/>
                  </a:lnTo>
                  <a:lnTo>
                    <a:pt x="340" y="55"/>
                  </a:lnTo>
                  <a:lnTo>
                    <a:pt x="268" y="65"/>
                  </a:lnTo>
                  <a:lnTo>
                    <a:pt x="270" y="103"/>
                  </a:lnTo>
                  <a:lnTo>
                    <a:pt x="329" y="103"/>
                  </a:lnTo>
                  <a:lnTo>
                    <a:pt x="329" y="228"/>
                  </a:lnTo>
                  <a:lnTo>
                    <a:pt x="297" y="232"/>
                  </a:lnTo>
                  <a:lnTo>
                    <a:pt x="293" y="278"/>
                  </a:lnTo>
                  <a:lnTo>
                    <a:pt x="232" y="276"/>
                  </a:lnTo>
                  <a:lnTo>
                    <a:pt x="211" y="67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80" name="Freeform 88"/>
            <p:cNvSpPr/>
            <p:nvPr/>
          </p:nvSpPr>
          <p:spPr>
            <a:xfrm>
              <a:off x="2734" y="2020"/>
              <a:ext cx="190" cy="160"/>
            </a:xfrm>
            <a:custGeom>
              <a:avLst/>
              <a:gdLst>
                <a:gd name="txL" fmla="*/ 0 w 380"/>
                <a:gd name="txT" fmla="*/ 0 h 319"/>
                <a:gd name="txR" fmla="*/ 380 w 380"/>
                <a:gd name="txB" fmla="*/ 319 h 319"/>
              </a:gdLst>
              <a:ahLst/>
              <a:cxnLst>
                <a:cxn ang="0">
                  <a:pos x="0" y="5"/>
                </a:cxn>
                <a:cxn ang="0">
                  <a:pos x="1" y="7"/>
                </a:cxn>
                <a:cxn ang="0">
                  <a:pos x="4" y="7"/>
                </a:cxn>
                <a:cxn ang="0">
                  <a:pos x="4" y="14"/>
                </a:cxn>
                <a:cxn ang="0">
                  <a:pos x="2" y="15"/>
                </a:cxn>
                <a:cxn ang="0">
                  <a:pos x="2" y="17"/>
                </a:cxn>
                <a:cxn ang="0">
                  <a:pos x="4" y="18"/>
                </a:cxn>
                <a:cxn ang="0">
                  <a:pos x="9" y="18"/>
                </a:cxn>
                <a:cxn ang="0">
                  <a:pos x="11" y="20"/>
                </a:cxn>
                <a:cxn ang="0">
                  <a:pos x="22" y="13"/>
                </a:cxn>
                <a:cxn ang="0">
                  <a:pos x="24" y="10"/>
                </a:cxn>
                <a:cxn ang="0">
                  <a:pos x="24" y="0"/>
                </a:cxn>
                <a:cxn ang="0">
                  <a:pos x="20" y="1"/>
                </a:cxn>
                <a:cxn ang="0">
                  <a:pos x="20" y="3"/>
                </a:cxn>
                <a:cxn ang="0">
                  <a:pos x="23" y="3"/>
                </a:cxn>
                <a:cxn ang="0">
                  <a:pos x="23" y="8"/>
                </a:cxn>
                <a:cxn ang="0">
                  <a:pos x="20" y="9"/>
                </a:cxn>
                <a:cxn ang="0">
                  <a:pos x="20" y="12"/>
                </a:cxn>
                <a:cxn ang="0">
                  <a:pos x="16" y="13"/>
                </a:cxn>
                <a:cxn ang="0">
                  <a:pos x="15" y="2"/>
                </a:cxn>
                <a:cxn ang="0">
                  <a:pos x="10" y="3"/>
                </a:cxn>
                <a:cxn ang="0">
                  <a:pos x="10" y="6"/>
                </a:cxn>
                <a:cxn ang="0">
                  <a:pos x="14" y="5"/>
                </a:cxn>
                <a:cxn ang="0">
                  <a:pos x="14" y="13"/>
                </a:cxn>
                <a:cxn ang="0">
                  <a:pos x="11" y="13"/>
                </a:cxn>
                <a:cxn ang="0">
                  <a:pos x="11" y="15"/>
                </a:cxn>
                <a:cxn ang="0">
                  <a:pos x="6" y="16"/>
                </a:cxn>
                <a:cxn ang="0">
                  <a:pos x="6" y="4"/>
                </a:cxn>
                <a:cxn ang="0">
                  <a:pos x="0" y="5"/>
                </a:cxn>
                <a:cxn ang="0">
                  <a:pos x="0" y="5"/>
                </a:cxn>
              </a:cxnLst>
              <a:rect l="txL" t="txT" r="txR" b="txB"/>
              <a:pathLst>
                <a:path w="380" h="319">
                  <a:moveTo>
                    <a:pt x="0" y="70"/>
                  </a:moveTo>
                  <a:lnTo>
                    <a:pt x="2" y="104"/>
                  </a:lnTo>
                  <a:lnTo>
                    <a:pt x="55" y="104"/>
                  </a:lnTo>
                  <a:lnTo>
                    <a:pt x="55" y="218"/>
                  </a:lnTo>
                  <a:lnTo>
                    <a:pt x="21" y="231"/>
                  </a:lnTo>
                  <a:lnTo>
                    <a:pt x="21" y="269"/>
                  </a:lnTo>
                  <a:lnTo>
                    <a:pt x="61" y="277"/>
                  </a:lnTo>
                  <a:lnTo>
                    <a:pt x="137" y="279"/>
                  </a:lnTo>
                  <a:lnTo>
                    <a:pt x="171" y="319"/>
                  </a:lnTo>
                  <a:lnTo>
                    <a:pt x="346" y="199"/>
                  </a:lnTo>
                  <a:lnTo>
                    <a:pt x="380" y="146"/>
                  </a:lnTo>
                  <a:lnTo>
                    <a:pt x="380" y="0"/>
                  </a:lnTo>
                  <a:lnTo>
                    <a:pt x="306" y="9"/>
                  </a:lnTo>
                  <a:lnTo>
                    <a:pt x="312" y="45"/>
                  </a:lnTo>
                  <a:lnTo>
                    <a:pt x="354" y="34"/>
                  </a:lnTo>
                  <a:lnTo>
                    <a:pt x="358" y="119"/>
                  </a:lnTo>
                  <a:lnTo>
                    <a:pt x="320" y="131"/>
                  </a:lnTo>
                  <a:lnTo>
                    <a:pt x="316" y="182"/>
                  </a:lnTo>
                  <a:lnTo>
                    <a:pt x="247" y="205"/>
                  </a:lnTo>
                  <a:lnTo>
                    <a:pt x="234" y="26"/>
                  </a:lnTo>
                  <a:lnTo>
                    <a:pt x="156" y="38"/>
                  </a:lnTo>
                  <a:lnTo>
                    <a:pt x="156" y="85"/>
                  </a:lnTo>
                  <a:lnTo>
                    <a:pt x="219" y="79"/>
                  </a:lnTo>
                  <a:lnTo>
                    <a:pt x="219" y="197"/>
                  </a:lnTo>
                  <a:lnTo>
                    <a:pt x="175" y="201"/>
                  </a:lnTo>
                  <a:lnTo>
                    <a:pt x="169" y="239"/>
                  </a:lnTo>
                  <a:lnTo>
                    <a:pt x="84" y="245"/>
                  </a:lnTo>
                  <a:lnTo>
                    <a:pt x="84" y="55"/>
                  </a:lnTo>
                  <a:lnTo>
                    <a:pt x="0" y="7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81" name="Freeform 89"/>
            <p:cNvSpPr/>
            <p:nvPr/>
          </p:nvSpPr>
          <p:spPr>
            <a:xfrm>
              <a:off x="2410" y="2487"/>
              <a:ext cx="771" cy="249"/>
            </a:xfrm>
            <a:custGeom>
              <a:avLst/>
              <a:gdLst>
                <a:gd name="txL" fmla="*/ 0 w 1542"/>
                <a:gd name="txT" fmla="*/ 0 h 498"/>
                <a:gd name="txR" fmla="*/ 1542 w 1542"/>
                <a:gd name="txB" fmla="*/ 498 h 498"/>
              </a:gdLst>
              <a:ahLst/>
              <a:cxnLst>
                <a:cxn ang="0">
                  <a:pos x="86" y="20"/>
                </a:cxn>
                <a:cxn ang="0">
                  <a:pos x="77" y="25"/>
                </a:cxn>
                <a:cxn ang="0">
                  <a:pos x="48" y="18"/>
                </a:cxn>
                <a:cxn ang="0">
                  <a:pos x="22" y="11"/>
                </a:cxn>
                <a:cxn ang="0">
                  <a:pos x="2" y="0"/>
                </a:cxn>
                <a:cxn ang="0">
                  <a:pos x="0" y="4"/>
                </a:cxn>
                <a:cxn ang="0">
                  <a:pos x="2" y="16"/>
                </a:cxn>
                <a:cxn ang="0">
                  <a:pos x="4" y="14"/>
                </a:cxn>
                <a:cxn ang="0">
                  <a:pos x="4" y="7"/>
                </a:cxn>
                <a:cxn ang="0">
                  <a:pos x="8" y="8"/>
                </a:cxn>
                <a:cxn ang="0">
                  <a:pos x="8" y="13"/>
                </a:cxn>
                <a:cxn ang="0">
                  <a:pos x="7" y="17"/>
                </a:cxn>
                <a:cxn ang="0">
                  <a:pos x="11" y="15"/>
                </a:cxn>
                <a:cxn ang="0">
                  <a:pos x="11" y="10"/>
                </a:cxn>
                <a:cxn ang="0">
                  <a:pos x="15" y="12"/>
                </a:cxn>
                <a:cxn ang="0">
                  <a:pos x="17" y="17"/>
                </a:cxn>
                <a:cxn ang="0">
                  <a:pos x="14" y="20"/>
                </a:cxn>
                <a:cxn ang="0">
                  <a:pos x="17" y="20"/>
                </a:cxn>
                <a:cxn ang="0">
                  <a:pos x="20" y="17"/>
                </a:cxn>
                <a:cxn ang="0">
                  <a:pos x="19" y="14"/>
                </a:cxn>
                <a:cxn ang="0">
                  <a:pos x="21" y="12"/>
                </a:cxn>
                <a:cxn ang="0">
                  <a:pos x="28" y="15"/>
                </a:cxn>
                <a:cxn ang="0">
                  <a:pos x="28" y="19"/>
                </a:cxn>
                <a:cxn ang="0">
                  <a:pos x="32" y="20"/>
                </a:cxn>
                <a:cxn ang="0">
                  <a:pos x="32" y="17"/>
                </a:cxn>
                <a:cxn ang="0">
                  <a:pos x="45" y="20"/>
                </a:cxn>
                <a:cxn ang="0">
                  <a:pos x="44" y="24"/>
                </a:cxn>
                <a:cxn ang="0">
                  <a:pos x="47" y="24"/>
                </a:cxn>
                <a:cxn ang="0">
                  <a:pos x="47" y="21"/>
                </a:cxn>
                <a:cxn ang="0">
                  <a:pos x="61" y="23"/>
                </a:cxn>
                <a:cxn ang="0">
                  <a:pos x="61" y="27"/>
                </a:cxn>
                <a:cxn ang="0">
                  <a:pos x="64" y="28"/>
                </a:cxn>
                <a:cxn ang="0">
                  <a:pos x="64" y="25"/>
                </a:cxn>
                <a:cxn ang="0">
                  <a:pos x="77" y="27"/>
                </a:cxn>
                <a:cxn ang="0">
                  <a:pos x="76" y="32"/>
                </a:cxn>
                <a:cxn ang="0">
                  <a:pos x="79" y="31"/>
                </a:cxn>
                <a:cxn ang="0">
                  <a:pos x="80" y="27"/>
                </a:cxn>
                <a:cxn ang="0">
                  <a:pos x="92" y="19"/>
                </a:cxn>
                <a:cxn ang="0">
                  <a:pos x="92" y="22"/>
                </a:cxn>
                <a:cxn ang="0">
                  <a:pos x="97" y="18"/>
                </a:cxn>
                <a:cxn ang="0">
                  <a:pos x="94" y="16"/>
                </a:cxn>
                <a:cxn ang="0">
                  <a:pos x="86" y="20"/>
                </a:cxn>
                <a:cxn ang="0">
                  <a:pos x="86" y="20"/>
                </a:cxn>
              </a:cxnLst>
              <a:rect l="txL" t="txT" r="txR" b="txB"/>
              <a:pathLst>
                <a:path w="1542" h="498">
                  <a:moveTo>
                    <a:pt x="1367" y="312"/>
                  </a:moveTo>
                  <a:lnTo>
                    <a:pt x="1230" y="391"/>
                  </a:lnTo>
                  <a:lnTo>
                    <a:pt x="764" y="287"/>
                  </a:lnTo>
                  <a:lnTo>
                    <a:pt x="342" y="161"/>
                  </a:lnTo>
                  <a:lnTo>
                    <a:pt x="32" y="0"/>
                  </a:lnTo>
                  <a:lnTo>
                    <a:pt x="0" y="49"/>
                  </a:lnTo>
                  <a:lnTo>
                    <a:pt x="27" y="247"/>
                  </a:lnTo>
                  <a:lnTo>
                    <a:pt x="57" y="211"/>
                  </a:lnTo>
                  <a:lnTo>
                    <a:pt x="57" y="101"/>
                  </a:lnTo>
                  <a:lnTo>
                    <a:pt x="122" y="120"/>
                  </a:lnTo>
                  <a:lnTo>
                    <a:pt x="127" y="201"/>
                  </a:lnTo>
                  <a:lnTo>
                    <a:pt x="103" y="260"/>
                  </a:lnTo>
                  <a:lnTo>
                    <a:pt x="162" y="226"/>
                  </a:lnTo>
                  <a:lnTo>
                    <a:pt x="162" y="146"/>
                  </a:lnTo>
                  <a:lnTo>
                    <a:pt x="228" y="177"/>
                  </a:lnTo>
                  <a:lnTo>
                    <a:pt x="262" y="266"/>
                  </a:lnTo>
                  <a:lnTo>
                    <a:pt x="222" y="315"/>
                  </a:lnTo>
                  <a:lnTo>
                    <a:pt x="272" y="315"/>
                  </a:lnTo>
                  <a:lnTo>
                    <a:pt x="314" y="266"/>
                  </a:lnTo>
                  <a:lnTo>
                    <a:pt x="293" y="217"/>
                  </a:lnTo>
                  <a:lnTo>
                    <a:pt x="323" y="190"/>
                  </a:lnTo>
                  <a:lnTo>
                    <a:pt x="443" y="232"/>
                  </a:lnTo>
                  <a:lnTo>
                    <a:pt x="443" y="296"/>
                  </a:lnTo>
                  <a:lnTo>
                    <a:pt x="504" y="312"/>
                  </a:lnTo>
                  <a:lnTo>
                    <a:pt x="504" y="266"/>
                  </a:lnTo>
                  <a:lnTo>
                    <a:pt x="709" y="315"/>
                  </a:lnTo>
                  <a:lnTo>
                    <a:pt x="699" y="372"/>
                  </a:lnTo>
                  <a:lnTo>
                    <a:pt x="749" y="376"/>
                  </a:lnTo>
                  <a:lnTo>
                    <a:pt x="749" y="331"/>
                  </a:lnTo>
                  <a:lnTo>
                    <a:pt x="969" y="367"/>
                  </a:lnTo>
                  <a:lnTo>
                    <a:pt x="966" y="428"/>
                  </a:lnTo>
                  <a:lnTo>
                    <a:pt x="1015" y="437"/>
                  </a:lnTo>
                  <a:lnTo>
                    <a:pt x="1015" y="388"/>
                  </a:lnTo>
                  <a:lnTo>
                    <a:pt x="1217" y="422"/>
                  </a:lnTo>
                  <a:lnTo>
                    <a:pt x="1211" y="498"/>
                  </a:lnTo>
                  <a:lnTo>
                    <a:pt x="1260" y="492"/>
                  </a:lnTo>
                  <a:lnTo>
                    <a:pt x="1266" y="422"/>
                  </a:lnTo>
                  <a:lnTo>
                    <a:pt x="1466" y="291"/>
                  </a:lnTo>
                  <a:lnTo>
                    <a:pt x="1466" y="346"/>
                  </a:lnTo>
                  <a:lnTo>
                    <a:pt x="1542" y="287"/>
                  </a:lnTo>
                  <a:lnTo>
                    <a:pt x="1502" y="241"/>
                  </a:lnTo>
                  <a:lnTo>
                    <a:pt x="1367" y="312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82" name="Freeform 90"/>
            <p:cNvSpPr/>
            <p:nvPr/>
          </p:nvSpPr>
          <p:spPr>
            <a:xfrm>
              <a:off x="2773" y="2687"/>
              <a:ext cx="79" cy="78"/>
            </a:xfrm>
            <a:custGeom>
              <a:avLst/>
              <a:gdLst>
                <a:gd name="txL" fmla="*/ 0 w 160"/>
                <a:gd name="txT" fmla="*/ 0 h 156"/>
                <a:gd name="txR" fmla="*/ 160 w 160"/>
                <a:gd name="txB" fmla="*/ 156 h 156"/>
              </a:gdLst>
              <a:ahLst/>
              <a:cxnLst>
                <a:cxn ang="0">
                  <a:pos x="8" y="1"/>
                </a:cxn>
                <a:cxn ang="0">
                  <a:pos x="9" y="5"/>
                </a:cxn>
                <a:cxn ang="0">
                  <a:pos x="9" y="9"/>
                </a:cxn>
                <a:cxn ang="0">
                  <a:pos x="4" y="10"/>
                </a:cxn>
                <a:cxn ang="0">
                  <a:pos x="0" y="7"/>
                </a:cxn>
                <a:cxn ang="0">
                  <a:pos x="0" y="3"/>
                </a:cxn>
                <a:cxn ang="0">
                  <a:pos x="2" y="0"/>
                </a:cxn>
                <a:cxn ang="0">
                  <a:pos x="2" y="6"/>
                </a:cxn>
                <a:cxn ang="0">
                  <a:pos x="7" y="7"/>
                </a:cxn>
                <a:cxn ang="0">
                  <a:pos x="8" y="1"/>
                </a:cxn>
                <a:cxn ang="0">
                  <a:pos x="8" y="1"/>
                </a:cxn>
              </a:cxnLst>
              <a:rect l="txL" t="txT" r="txR" b="txB"/>
              <a:pathLst>
                <a:path w="160" h="156">
                  <a:moveTo>
                    <a:pt x="129" y="15"/>
                  </a:moveTo>
                  <a:lnTo>
                    <a:pt x="160" y="70"/>
                  </a:lnTo>
                  <a:lnTo>
                    <a:pt x="150" y="137"/>
                  </a:lnTo>
                  <a:lnTo>
                    <a:pt x="74" y="156"/>
                  </a:lnTo>
                  <a:lnTo>
                    <a:pt x="4" y="101"/>
                  </a:lnTo>
                  <a:lnTo>
                    <a:pt x="0" y="42"/>
                  </a:lnTo>
                  <a:lnTo>
                    <a:pt x="46" y="0"/>
                  </a:lnTo>
                  <a:lnTo>
                    <a:pt x="46" y="82"/>
                  </a:lnTo>
                  <a:lnTo>
                    <a:pt x="114" y="101"/>
                  </a:lnTo>
                  <a:lnTo>
                    <a:pt x="129" y="15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83" name="Freeform 91"/>
            <p:cNvSpPr/>
            <p:nvPr/>
          </p:nvSpPr>
          <p:spPr>
            <a:xfrm>
              <a:off x="2872" y="2716"/>
              <a:ext cx="78" cy="60"/>
            </a:xfrm>
            <a:custGeom>
              <a:avLst/>
              <a:gdLst>
                <a:gd name="txL" fmla="*/ 0 w 156"/>
                <a:gd name="txT" fmla="*/ 0 h 120"/>
                <a:gd name="txR" fmla="*/ 156 w 156"/>
                <a:gd name="txB" fmla="*/ 120 h 120"/>
              </a:gdLst>
              <a:ahLst/>
              <a:cxnLst>
                <a:cxn ang="0">
                  <a:pos x="2" y="1"/>
                </a:cxn>
                <a:cxn ang="0">
                  <a:pos x="0" y="4"/>
                </a:cxn>
                <a:cxn ang="0">
                  <a:pos x="3" y="7"/>
                </a:cxn>
                <a:cxn ang="0">
                  <a:pos x="6" y="8"/>
                </a:cxn>
                <a:cxn ang="0">
                  <a:pos x="10" y="6"/>
                </a:cxn>
                <a:cxn ang="0">
                  <a:pos x="10" y="0"/>
                </a:cxn>
                <a:cxn ang="0">
                  <a:pos x="5" y="5"/>
                </a:cxn>
                <a:cxn ang="0">
                  <a:pos x="2" y="1"/>
                </a:cxn>
                <a:cxn ang="0">
                  <a:pos x="2" y="1"/>
                </a:cxn>
              </a:cxnLst>
              <a:rect l="txL" t="txT" r="txR" b="txB"/>
              <a:pathLst>
                <a:path w="156" h="120">
                  <a:moveTo>
                    <a:pt x="30" y="9"/>
                  </a:moveTo>
                  <a:lnTo>
                    <a:pt x="0" y="59"/>
                  </a:lnTo>
                  <a:lnTo>
                    <a:pt x="36" y="104"/>
                  </a:lnTo>
                  <a:lnTo>
                    <a:pt x="91" y="120"/>
                  </a:lnTo>
                  <a:lnTo>
                    <a:pt x="156" y="89"/>
                  </a:lnTo>
                  <a:lnTo>
                    <a:pt x="146" y="0"/>
                  </a:lnTo>
                  <a:lnTo>
                    <a:pt x="66" y="80"/>
                  </a:lnTo>
                  <a:lnTo>
                    <a:pt x="30" y="9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84" name="Freeform 92"/>
            <p:cNvSpPr/>
            <p:nvPr/>
          </p:nvSpPr>
          <p:spPr>
            <a:xfrm>
              <a:off x="2984" y="2730"/>
              <a:ext cx="62" cy="63"/>
            </a:xfrm>
            <a:custGeom>
              <a:avLst/>
              <a:gdLst>
                <a:gd name="txL" fmla="*/ 0 w 126"/>
                <a:gd name="txT" fmla="*/ 0 h 126"/>
                <a:gd name="txR" fmla="*/ 126 w 126"/>
                <a:gd name="txB" fmla="*/ 126 h 126"/>
              </a:gdLst>
              <a:ahLst/>
              <a:cxnLst>
                <a:cxn ang="0">
                  <a:pos x="1" y="0"/>
                </a:cxn>
                <a:cxn ang="0">
                  <a:pos x="0" y="3"/>
                </a:cxn>
                <a:cxn ang="0">
                  <a:pos x="0" y="8"/>
                </a:cxn>
                <a:cxn ang="0">
                  <a:pos x="5" y="8"/>
                </a:cxn>
                <a:cxn ang="0">
                  <a:pos x="7" y="4"/>
                </a:cxn>
                <a:cxn ang="0">
                  <a:pos x="5" y="2"/>
                </a:cxn>
                <a:cxn ang="0">
                  <a:pos x="3" y="7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126" h="126">
                  <a:moveTo>
                    <a:pt x="25" y="0"/>
                  </a:moveTo>
                  <a:lnTo>
                    <a:pt x="0" y="46"/>
                  </a:lnTo>
                  <a:lnTo>
                    <a:pt x="4" y="126"/>
                  </a:lnTo>
                  <a:lnTo>
                    <a:pt x="90" y="126"/>
                  </a:lnTo>
                  <a:lnTo>
                    <a:pt x="126" y="52"/>
                  </a:lnTo>
                  <a:lnTo>
                    <a:pt x="95" y="31"/>
                  </a:lnTo>
                  <a:lnTo>
                    <a:pt x="55" y="97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85" name="Freeform 93"/>
            <p:cNvSpPr/>
            <p:nvPr/>
          </p:nvSpPr>
          <p:spPr>
            <a:xfrm>
              <a:off x="2261" y="2687"/>
              <a:ext cx="1199" cy="546"/>
            </a:xfrm>
            <a:custGeom>
              <a:avLst/>
              <a:gdLst>
                <a:gd name="txL" fmla="*/ 0 w 2397"/>
                <a:gd name="txT" fmla="*/ 0 h 1091"/>
                <a:gd name="txR" fmla="*/ 2397 w 2397"/>
                <a:gd name="txB" fmla="*/ 1091 h 1091"/>
              </a:gdLst>
              <a:ahLst/>
              <a:cxnLst>
                <a:cxn ang="0">
                  <a:pos x="114" y="0"/>
                </a:cxn>
                <a:cxn ang="0">
                  <a:pos x="108" y="6"/>
                </a:cxn>
                <a:cxn ang="0">
                  <a:pos x="108" y="37"/>
                </a:cxn>
                <a:cxn ang="0">
                  <a:pos x="105" y="41"/>
                </a:cxn>
                <a:cxn ang="0">
                  <a:pos x="90" y="42"/>
                </a:cxn>
                <a:cxn ang="0">
                  <a:pos x="55" y="36"/>
                </a:cxn>
                <a:cxn ang="0">
                  <a:pos x="37" y="28"/>
                </a:cxn>
                <a:cxn ang="0">
                  <a:pos x="25" y="17"/>
                </a:cxn>
                <a:cxn ang="0">
                  <a:pos x="29" y="25"/>
                </a:cxn>
                <a:cxn ang="0">
                  <a:pos x="51" y="38"/>
                </a:cxn>
                <a:cxn ang="0">
                  <a:pos x="73" y="43"/>
                </a:cxn>
                <a:cxn ang="0">
                  <a:pos x="94" y="45"/>
                </a:cxn>
                <a:cxn ang="0">
                  <a:pos x="93" y="53"/>
                </a:cxn>
                <a:cxn ang="0">
                  <a:pos x="82" y="55"/>
                </a:cxn>
                <a:cxn ang="0">
                  <a:pos x="62" y="52"/>
                </a:cxn>
                <a:cxn ang="0">
                  <a:pos x="35" y="41"/>
                </a:cxn>
                <a:cxn ang="0">
                  <a:pos x="20" y="26"/>
                </a:cxn>
                <a:cxn ang="0">
                  <a:pos x="20" y="17"/>
                </a:cxn>
                <a:cxn ang="0">
                  <a:pos x="22" y="13"/>
                </a:cxn>
                <a:cxn ang="0">
                  <a:pos x="22" y="1"/>
                </a:cxn>
                <a:cxn ang="0">
                  <a:pos x="10" y="14"/>
                </a:cxn>
                <a:cxn ang="0">
                  <a:pos x="3" y="18"/>
                </a:cxn>
                <a:cxn ang="0">
                  <a:pos x="0" y="24"/>
                </a:cxn>
                <a:cxn ang="0">
                  <a:pos x="5" y="38"/>
                </a:cxn>
                <a:cxn ang="0">
                  <a:pos x="18" y="50"/>
                </a:cxn>
                <a:cxn ang="0">
                  <a:pos x="31" y="58"/>
                </a:cxn>
                <a:cxn ang="0">
                  <a:pos x="50" y="66"/>
                </a:cxn>
                <a:cxn ang="0">
                  <a:pos x="70" y="68"/>
                </a:cxn>
                <a:cxn ang="0">
                  <a:pos x="90" y="69"/>
                </a:cxn>
                <a:cxn ang="0">
                  <a:pos x="99" y="66"/>
                </a:cxn>
                <a:cxn ang="0">
                  <a:pos x="121" y="50"/>
                </a:cxn>
                <a:cxn ang="0">
                  <a:pos x="122" y="44"/>
                </a:cxn>
                <a:cxn ang="0">
                  <a:pos x="144" y="26"/>
                </a:cxn>
                <a:cxn ang="0">
                  <a:pos x="143" y="22"/>
                </a:cxn>
                <a:cxn ang="0">
                  <a:pos x="150" y="15"/>
                </a:cxn>
                <a:cxn ang="0">
                  <a:pos x="150" y="12"/>
                </a:cxn>
                <a:cxn ang="0">
                  <a:pos x="123" y="35"/>
                </a:cxn>
                <a:cxn ang="0">
                  <a:pos x="138" y="28"/>
                </a:cxn>
                <a:cxn ang="0">
                  <a:pos x="111" y="48"/>
                </a:cxn>
                <a:cxn ang="0">
                  <a:pos x="118" y="48"/>
                </a:cxn>
                <a:cxn ang="0">
                  <a:pos x="110" y="52"/>
                </a:cxn>
                <a:cxn ang="0">
                  <a:pos x="109" y="41"/>
                </a:cxn>
                <a:cxn ang="0">
                  <a:pos x="118" y="38"/>
                </a:cxn>
                <a:cxn ang="0">
                  <a:pos x="136" y="19"/>
                </a:cxn>
                <a:cxn ang="0">
                  <a:pos x="117" y="33"/>
                </a:cxn>
                <a:cxn ang="0">
                  <a:pos x="115" y="5"/>
                </a:cxn>
                <a:cxn ang="0">
                  <a:pos x="114" y="8"/>
                </a:cxn>
                <a:cxn ang="0">
                  <a:pos x="114" y="33"/>
                </a:cxn>
                <a:cxn ang="0">
                  <a:pos x="111" y="36"/>
                </a:cxn>
                <a:cxn ang="0">
                  <a:pos x="110" y="7"/>
                </a:cxn>
                <a:cxn ang="0">
                  <a:pos x="114" y="0"/>
                </a:cxn>
                <a:cxn ang="0">
                  <a:pos x="114" y="0"/>
                </a:cxn>
              </a:cxnLst>
              <a:rect l="txL" t="txT" r="txR" b="txB"/>
              <a:pathLst>
                <a:path w="2397" h="1091">
                  <a:moveTo>
                    <a:pt x="1819" y="0"/>
                  </a:moveTo>
                  <a:lnTo>
                    <a:pt x="1714" y="85"/>
                  </a:lnTo>
                  <a:lnTo>
                    <a:pt x="1720" y="587"/>
                  </a:lnTo>
                  <a:lnTo>
                    <a:pt x="1665" y="648"/>
                  </a:lnTo>
                  <a:lnTo>
                    <a:pt x="1429" y="669"/>
                  </a:lnTo>
                  <a:lnTo>
                    <a:pt x="876" y="568"/>
                  </a:lnTo>
                  <a:lnTo>
                    <a:pt x="591" y="433"/>
                  </a:lnTo>
                  <a:lnTo>
                    <a:pt x="385" y="272"/>
                  </a:lnTo>
                  <a:lnTo>
                    <a:pt x="460" y="397"/>
                  </a:lnTo>
                  <a:lnTo>
                    <a:pt x="802" y="602"/>
                  </a:lnTo>
                  <a:lnTo>
                    <a:pt x="1163" y="673"/>
                  </a:lnTo>
                  <a:lnTo>
                    <a:pt x="1494" y="718"/>
                  </a:lnTo>
                  <a:lnTo>
                    <a:pt x="1488" y="834"/>
                  </a:lnTo>
                  <a:lnTo>
                    <a:pt x="1307" y="874"/>
                  </a:lnTo>
                  <a:lnTo>
                    <a:pt x="986" y="825"/>
                  </a:lnTo>
                  <a:lnTo>
                    <a:pt x="551" y="654"/>
                  </a:lnTo>
                  <a:lnTo>
                    <a:pt x="315" y="412"/>
                  </a:lnTo>
                  <a:lnTo>
                    <a:pt x="309" y="262"/>
                  </a:lnTo>
                  <a:lnTo>
                    <a:pt x="349" y="201"/>
                  </a:lnTo>
                  <a:lnTo>
                    <a:pt x="349" y="6"/>
                  </a:lnTo>
                  <a:lnTo>
                    <a:pt x="150" y="217"/>
                  </a:lnTo>
                  <a:lnTo>
                    <a:pt x="34" y="277"/>
                  </a:lnTo>
                  <a:lnTo>
                    <a:pt x="0" y="382"/>
                  </a:lnTo>
                  <a:lnTo>
                    <a:pt x="79" y="599"/>
                  </a:lnTo>
                  <a:lnTo>
                    <a:pt x="279" y="794"/>
                  </a:lnTo>
                  <a:lnTo>
                    <a:pt x="490" y="920"/>
                  </a:lnTo>
                  <a:lnTo>
                    <a:pt x="790" y="1045"/>
                  </a:lnTo>
                  <a:lnTo>
                    <a:pt x="1112" y="1080"/>
                  </a:lnTo>
                  <a:lnTo>
                    <a:pt x="1429" y="1091"/>
                  </a:lnTo>
                  <a:lnTo>
                    <a:pt x="1583" y="1055"/>
                  </a:lnTo>
                  <a:lnTo>
                    <a:pt x="1935" y="789"/>
                  </a:lnTo>
                  <a:lnTo>
                    <a:pt x="1950" y="699"/>
                  </a:lnTo>
                  <a:lnTo>
                    <a:pt x="2290" y="407"/>
                  </a:lnTo>
                  <a:lnTo>
                    <a:pt x="2286" y="352"/>
                  </a:lnTo>
                  <a:lnTo>
                    <a:pt x="2397" y="238"/>
                  </a:lnTo>
                  <a:lnTo>
                    <a:pt x="2397" y="186"/>
                  </a:lnTo>
                  <a:lnTo>
                    <a:pt x="1965" y="553"/>
                  </a:lnTo>
                  <a:lnTo>
                    <a:pt x="2205" y="437"/>
                  </a:lnTo>
                  <a:lnTo>
                    <a:pt x="1775" y="755"/>
                  </a:lnTo>
                  <a:lnTo>
                    <a:pt x="1885" y="755"/>
                  </a:lnTo>
                  <a:lnTo>
                    <a:pt x="1745" y="825"/>
                  </a:lnTo>
                  <a:lnTo>
                    <a:pt x="1729" y="648"/>
                  </a:lnTo>
                  <a:lnTo>
                    <a:pt x="1874" y="593"/>
                  </a:lnTo>
                  <a:lnTo>
                    <a:pt x="2165" y="296"/>
                  </a:lnTo>
                  <a:lnTo>
                    <a:pt x="1860" y="528"/>
                  </a:lnTo>
                  <a:lnTo>
                    <a:pt x="1840" y="70"/>
                  </a:lnTo>
                  <a:lnTo>
                    <a:pt x="1809" y="116"/>
                  </a:lnTo>
                  <a:lnTo>
                    <a:pt x="1819" y="528"/>
                  </a:lnTo>
                  <a:lnTo>
                    <a:pt x="1769" y="568"/>
                  </a:lnTo>
                  <a:lnTo>
                    <a:pt x="1754" y="101"/>
                  </a:lnTo>
                  <a:lnTo>
                    <a:pt x="1819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86" name="Freeform 94"/>
            <p:cNvSpPr/>
            <p:nvPr/>
          </p:nvSpPr>
          <p:spPr>
            <a:xfrm>
              <a:off x="3350" y="2211"/>
              <a:ext cx="275" cy="617"/>
            </a:xfrm>
            <a:custGeom>
              <a:avLst/>
              <a:gdLst>
                <a:gd name="txL" fmla="*/ 0 w 551"/>
                <a:gd name="txT" fmla="*/ 0 h 1233"/>
                <a:gd name="txR" fmla="*/ 551 w 551"/>
                <a:gd name="txB" fmla="*/ 1233 h 1233"/>
              </a:gdLst>
              <a:ahLst/>
              <a:cxnLst>
                <a:cxn ang="0">
                  <a:pos x="30" y="27"/>
                </a:cxn>
                <a:cxn ang="0">
                  <a:pos x="29" y="50"/>
                </a:cxn>
                <a:cxn ang="0">
                  <a:pos x="2" y="75"/>
                </a:cxn>
                <a:cxn ang="0">
                  <a:pos x="16" y="68"/>
                </a:cxn>
                <a:cxn ang="0">
                  <a:pos x="9" y="77"/>
                </a:cxn>
                <a:cxn ang="0">
                  <a:pos x="13" y="78"/>
                </a:cxn>
                <a:cxn ang="0">
                  <a:pos x="21" y="72"/>
                </a:cxn>
                <a:cxn ang="0">
                  <a:pos x="21" y="65"/>
                </a:cxn>
                <a:cxn ang="0">
                  <a:pos x="30" y="58"/>
                </a:cxn>
                <a:cxn ang="0">
                  <a:pos x="29" y="54"/>
                </a:cxn>
                <a:cxn ang="0">
                  <a:pos x="32" y="52"/>
                </a:cxn>
                <a:cxn ang="0">
                  <a:pos x="33" y="25"/>
                </a:cxn>
                <a:cxn ang="0">
                  <a:pos x="34" y="23"/>
                </a:cxn>
                <a:cxn ang="0">
                  <a:pos x="34" y="4"/>
                </a:cxn>
                <a:cxn ang="0">
                  <a:pos x="32" y="0"/>
                </a:cxn>
                <a:cxn ang="0">
                  <a:pos x="22" y="9"/>
                </a:cxn>
                <a:cxn ang="0">
                  <a:pos x="22" y="14"/>
                </a:cxn>
                <a:cxn ang="0">
                  <a:pos x="29" y="9"/>
                </a:cxn>
                <a:cxn ang="0">
                  <a:pos x="28" y="12"/>
                </a:cxn>
                <a:cxn ang="0">
                  <a:pos x="22" y="17"/>
                </a:cxn>
                <a:cxn ang="0">
                  <a:pos x="22" y="22"/>
                </a:cxn>
                <a:cxn ang="0">
                  <a:pos x="29" y="18"/>
                </a:cxn>
                <a:cxn ang="0">
                  <a:pos x="31" y="18"/>
                </a:cxn>
                <a:cxn ang="0">
                  <a:pos x="30" y="25"/>
                </a:cxn>
                <a:cxn ang="0">
                  <a:pos x="17" y="34"/>
                </a:cxn>
                <a:cxn ang="0">
                  <a:pos x="4" y="29"/>
                </a:cxn>
                <a:cxn ang="0">
                  <a:pos x="3" y="25"/>
                </a:cxn>
                <a:cxn ang="0">
                  <a:pos x="0" y="29"/>
                </a:cxn>
                <a:cxn ang="0">
                  <a:pos x="4" y="32"/>
                </a:cxn>
                <a:cxn ang="0">
                  <a:pos x="5" y="39"/>
                </a:cxn>
                <a:cxn ang="0">
                  <a:pos x="4" y="46"/>
                </a:cxn>
                <a:cxn ang="0">
                  <a:pos x="10" y="50"/>
                </a:cxn>
                <a:cxn ang="0">
                  <a:pos x="21" y="42"/>
                </a:cxn>
                <a:cxn ang="0">
                  <a:pos x="30" y="27"/>
                </a:cxn>
                <a:cxn ang="0">
                  <a:pos x="30" y="27"/>
                </a:cxn>
              </a:cxnLst>
              <a:rect l="txL" t="txT" r="txR" b="txB"/>
              <a:pathLst>
                <a:path w="551" h="1233">
                  <a:moveTo>
                    <a:pt x="481" y="425"/>
                  </a:moveTo>
                  <a:lnTo>
                    <a:pt x="471" y="798"/>
                  </a:lnTo>
                  <a:lnTo>
                    <a:pt x="44" y="1199"/>
                  </a:lnTo>
                  <a:lnTo>
                    <a:pt x="260" y="1079"/>
                  </a:lnTo>
                  <a:lnTo>
                    <a:pt x="154" y="1224"/>
                  </a:lnTo>
                  <a:lnTo>
                    <a:pt x="221" y="1233"/>
                  </a:lnTo>
                  <a:lnTo>
                    <a:pt x="350" y="1150"/>
                  </a:lnTo>
                  <a:lnTo>
                    <a:pt x="350" y="1028"/>
                  </a:lnTo>
                  <a:lnTo>
                    <a:pt x="481" y="923"/>
                  </a:lnTo>
                  <a:lnTo>
                    <a:pt x="471" y="857"/>
                  </a:lnTo>
                  <a:lnTo>
                    <a:pt x="527" y="817"/>
                  </a:lnTo>
                  <a:lnTo>
                    <a:pt x="530" y="395"/>
                  </a:lnTo>
                  <a:lnTo>
                    <a:pt x="546" y="365"/>
                  </a:lnTo>
                  <a:lnTo>
                    <a:pt x="551" y="49"/>
                  </a:lnTo>
                  <a:lnTo>
                    <a:pt x="521" y="0"/>
                  </a:lnTo>
                  <a:lnTo>
                    <a:pt x="355" y="140"/>
                  </a:lnTo>
                  <a:lnTo>
                    <a:pt x="355" y="211"/>
                  </a:lnTo>
                  <a:lnTo>
                    <a:pt x="466" y="144"/>
                  </a:lnTo>
                  <a:lnTo>
                    <a:pt x="456" y="184"/>
                  </a:lnTo>
                  <a:lnTo>
                    <a:pt x="355" y="270"/>
                  </a:lnTo>
                  <a:lnTo>
                    <a:pt x="355" y="340"/>
                  </a:lnTo>
                  <a:lnTo>
                    <a:pt x="466" y="275"/>
                  </a:lnTo>
                  <a:lnTo>
                    <a:pt x="506" y="285"/>
                  </a:lnTo>
                  <a:lnTo>
                    <a:pt x="481" y="395"/>
                  </a:lnTo>
                  <a:lnTo>
                    <a:pt x="285" y="536"/>
                  </a:lnTo>
                  <a:lnTo>
                    <a:pt x="74" y="450"/>
                  </a:lnTo>
                  <a:lnTo>
                    <a:pt x="49" y="391"/>
                  </a:lnTo>
                  <a:lnTo>
                    <a:pt x="0" y="450"/>
                  </a:lnTo>
                  <a:lnTo>
                    <a:pt x="70" y="511"/>
                  </a:lnTo>
                  <a:lnTo>
                    <a:pt x="89" y="615"/>
                  </a:lnTo>
                  <a:lnTo>
                    <a:pt x="74" y="722"/>
                  </a:lnTo>
                  <a:lnTo>
                    <a:pt x="175" y="787"/>
                  </a:lnTo>
                  <a:lnTo>
                    <a:pt x="340" y="661"/>
                  </a:lnTo>
                  <a:lnTo>
                    <a:pt x="481" y="425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87" name="Freeform 95"/>
            <p:cNvSpPr/>
            <p:nvPr/>
          </p:nvSpPr>
          <p:spPr>
            <a:xfrm>
              <a:off x="3385" y="2736"/>
              <a:ext cx="175" cy="391"/>
            </a:xfrm>
            <a:custGeom>
              <a:avLst/>
              <a:gdLst>
                <a:gd name="txL" fmla="*/ 0 w 350"/>
                <a:gd name="txT" fmla="*/ 0 h 783"/>
                <a:gd name="txR" fmla="*/ 350 w 350"/>
                <a:gd name="txB" fmla="*/ 783 h 783"/>
              </a:gdLst>
              <a:ahLst/>
              <a:cxnLst>
                <a:cxn ang="0">
                  <a:pos x="22" y="0"/>
                </a:cxn>
                <a:cxn ang="0">
                  <a:pos x="22" y="9"/>
                </a:cxn>
                <a:cxn ang="0">
                  <a:pos x="20" y="8"/>
                </a:cxn>
                <a:cxn ang="0">
                  <a:pos x="18" y="15"/>
                </a:cxn>
                <a:cxn ang="0">
                  <a:pos x="16" y="14"/>
                </a:cxn>
                <a:cxn ang="0">
                  <a:pos x="15" y="23"/>
                </a:cxn>
                <a:cxn ang="0">
                  <a:pos x="13" y="23"/>
                </a:cxn>
                <a:cxn ang="0">
                  <a:pos x="12" y="29"/>
                </a:cxn>
                <a:cxn ang="0">
                  <a:pos x="8" y="32"/>
                </a:cxn>
                <a:cxn ang="0">
                  <a:pos x="8" y="38"/>
                </a:cxn>
                <a:cxn ang="0">
                  <a:pos x="6" y="39"/>
                </a:cxn>
                <a:cxn ang="0">
                  <a:pos x="6" y="46"/>
                </a:cxn>
                <a:cxn ang="0">
                  <a:pos x="1" y="48"/>
                </a:cxn>
                <a:cxn ang="0">
                  <a:pos x="0" y="43"/>
                </a:cxn>
                <a:cxn ang="0">
                  <a:pos x="2" y="44"/>
                </a:cxn>
                <a:cxn ang="0">
                  <a:pos x="4" y="34"/>
                </a:cxn>
                <a:cxn ang="0">
                  <a:pos x="6" y="35"/>
                </a:cxn>
                <a:cxn ang="0">
                  <a:pos x="6" y="27"/>
                </a:cxn>
                <a:cxn ang="0">
                  <a:pos x="10" y="27"/>
                </a:cxn>
                <a:cxn ang="0">
                  <a:pos x="10" y="19"/>
                </a:cxn>
                <a:cxn ang="0">
                  <a:pos x="14" y="19"/>
                </a:cxn>
                <a:cxn ang="0">
                  <a:pos x="15" y="11"/>
                </a:cxn>
                <a:cxn ang="0">
                  <a:pos x="17" y="11"/>
                </a:cxn>
                <a:cxn ang="0">
                  <a:pos x="19" y="0"/>
                </a:cxn>
                <a:cxn ang="0">
                  <a:pos x="20" y="3"/>
                </a:cxn>
                <a:cxn ang="0">
                  <a:pos x="22" y="0"/>
                </a:cxn>
                <a:cxn ang="0">
                  <a:pos x="22" y="0"/>
                </a:cxn>
              </a:cxnLst>
              <a:rect l="txL" t="txT" r="txR" b="txB"/>
              <a:pathLst>
                <a:path w="350" h="783">
                  <a:moveTo>
                    <a:pt x="350" y="0"/>
                  </a:moveTo>
                  <a:lnTo>
                    <a:pt x="341" y="144"/>
                  </a:lnTo>
                  <a:lnTo>
                    <a:pt x="306" y="141"/>
                  </a:lnTo>
                  <a:lnTo>
                    <a:pt x="285" y="245"/>
                  </a:lnTo>
                  <a:lnTo>
                    <a:pt x="251" y="239"/>
                  </a:lnTo>
                  <a:lnTo>
                    <a:pt x="230" y="371"/>
                  </a:lnTo>
                  <a:lnTo>
                    <a:pt x="196" y="371"/>
                  </a:lnTo>
                  <a:lnTo>
                    <a:pt x="185" y="477"/>
                  </a:lnTo>
                  <a:lnTo>
                    <a:pt x="120" y="521"/>
                  </a:lnTo>
                  <a:lnTo>
                    <a:pt x="120" y="621"/>
                  </a:lnTo>
                  <a:lnTo>
                    <a:pt x="84" y="627"/>
                  </a:lnTo>
                  <a:lnTo>
                    <a:pt x="84" y="737"/>
                  </a:lnTo>
                  <a:lnTo>
                    <a:pt x="16" y="783"/>
                  </a:lnTo>
                  <a:lnTo>
                    <a:pt x="0" y="692"/>
                  </a:lnTo>
                  <a:lnTo>
                    <a:pt x="25" y="713"/>
                  </a:lnTo>
                  <a:lnTo>
                    <a:pt x="50" y="557"/>
                  </a:lnTo>
                  <a:lnTo>
                    <a:pt x="90" y="572"/>
                  </a:lnTo>
                  <a:lnTo>
                    <a:pt x="90" y="447"/>
                  </a:lnTo>
                  <a:lnTo>
                    <a:pt x="145" y="441"/>
                  </a:lnTo>
                  <a:lnTo>
                    <a:pt x="151" y="315"/>
                  </a:lnTo>
                  <a:lnTo>
                    <a:pt x="211" y="310"/>
                  </a:lnTo>
                  <a:lnTo>
                    <a:pt x="230" y="180"/>
                  </a:lnTo>
                  <a:lnTo>
                    <a:pt x="261" y="180"/>
                  </a:lnTo>
                  <a:lnTo>
                    <a:pt x="301" y="15"/>
                  </a:lnTo>
                  <a:lnTo>
                    <a:pt x="316" y="59"/>
                  </a:lnTo>
                  <a:lnTo>
                    <a:pt x="35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88" name="Freeform 96"/>
            <p:cNvSpPr/>
            <p:nvPr/>
          </p:nvSpPr>
          <p:spPr>
            <a:xfrm>
              <a:off x="3192" y="2701"/>
              <a:ext cx="390" cy="502"/>
            </a:xfrm>
            <a:custGeom>
              <a:avLst/>
              <a:gdLst>
                <a:gd name="txL" fmla="*/ 0 w 782"/>
                <a:gd name="txT" fmla="*/ 0 h 1003"/>
                <a:gd name="txR" fmla="*/ 782 w 782"/>
                <a:gd name="txB" fmla="*/ 1003 h 1003"/>
              </a:gdLst>
              <a:ahLst/>
              <a:cxnLst>
                <a:cxn ang="0">
                  <a:pos x="42" y="0"/>
                </a:cxn>
                <a:cxn ang="0">
                  <a:pos x="48" y="0"/>
                </a:cxn>
                <a:cxn ang="0">
                  <a:pos x="48" y="8"/>
                </a:cxn>
                <a:cxn ang="0">
                  <a:pos x="32" y="57"/>
                </a:cxn>
                <a:cxn ang="0">
                  <a:pos x="25" y="63"/>
                </a:cxn>
                <a:cxn ang="0">
                  <a:pos x="9" y="61"/>
                </a:cxn>
                <a:cxn ang="0">
                  <a:pos x="0" y="55"/>
                </a:cxn>
                <a:cxn ang="0">
                  <a:pos x="4" y="42"/>
                </a:cxn>
                <a:cxn ang="0">
                  <a:pos x="26" y="24"/>
                </a:cxn>
                <a:cxn ang="0">
                  <a:pos x="22" y="34"/>
                </a:cxn>
                <a:cxn ang="0">
                  <a:pos x="35" y="13"/>
                </a:cxn>
                <a:cxn ang="0">
                  <a:pos x="26" y="34"/>
                </a:cxn>
                <a:cxn ang="0">
                  <a:pos x="20" y="44"/>
                </a:cxn>
                <a:cxn ang="0">
                  <a:pos x="20" y="50"/>
                </a:cxn>
                <a:cxn ang="0">
                  <a:pos x="16" y="45"/>
                </a:cxn>
                <a:cxn ang="0">
                  <a:pos x="14" y="49"/>
                </a:cxn>
                <a:cxn ang="0">
                  <a:pos x="14" y="41"/>
                </a:cxn>
                <a:cxn ang="0">
                  <a:pos x="9" y="44"/>
                </a:cxn>
                <a:cxn ang="0">
                  <a:pos x="7" y="52"/>
                </a:cxn>
                <a:cxn ang="0">
                  <a:pos x="10" y="58"/>
                </a:cxn>
                <a:cxn ang="0">
                  <a:pos x="12" y="54"/>
                </a:cxn>
                <a:cxn ang="0">
                  <a:pos x="17" y="60"/>
                </a:cxn>
                <a:cxn ang="0">
                  <a:pos x="18" y="55"/>
                </a:cxn>
                <a:cxn ang="0">
                  <a:pos x="22" y="59"/>
                </a:cxn>
                <a:cxn ang="0">
                  <a:pos x="26" y="58"/>
                </a:cxn>
                <a:cxn ang="0">
                  <a:pos x="31" y="52"/>
                </a:cxn>
                <a:cxn ang="0">
                  <a:pos x="47" y="9"/>
                </a:cxn>
                <a:cxn ang="0">
                  <a:pos x="47" y="3"/>
                </a:cxn>
                <a:cxn ang="0">
                  <a:pos x="38" y="3"/>
                </a:cxn>
                <a:cxn ang="0">
                  <a:pos x="42" y="0"/>
                </a:cxn>
                <a:cxn ang="0">
                  <a:pos x="42" y="0"/>
                </a:cxn>
              </a:cxnLst>
              <a:rect l="txL" t="txT" r="txR" b="txB"/>
              <a:pathLst>
                <a:path w="782" h="1003">
                  <a:moveTo>
                    <a:pt x="681" y="0"/>
                  </a:moveTo>
                  <a:lnTo>
                    <a:pt x="782" y="0"/>
                  </a:lnTo>
                  <a:lnTo>
                    <a:pt x="782" y="125"/>
                  </a:lnTo>
                  <a:lnTo>
                    <a:pt x="521" y="897"/>
                  </a:lnTo>
                  <a:lnTo>
                    <a:pt x="405" y="1003"/>
                  </a:lnTo>
                  <a:lnTo>
                    <a:pt x="154" y="973"/>
                  </a:lnTo>
                  <a:lnTo>
                    <a:pt x="0" y="878"/>
                  </a:lnTo>
                  <a:lnTo>
                    <a:pt x="65" y="661"/>
                  </a:lnTo>
                  <a:lnTo>
                    <a:pt x="430" y="380"/>
                  </a:lnTo>
                  <a:lnTo>
                    <a:pt x="356" y="536"/>
                  </a:lnTo>
                  <a:lnTo>
                    <a:pt x="571" y="195"/>
                  </a:lnTo>
                  <a:lnTo>
                    <a:pt x="421" y="532"/>
                  </a:lnTo>
                  <a:lnTo>
                    <a:pt x="331" y="691"/>
                  </a:lnTo>
                  <a:lnTo>
                    <a:pt x="320" y="786"/>
                  </a:lnTo>
                  <a:lnTo>
                    <a:pt x="265" y="707"/>
                  </a:lnTo>
                  <a:lnTo>
                    <a:pt x="225" y="777"/>
                  </a:lnTo>
                  <a:lnTo>
                    <a:pt x="225" y="652"/>
                  </a:lnTo>
                  <a:lnTo>
                    <a:pt x="145" y="697"/>
                  </a:lnTo>
                  <a:lnTo>
                    <a:pt x="124" y="823"/>
                  </a:lnTo>
                  <a:lnTo>
                    <a:pt x="175" y="927"/>
                  </a:lnTo>
                  <a:lnTo>
                    <a:pt x="200" y="857"/>
                  </a:lnTo>
                  <a:lnTo>
                    <a:pt x="276" y="958"/>
                  </a:lnTo>
                  <a:lnTo>
                    <a:pt x="295" y="872"/>
                  </a:lnTo>
                  <a:lnTo>
                    <a:pt x="360" y="942"/>
                  </a:lnTo>
                  <a:lnTo>
                    <a:pt x="426" y="923"/>
                  </a:lnTo>
                  <a:lnTo>
                    <a:pt x="512" y="832"/>
                  </a:lnTo>
                  <a:lnTo>
                    <a:pt x="763" y="129"/>
                  </a:lnTo>
                  <a:lnTo>
                    <a:pt x="757" y="34"/>
                  </a:lnTo>
                  <a:lnTo>
                    <a:pt x="622" y="34"/>
                  </a:lnTo>
                  <a:lnTo>
                    <a:pt x="681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89" name="Freeform 97"/>
            <p:cNvSpPr/>
            <p:nvPr/>
          </p:nvSpPr>
          <p:spPr>
            <a:xfrm>
              <a:off x="2785" y="2071"/>
              <a:ext cx="298" cy="401"/>
            </a:xfrm>
            <a:custGeom>
              <a:avLst/>
              <a:gdLst>
                <a:gd name="txL" fmla="*/ 0 w 597"/>
                <a:gd name="txT" fmla="*/ 0 h 802"/>
                <a:gd name="txR" fmla="*/ 597 w 597"/>
                <a:gd name="txB" fmla="*/ 802 h 802"/>
              </a:gdLst>
              <a:ahLst/>
              <a:cxnLst>
                <a:cxn ang="0">
                  <a:pos x="0" y="36"/>
                </a:cxn>
                <a:cxn ang="0">
                  <a:pos x="0" y="16"/>
                </a:cxn>
                <a:cxn ang="0">
                  <a:pos x="20" y="0"/>
                </a:cxn>
                <a:cxn ang="0">
                  <a:pos x="37" y="5"/>
                </a:cxn>
                <a:cxn ang="0">
                  <a:pos x="33" y="11"/>
                </a:cxn>
                <a:cxn ang="0">
                  <a:pos x="35" y="18"/>
                </a:cxn>
                <a:cxn ang="0">
                  <a:pos x="24" y="25"/>
                </a:cxn>
                <a:cxn ang="0">
                  <a:pos x="25" y="49"/>
                </a:cxn>
                <a:cxn ang="0">
                  <a:pos x="21" y="51"/>
                </a:cxn>
                <a:cxn ang="0">
                  <a:pos x="19" y="28"/>
                </a:cxn>
                <a:cxn ang="0">
                  <a:pos x="6" y="21"/>
                </a:cxn>
                <a:cxn ang="0">
                  <a:pos x="20" y="25"/>
                </a:cxn>
                <a:cxn ang="0">
                  <a:pos x="29" y="18"/>
                </a:cxn>
                <a:cxn ang="0">
                  <a:pos x="17" y="13"/>
                </a:cxn>
                <a:cxn ang="0">
                  <a:pos x="17" y="10"/>
                </a:cxn>
                <a:cxn ang="0">
                  <a:pos x="31" y="13"/>
                </a:cxn>
                <a:cxn ang="0">
                  <a:pos x="31" y="6"/>
                </a:cxn>
                <a:cxn ang="0">
                  <a:pos x="21" y="2"/>
                </a:cxn>
                <a:cxn ang="0">
                  <a:pos x="13" y="10"/>
                </a:cxn>
                <a:cxn ang="0">
                  <a:pos x="13" y="12"/>
                </a:cxn>
                <a:cxn ang="0">
                  <a:pos x="3" y="18"/>
                </a:cxn>
                <a:cxn ang="0">
                  <a:pos x="0" y="36"/>
                </a:cxn>
                <a:cxn ang="0">
                  <a:pos x="0" y="36"/>
                </a:cxn>
              </a:cxnLst>
              <a:rect l="txL" t="txT" r="txR" b="txB"/>
              <a:pathLst>
                <a:path w="597" h="802">
                  <a:moveTo>
                    <a:pt x="0" y="567"/>
                  </a:moveTo>
                  <a:lnTo>
                    <a:pt x="6" y="255"/>
                  </a:lnTo>
                  <a:lnTo>
                    <a:pt x="331" y="0"/>
                  </a:lnTo>
                  <a:lnTo>
                    <a:pt x="597" y="80"/>
                  </a:lnTo>
                  <a:lnTo>
                    <a:pt x="542" y="169"/>
                  </a:lnTo>
                  <a:lnTo>
                    <a:pt x="563" y="282"/>
                  </a:lnTo>
                  <a:lnTo>
                    <a:pt x="386" y="392"/>
                  </a:lnTo>
                  <a:lnTo>
                    <a:pt x="401" y="783"/>
                  </a:lnTo>
                  <a:lnTo>
                    <a:pt x="346" y="802"/>
                  </a:lnTo>
                  <a:lnTo>
                    <a:pt x="315" y="447"/>
                  </a:lnTo>
                  <a:lnTo>
                    <a:pt x="101" y="331"/>
                  </a:lnTo>
                  <a:lnTo>
                    <a:pt x="331" y="392"/>
                  </a:lnTo>
                  <a:lnTo>
                    <a:pt x="471" y="276"/>
                  </a:lnTo>
                  <a:lnTo>
                    <a:pt x="281" y="200"/>
                  </a:lnTo>
                  <a:lnTo>
                    <a:pt x="281" y="145"/>
                  </a:lnTo>
                  <a:lnTo>
                    <a:pt x="496" y="206"/>
                  </a:lnTo>
                  <a:lnTo>
                    <a:pt x="511" y="86"/>
                  </a:lnTo>
                  <a:lnTo>
                    <a:pt x="342" y="29"/>
                  </a:lnTo>
                  <a:lnTo>
                    <a:pt x="211" y="150"/>
                  </a:lnTo>
                  <a:lnTo>
                    <a:pt x="211" y="190"/>
                  </a:lnTo>
                  <a:lnTo>
                    <a:pt x="49" y="282"/>
                  </a:lnTo>
                  <a:lnTo>
                    <a:pt x="0" y="567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90" name="Freeform 98"/>
            <p:cNvSpPr/>
            <p:nvPr/>
          </p:nvSpPr>
          <p:spPr>
            <a:xfrm>
              <a:off x="2968" y="2071"/>
              <a:ext cx="276" cy="401"/>
            </a:xfrm>
            <a:custGeom>
              <a:avLst/>
              <a:gdLst>
                <a:gd name="txL" fmla="*/ 0 w 551"/>
                <a:gd name="txT" fmla="*/ 0 h 802"/>
                <a:gd name="txR" fmla="*/ 551 w 551"/>
                <a:gd name="txB" fmla="*/ 802 h 802"/>
              </a:gdLst>
              <a:ahLst/>
              <a:cxnLst>
                <a:cxn ang="0">
                  <a:pos x="11" y="0"/>
                </a:cxn>
                <a:cxn ang="0">
                  <a:pos x="24" y="4"/>
                </a:cxn>
                <a:cxn ang="0">
                  <a:pos x="24" y="11"/>
                </a:cxn>
                <a:cxn ang="0">
                  <a:pos x="31" y="8"/>
                </a:cxn>
                <a:cxn ang="0">
                  <a:pos x="34" y="15"/>
                </a:cxn>
                <a:cxn ang="0">
                  <a:pos x="34" y="21"/>
                </a:cxn>
                <a:cxn ang="0">
                  <a:pos x="35" y="31"/>
                </a:cxn>
                <a:cxn ang="0">
                  <a:pos x="29" y="30"/>
                </a:cxn>
                <a:cxn ang="0">
                  <a:pos x="30" y="36"/>
                </a:cxn>
                <a:cxn ang="0">
                  <a:pos x="18" y="40"/>
                </a:cxn>
                <a:cxn ang="0">
                  <a:pos x="17" y="47"/>
                </a:cxn>
                <a:cxn ang="0">
                  <a:pos x="0" y="51"/>
                </a:cxn>
                <a:cxn ang="0">
                  <a:pos x="6" y="41"/>
                </a:cxn>
                <a:cxn ang="0">
                  <a:pos x="17" y="31"/>
                </a:cxn>
                <a:cxn ang="0">
                  <a:pos x="5" y="33"/>
                </a:cxn>
                <a:cxn ang="0">
                  <a:pos x="27" y="22"/>
                </a:cxn>
                <a:cxn ang="0">
                  <a:pos x="30" y="13"/>
                </a:cxn>
                <a:cxn ang="0">
                  <a:pos x="15" y="16"/>
                </a:cxn>
                <a:cxn ang="0">
                  <a:pos x="21" y="10"/>
                </a:cxn>
                <a:cxn ang="0">
                  <a:pos x="21" y="6"/>
                </a:cxn>
                <a:cxn ang="0">
                  <a:pos x="6" y="1"/>
                </a:cxn>
                <a:cxn ang="0">
                  <a:pos x="11" y="0"/>
                </a:cxn>
                <a:cxn ang="0">
                  <a:pos x="11" y="0"/>
                </a:cxn>
              </a:cxnLst>
              <a:rect l="txL" t="txT" r="txR" b="txB"/>
              <a:pathLst>
                <a:path w="551" h="802">
                  <a:moveTo>
                    <a:pt x="169" y="0"/>
                  </a:moveTo>
                  <a:lnTo>
                    <a:pt x="370" y="50"/>
                  </a:lnTo>
                  <a:lnTo>
                    <a:pt x="376" y="166"/>
                  </a:lnTo>
                  <a:lnTo>
                    <a:pt x="496" y="126"/>
                  </a:lnTo>
                  <a:lnTo>
                    <a:pt x="530" y="230"/>
                  </a:lnTo>
                  <a:lnTo>
                    <a:pt x="542" y="325"/>
                  </a:lnTo>
                  <a:lnTo>
                    <a:pt x="551" y="481"/>
                  </a:lnTo>
                  <a:lnTo>
                    <a:pt x="460" y="472"/>
                  </a:lnTo>
                  <a:lnTo>
                    <a:pt x="471" y="572"/>
                  </a:lnTo>
                  <a:lnTo>
                    <a:pt x="279" y="631"/>
                  </a:lnTo>
                  <a:lnTo>
                    <a:pt x="260" y="743"/>
                  </a:lnTo>
                  <a:lnTo>
                    <a:pt x="0" y="802"/>
                  </a:lnTo>
                  <a:lnTo>
                    <a:pt x="89" y="652"/>
                  </a:lnTo>
                  <a:lnTo>
                    <a:pt x="270" y="493"/>
                  </a:lnTo>
                  <a:lnTo>
                    <a:pt x="70" y="521"/>
                  </a:lnTo>
                  <a:lnTo>
                    <a:pt x="420" y="341"/>
                  </a:lnTo>
                  <a:lnTo>
                    <a:pt x="475" y="196"/>
                  </a:lnTo>
                  <a:lnTo>
                    <a:pt x="230" y="251"/>
                  </a:lnTo>
                  <a:lnTo>
                    <a:pt x="331" y="150"/>
                  </a:lnTo>
                  <a:lnTo>
                    <a:pt x="325" y="86"/>
                  </a:lnTo>
                  <a:lnTo>
                    <a:pt x="85" y="4"/>
                  </a:lnTo>
                  <a:lnTo>
                    <a:pt x="169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91" name="Freeform 99"/>
            <p:cNvSpPr/>
            <p:nvPr/>
          </p:nvSpPr>
          <p:spPr>
            <a:xfrm>
              <a:off x="3201" y="2149"/>
              <a:ext cx="366" cy="300"/>
            </a:xfrm>
            <a:custGeom>
              <a:avLst/>
              <a:gdLst>
                <a:gd name="txL" fmla="*/ 0 w 732"/>
                <a:gd name="txT" fmla="*/ 0 h 601"/>
                <a:gd name="txR" fmla="*/ 732 w 732"/>
                <a:gd name="txB" fmla="*/ 601 h 601"/>
              </a:gdLst>
              <a:ahLst/>
              <a:cxnLst>
                <a:cxn ang="0">
                  <a:pos x="7" y="11"/>
                </a:cxn>
                <a:cxn ang="0">
                  <a:pos x="22" y="17"/>
                </a:cxn>
                <a:cxn ang="0">
                  <a:pos x="22" y="7"/>
                </a:cxn>
                <a:cxn ang="0">
                  <a:pos x="34" y="0"/>
                </a:cxn>
                <a:cxn ang="0">
                  <a:pos x="46" y="3"/>
                </a:cxn>
                <a:cxn ang="0">
                  <a:pos x="36" y="10"/>
                </a:cxn>
                <a:cxn ang="0">
                  <a:pos x="29" y="7"/>
                </a:cxn>
                <a:cxn ang="0">
                  <a:pos x="24" y="9"/>
                </a:cxn>
                <a:cxn ang="0">
                  <a:pos x="24" y="37"/>
                </a:cxn>
                <a:cxn ang="0">
                  <a:pos x="22" y="33"/>
                </a:cxn>
                <a:cxn ang="0">
                  <a:pos x="22" y="25"/>
                </a:cxn>
                <a:cxn ang="0">
                  <a:pos x="17" y="17"/>
                </a:cxn>
                <a:cxn ang="0">
                  <a:pos x="10" y="20"/>
                </a:cxn>
                <a:cxn ang="0">
                  <a:pos x="12" y="16"/>
                </a:cxn>
                <a:cxn ang="0">
                  <a:pos x="0" y="12"/>
                </a:cxn>
                <a:cxn ang="0">
                  <a:pos x="2" y="10"/>
                </a:cxn>
                <a:cxn ang="0">
                  <a:pos x="7" y="11"/>
                </a:cxn>
                <a:cxn ang="0">
                  <a:pos x="7" y="11"/>
                </a:cxn>
              </a:cxnLst>
              <a:rect l="txL" t="txT" r="txR" b="txB"/>
              <a:pathLst>
                <a:path w="732" h="601">
                  <a:moveTo>
                    <a:pt x="101" y="190"/>
                  </a:moveTo>
                  <a:lnTo>
                    <a:pt x="337" y="276"/>
                  </a:lnTo>
                  <a:lnTo>
                    <a:pt x="337" y="114"/>
                  </a:lnTo>
                  <a:lnTo>
                    <a:pt x="542" y="0"/>
                  </a:lnTo>
                  <a:lnTo>
                    <a:pt x="732" y="59"/>
                  </a:lnTo>
                  <a:lnTo>
                    <a:pt x="573" y="175"/>
                  </a:lnTo>
                  <a:lnTo>
                    <a:pt x="457" y="114"/>
                  </a:lnTo>
                  <a:lnTo>
                    <a:pt x="377" y="154"/>
                  </a:lnTo>
                  <a:lnTo>
                    <a:pt x="383" y="601"/>
                  </a:lnTo>
                  <a:lnTo>
                    <a:pt x="352" y="542"/>
                  </a:lnTo>
                  <a:lnTo>
                    <a:pt x="337" y="407"/>
                  </a:lnTo>
                  <a:lnTo>
                    <a:pt x="261" y="285"/>
                  </a:lnTo>
                  <a:lnTo>
                    <a:pt x="151" y="321"/>
                  </a:lnTo>
                  <a:lnTo>
                    <a:pt x="187" y="261"/>
                  </a:lnTo>
                  <a:lnTo>
                    <a:pt x="0" y="196"/>
                  </a:lnTo>
                  <a:lnTo>
                    <a:pt x="25" y="175"/>
                  </a:lnTo>
                  <a:lnTo>
                    <a:pt x="101" y="19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92" name="Freeform 100"/>
            <p:cNvSpPr/>
            <p:nvPr/>
          </p:nvSpPr>
          <p:spPr>
            <a:xfrm>
              <a:off x="3246" y="2603"/>
              <a:ext cx="183" cy="248"/>
            </a:xfrm>
            <a:custGeom>
              <a:avLst/>
              <a:gdLst>
                <a:gd name="txL" fmla="*/ 0 w 367"/>
                <a:gd name="txT" fmla="*/ 0 h 496"/>
                <a:gd name="txR" fmla="*/ 367 w 367"/>
                <a:gd name="txB" fmla="*/ 496 h 496"/>
              </a:gdLst>
              <a:ahLst/>
              <a:cxnLst>
                <a:cxn ang="0">
                  <a:pos x="4" y="11"/>
                </a:cxn>
                <a:cxn ang="0">
                  <a:pos x="17" y="4"/>
                </a:cxn>
                <a:cxn ang="0">
                  <a:pos x="5" y="16"/>
                </a:cxn>
                <a:cxn ang="0">
                  <a:pos x="19" y="10"/>
                </a:cxn>
                <a:cxn ang="0">
                  <a:pos x="6" y="20"/>
                </a:cxn>
                <a:cxn ang="0">
                  <a:pos x="18" y="15"/>
                </a:cxn>
                <a:cxn ang="0">
                  <a:pos x="7" y="24"/>
                </a:cxn>
                <a:cxn ang="0">
                  <a:pos x="22" y="16"/>
                </a:cxn>
                <a:cxn ang="0">
                  <a:pos x="5" y="30"/>
                </a:cxn>
                <a:cxn ang="0">
                  <a:pos x="2" y="31"/>
                </a:cxn>
                <a:cxn ang="0">
                  <a:pos x="0" y="10"/>
                </a:cxn>
                <a:cxn ang="0">
                  <a:pos x="15" y="0"/>
                </a:cxn>
                <a:cxn ang="0">
                  <a:pos x="4" y="11"/>
                </a:cxn>
                <a:cxn ang="0">
                  <a:pos x="4" y="11"/>
                </a:cxn>
              </a:cxnLst>
              <a:rect l="txL" t="txT" r="txR" b="txB"/>
              <a:pathLst>
                <a:path w="367" h="496">
                  <a:moveTo>
                    <a:pt x="76" y="169"/>
                  </a:moveTo>
                  <a:lnTo>
                    <a:pt x="281" y="55"/>
                  </a:lnTo>
                  <a:lnTo>
                    <a:pt x="82" y="245"/>
                  </a:lnTo>
                  <a:lnTo>
                    <a:pt x="306" y="150"/>
                  </a:lnTo>
                  <a:lnTo>
                    <a:pt x="101" y="310"/>
                  </a:lnTo>
                  <a:lnTo>
                    <a:pt x="293" y="235"/>
                  </a:lnTo>
                  <a:lnTo>
                    <a:pt x="116" y="380"/>
                  </a:lnTo>
                  <a:lnTo>
                    <a:pt x="367" y="254"/>
                  </a:lnTo>
                  <a:lnTo>
                    <a:pt x="82" y="471"/>
                  </a:lnTo>
                  <a:lnTo>
                    <a:pt x="36" y="496"/>
                  </a:lnTo>
                  <a:lnTo>
                    <a:pt x="0" y="156"/>
                  </a:lnTo>
                  <a:lnTo>
                    <a:pt x="251" y="0"/>
                  </a:lnTo>
                  <a:lnTo>
                    <a:pt x="76" y="169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93" name="Freeform 101"/>
            <p:cNvSpPr/>
            <p:nvPr/>
          </p:nvSpPr>
          <p:spPr>
            <a:xfrm>
              <a:off x="2505" y="2687"/>
              <a:ext cx="21" cy="190"/>
            </a:xfrm>
            <a:custGeom>
              <a:avLst/>
              <a:gdLst>
                <a:gd name="txL" fmla="*/ 0 w 44"/>
                <a:gd name="txT" fmla="*/ 0 h 378"/>
                <a:gd name="txR" fmla="*/ 44 w 44"/>
                <a:gd name="txB" fmla="*/ 378 h 378"/>
              </a:gdLst>
              <a:ahLst/>
              <a:cxnLst>
                <a:cxn ang="0">
                  <a:pos x="0" y="0"/>
                </a:cxn>
                <a:cxn ang="0">
                  <a:pos x="0" y="22"/>
                </a:cxn>
                <a:cxn ang="0">
                  <a:pos x="2" y="24"/>
                </a:cxn>
                <a:cxn ang="0">
                  <a:pos x="2" y="1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44" h="378">
                  <a:moveTo>
                    <a:pt x="0" y="0"/>
                  </a:moveTo>
                  <a:lnTo>
                    <a:pt x="0" y="348"/>
                  </a:lnTo>
                  <a:lnTo>
                    <a:pt x="34" y="378"/>
                  </a:lnTo>
                  <a:lnTo>
                    <a:pt x="44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94" name="Freeform 102"/>
            <p:cNvSpPr/>
            <p:nvPr/>
          </p:nvSpPr>
          <p:spPr>
            <a:xfrm>
              <a:off x="2835" y="2811"/>
              <a:ext cx="25" cy="196"/>
            </a:xfrm>
            <a:custGeom>
              <a:avLst/>
              <a:gdLst>
                <a:gd name="txL" fmla="*/ 0 w 49"/>
                <a:gd name="txT" fmla="*/ 0 h 392"/>
                <a:gd name="txR" fmla="*/ 49 w 49"/>
                <a:gd name="txB" fmla="*/ 392 h 392"/>
              </a:gdLst>
              <a:ahLst/>
              <a:cxnLst>
                <a:cxn ang="0">
                  <a:pos x="1" y="0"/>
                </a:cxn>
                <a:cxn ang="0">
                  <a:pos x="0" y="23"/>
                </a:cxn>
                <a:cxn ang="0">
                  <a:pos x="4" y="25"/>
                </a:cxn>
                <a:cxn ang="0">
                  <a:pos x="4" y="1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49" h="392">
                  <a:moveTo>
                    <a:pt x="3" y="0"/>
                  </a:moveTo>
                  <a:lnTo>
                    <a:pt x="0" y="367"/>
                  </a:lnTo>
                  <a:lnTo>
                    <a:pt x="49" y="392"/>
                  </a:lnTo>
                  <a:lnTo>
                    <a:pt x="49" y="15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95" name="Freeform 103"/>
            <p:cNvSpPr/>
            <p:nvPr/>
          </p:nvSpPr>
          <p:spPr>
            <a:xfrm>
              <a:off x="2718" y="2201"/>
              <a:ext cx="74" cy="51"/>
            </a:xfrm>
            <a:custGeom>
              <a:avLst/>
              <a:gdLst>
                <a:gd name="txL" fmla="*/ 0 w 146"/>
                <a:gd name="txT" fmla="*/ 0 h 102"/>
                <a:gd name="txR" fmla="*/ 146 w 146"/>
                <a:gd name="txB" fmla="*/ 102 h 102"/>
              </a:gdLst>
              <a:ahLst/>
              <a:cxnLst>
                <a:cxn ang="0">
                  <a:pos x="10" y="2"/>
                </a:cxn>
                <a:cxn ang="0">
                  <a:pos x="8" y="1"/>
                </a:cxn>
                <a:cxn ang="0">
                  <a:pos x="4" y="0"/>
                </a:cxn>
                <a:cxn ang="0">
                  <a:pos x="1" y="3"/>
                </a:cxn>
                <a:cxn ang="0">
                  <a:pos x="0" y="6"/>
                </a:cxn>
                <a:cxn ang="0">
                  <a:pos x="3" y="3"/>
                </a:cxn>
                <a:cxn ang="0">
                  <a:pos x="6" y="2"/>
                </a:cxn>
                <a:cxn ang="0">
                  <a:pos x="8" y="3"/>
                </a:cxn>
                <a:cxn ang="0">
                  <a:pos x="9" y="7"/>
                </a:cxn>
                <a:cxn ang="0">
                  <a:pos x="10" y="2"/>
                </a:cxn>
                <a:cxn ang="0">
                  <a:pos x="10" y="2"/>
                </a:cxn>
              </a:cxnLst>
              <a:rect l="txL" t="txT" r="txR" b="txB"/>
              <a:pathLst>
                <a:path w="146" h="102">
                  <a:moveTo>
                    <a:pt x="146" y="21"/>
                  </a:moveTo>
                  <a:lnTo>
                    <a:pt x="112" y="2"/>
                  </a:lnTo>
                  <a:lnTo>
                    <a:pt x="55" y="0"/>
                  </a:lnTo>
                  <a:lnTo>
                    <a:pt x="9" y="34"/>
                  </a:lnTo>
                  <a:lnTo>
                    <a:pt x="0" y="85"/>
                  </a:lnTo>
                  <a:lnTo>
                    <a:pt x="44" y="45"/>
                  </a:lnTo>
                  <a:lnTo>
                    <a:pt x="91" y="32"/>
                  </a:lnTo>
                  <a:lnTo>
                    <a:pt x="112" y="47"/>
                  </a:lnTo>
                  <a:lnTo>
                    <a:pt x="141" y="102"/>
                  </a:lnTo>
                  <a:lnTo>
                    <a:pt x="146" y="21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96" name="Freeform 104"/>
            <p:cNvSpPr/>
            <p:nvPr/>
          </p:nvSpPr>
          <p:spPr>
            <a:xfrm>
              <a:off x="2462" y="2274"/>
              <a:ext cx="318" cy="192"/>
            </a:xfrm>
            <a:custGeom>
              <a:avLst/>
              <a:gdLst>
                <a:gd name="txL" fmla="*/ 0 w 636"/>
                <a:gd name="txT" fmla="*/ 0 h 384"/>
                <a:gd name="txR" fmla="*/ 636 w 636"/>
                <a:gd name="txB" fmla="*/ 384 h 384"/>
              </a:gdLst>
              <a:ahLst/>
              <a:cxnLst>
                <a:cxn ang="0">
                  <a:pos x="32" y="0"/>
                </a:cxn>
                <a:cxn ang="0">
                  <a:pos x="34" y="2"/>
                </a:cxn>
                <a:cxn ang="0">
                  <a:pos x="35" y="3"/>
                </a:cxn>
                <a:cxn ang="0">
                  <a:pos x="38" y="3"/>
                </a:cxn>
                <a:cxn ang="0">
                  <a:pos x="40" y="3"/>
                </a:cxn>
                <a:cxn ang="0">
                  <a:pos x="28" y="11"/>
                </a:cxn>
                <a:cxn ang="0">
                  <a:pos x="14" y="19"/>
                </a:cxn>
                <a:cxn ang="0">
                  <a:pos x="8" y="20"/>
                </a:cxn>
                <a:cxn ang="0">
                  <a:pos x="0" y="24"/>
                </a:cxn>
                <a:cxn ang="0">
                  <a:pos x="5" y="19"/>
                </a:cxn>
                <a:cxn ang="0">
                  <a:pos x="7" y="17"/>
                </a:cxn>
                <a:cxn ang="0">
                  <a:pos x="8" y="12"/>
                </a:cxn>
                <a:cxn ang="0">
                  <a:pos x="9" y="16"/>
                </a:cxn>
                <a:cxn ang="0">
                  <a:pos x="13" y="15"/>
                </a:cxn>
                <a:cxn ang="0">
                  <a:pos x="16" y="15"/>
                </a:cxn>
                <a:cxn ang="0">
                  <a:pos x="35" y="4"/>
                </a:cxn>
                <a:cxn ang="0">
                  <a:pos x="33" y="3"/>
                </a:cxn>
                <a:cxn ang="0">
                  <a:pos x="32" y="0"/>
                </a:cxn>
                <a:cxn ang="0">
                  <a:pos x="32" y="0"/>
                </a:cxn>
              </a:cxnLst>
              <a:rect l="txL" t="txT" r="txR" b="txB"/>
              <a:pathLst>
                <a:path w="636" h="384">
                  <a:moveTo>
                    <a:pt x="511" y="0"/>
                  </a:moveTo>
                  <a:lnTo>
                    <a:pt x="536" y="17"/>
                  </a:lnTo>
                  <a:lnTo>
                    <a:pt x="558" y="34"/>
                  </a:lnTo>
                  <a:lnTo>
                    <a:pt x="606" y="36"/>
                  </a:lnTo>
                  <a:lnTo>
                    <a:pt x="636" y="40"/>
                  </a:lnTo>
                  <a:lnTo>
                    <a:pt x="433" y="167"/>
                  </a:lnTo>
                  <a:lnTo>
                    <a:pt x="213" y="300"/>
                  </a:lnTo>
                  <a:lnTo>
                    <a:pt x="121" y="308"/>
                  </a:lnTo>
                  <a:lnTo>
                    <a:pt x="0" y="384"/>
                  </a:lnTo>
                  <a:lnTo>
                    <a:pt x="78" y="302"/>
                  </a:lnTo>
                  <a:lnTo>
                    <a:pt x="106" y="262"/>
                  </a:lnTo>
                  <a:lnTo>
                    <a:pt x="121" y="190"/>
                  </a:lnTo>
                  <a:lnTo>
                    <a:pt x="140" y="251"/>
                  </a:lnTo>
                  <a:lnTo>
                    <a:pt x="203" y="240"/>
                  </a:lnTo>
                  <a:lnTo>
                    <a:pt x="247" y="240"/>
                  </a:lnTo>
                  <a:lnTo>
                    <a:pt x="551" y="63"/>
                  </a:lnTo>
                  <a:lnTo>
                    <a:pt x="515" y="44"/>
                  </a:lnTo>
                  <a:lnTo>
                    <a:pt x="511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97" name="Freeform 105"/>
            <p:cNvSpPr/>
            <p:nvPr/>
          </p:nvSpPr>
          <p:spPr>
            <a:xfrm>
              <a:off x="2263" y="2290"/>
              <a:ext cx="62" cy="153"/>
            </a:xfrm>
            <a:custGeom>
              <a:avLst/>
              <a:gdLst>
                <a:gd name="txL" fmla="*/ 0 w 124"/>
                <a:gd name="txT" fmla="*/ 0 h 306"/>
                <a:gd name="txR" fmla="*/ 124 w 124"/>
                <a:gd name="txB" fmla="*/ 306 h 306"/>
              </a:gdLst>
              <a:ahLst/>
              <a:cxnLst>
                <a:cxn ang="0">
                  <a:pos x="6" y="4"/>
                </a:cxn>
                <a:cxn ang="0">
                  <a:pos x="3" y="9"/>
                </a:cxn>
                <a:cxn ang="0">
                  <a:pos x="4" y="15"/>
                </a:cxn>
                <a:cxn ang="0">
                  <a:pos x="7" y="20"/>
                </a:cxn>
                <a:cxn ang="0">
                  <a:pos x="3" y="18"/>
                </a:cxn>
                <a:cxn ang="0">
                  <a:pos x="0" y="12"/>
                </a:cxn>
                <a:cxn ang="0">
                  <a:pos x="2" y="11"/>
                </a:cxn>
                <a:cxn ang="0">
                  <a:pos x="1" y="8"/>
                </a:cxn>
                <a:cxn ang="0">
                  <a:pos x="3" y="7"/>
                </a:cxn>
                <a:cxn ang="0">
                  <a:pos x="2" y="3"/>
                </a:cxn>
                <a:cxn ang="0">
                  <a:pos x="4" y="3"/>
                </a:cxn>
                <a:cxn ang="0">
                  <a:pos x="5" y="1"/>
                </a:cxn>
                <a:cxn ang="0">
                  <a:pos x="8" y="0"/>
                </a:cxn>
                <a:cxn ang="0">
                  <a:pos x="6" y="4"/>
                </a:cxn>
                <a:cxn ang="0">
                  <a:pos x="6" y="4"/>
                </a:cxn>
              </a:cxnLst>
              <a:rect l="txL" t="txT" r="txR" b="txB"/>
              <a:pathLst>
                <a:path w="124" h="306">
                  <a:moveTo>
                    <a:pt x="82" y="54"/>
                  </a:moveTo>
                  <a:lnTo>
                    <a:pt x="48" y="137"/>
                  </a:lnTo>
                  <a:lnTo>
                    <a:pt x="54" y="234"/>
                  </a:lnTo>
                  <a:lnTo>
                    <a:pt x="97" y="306"/>
                  </a:lnTo>
                  <a:lnTo>
                    <a:pt x="48" y="274"/>
                  </a:lnTo>
                  <a:lnTo>
                    <a:pt x="0" y="181"/>
                  </a:lnTo>
                  <a:lnTo>
                    <a:pt x="29" y="168"/>
                  </a:lnTo>
                  <a:lnTo>
                    <a:pt x="16" y="113"/>
                  </a:lnTo>
                  <a:lnTo>
                    <a:pt x="38" y="101"/>
                  </a:lnTo>
                  <a:lnTo>
                    <a:pt x="29" y="40"/>
                  </a:lnTo>
                  <a:lnTo>
                    <a:pt x="54" y="46"/>
                  </a:lnTo>
                  <a:lnTo>
                    <a:pt x="67" y="8"/>
                  </a:lnTo>
                  <a:lnTo>
                    <a:pt x="124" y="0"/>
                  </a:lnTo>
                  <a:lnTo>
                    <a:pt x="82" y="5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98" name="Freeform 106"/>
            <p:cNvSpPr/>
            <p:nvPr/>
          </p:nvSpPr>
          <p:spPr>
            <a:xfrm>
              <a:off x="2350" y="2436"/>
              <a:ext cx="149" cy="62"/>
            </a:xfrm>
            <a:custGeom>
              <a:avLst/>
              <a:gdLst>
                <a:gd name="txL" fmla="*/ 0 w 299"/>
                <a:gd name="txT" fmla="*/ 0 h 126"/>
                <a:gd name="txR" fmla="*/ 299 w 299"/>
                <a:gd name="txB" fmla="*/ 126 h 126"/>
              </a:gdLst>
              <a:ahLst/>
              <a:cxnLst>
                <a:cxn ang="0">
                  <a:pos x="0" y="6"/>
                </a:cxn>
                <a:cxn ang="0">
                  <a:pos x="3" y="3"/>
                </a:cxn>
                <a:cxn ang="0">
                  <a:pos x="7" y="4"/>
                </a:cxn>
                <a:cxn ang="0">
                  <a:pos x="9" y="1"/>
                </a:cxn>
                <a:cxn ang="0">
                  <a:pos x="12" y="3"/>
                </a:cxn>
                <a:cxn ang="0">
                  <a:pos x="14" y="0"/>
                </a:cxn>
                <a:cxn ang="0">
                  <a:pos x="18" y="0"/>
                </a:cxn>
                <a:cxn ang="0">
                  <a:pos x="14" y="3"/>
                </a:cxn>
                <a:cxn ang="0">
                  <a:pos x="9" y="6"/>
                </a:cxn>
                <a:cxn ang="0">
                  <a:pos x="5" y="6"/>
                </a:cxn>
                <a:cxn ang="0">
                  <a:pos x="3" y="7"/>
                </a:cxn>
                <a:cxn ang="0">
                  <a:pos x="0" y="6"/>
                </a:cxn>
                <a:cxn ang="0">
                  <a:pos x="0" y="6"/>
                </a:cxn>
              </a:cxnLst>
              <a:rect l="txL" t="txT" r="txR" b="txB"/>
              <a:pathLst>
                <a:path w="299" h="126">
                  <a:moveTo>
                    <a:pt x="0" y="109"/>
                  </a:moveTo>
                  <a:lnTo>
                    <a:pt x="55" y="63"/>
                  </a:lnTo>
                  <a:lnTo>
                    <a:pt x="116" y="80"/>
                  </a:lnTo>
                  <a:lnTo>
                    <a:pt x="156" y="25"/>
                  </a:lnTo>
                  <a:lnTo>
                    <a:pt x="192" y="48"/>
                  </a:lnTo>
                  <a:lnTo>
                    <a:pt x="234" y="0"/>
                  </a:lnTo>
                  <a:lnTo>
                    <a:pt x="299" y="15"/>
                  </a:lnTo>
                  <a:lnTo>
                    <a:pt x="234" y="57"/>
                  </a:lnTo>
                  <a:lnTo>
                    <a:pt x="152" y="112"/>
                  </a:lnTo>
                  <a:lnTo>
                    <a:pt x="93" y="112"/>
                  </a:lnTo>
                  <a:lnTo>
                    <a:pt x="61" y="126"/>
                  </a:lnTo>
                  <a:lnTo>
                    <a:pt x="0" y="109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899" name="Freeform 107"/>
            <p:cNvSpPr/>
            <p:nvPr/>
          </p:nvSpPr>
          <p:spPr>
            <a:xfrm>
              <a:off x="2054" y="1820"/>
              <a:ext cx="413" cy="371"/>
            </a:xfrm>
            <a:custGeom>
              <a:avLst/>
              <a:gdLst>
                <a:gd name="txL" fmla="*/ 0 w 825"/>
                <a:gd name="txT" fmla="*/ 0 h 744"/>
                <a:gd name="txR" fmla="*/ 825 w 825"/>
                <a:gd name="txB" fmla="*/ 744 h 744"/>
              </a:gdLst>
              <a:ahLst/>
              <a:cxnLst>
                <a:cxn ang="0">
                  <a:pos x="35" y="8"/>
                </a:cxn>
                <a:cxn ang="0">
                  <a:pos x="29" y="0"/>
                </a:cxn>
                <a:cxn ang="0">
                  <a:pos x="0" y="4"/>
                </a:cxn>
                <a:cxn ang="0">
                  <a:pos x="0" y="9"/>
                </a:cxn>
                <a:cxn ang="0">
                  <a:pos x="3" y="15"/>
                </a:cxn>
                <a:cxn ang="0">
                  <a:pos x="3" y="24"/>
                </a:cxn>
                <a:cxn ang="0">
                  <a:pos x="6" y="25"/>
                </a:cxn>
                <a:cxn ang="0">
                  <a:pos x="6" y="19"/>
                </a:cxn>
                <a:cxn ang="0">
                  <a:pos x="17" y="36"/>
                </a:cxn>
                <a:cxn ang="0">
                  <a:pos x="17" y="43"/>
                </a:cxn>
                <a:cxn ang="0">
                  <a:pos x="20" y="42"/>
                </a:cxn>
                <a:cxn ang="0">
                  <a:pos x="21" y="38"/>
                </a:cxn>
                <a:cxn ang="0">
                  <a:pos x="24" y="37"/>
                </a:cxn>
                <a:cxn ang="0">
                  <a:pos x="24" y="42"/>
                </a:cxn>
                <a:cxn ang="0">
                  <a:pos x="30" y="41"/>
                </a:cxn>
                <a:cxn ang="0">
                  <a:pos x="30" y="36"/>
                </a:cxn>
                <a:cxn ang="0">
                  <a:pos x="44" y="34"/>
                </a:cxn>
                <a:cxn ang="0">
                  <a:pos x="44" y="43"/>
                </a:cxn>
                <a:cxn ang="0">
                  <a:pos x="47" y="46"/>
                </a:cxn>
                <a:cxn ang="0">
                  <a:pos x="47" y="43"/>
                </a:cxn>
                <a:cxn ang="0">
                  <a:pos x="50" y="43"/>
                </a:cxn>
                <a:cxn ang="0">
                  <a:pos x="50" y="34"/>
                </a:cxn>
                <a:cxn ang="0">
                  <a:pos x="48" y="34"/>
                </a:cxn>
                <a:cxn ang="0">
                  <a:pos x="47" y="32"/>
                </a:cxn>
                <a:cxn ang="0">
                  <a:pos x="52" y="31"/>
                </a:cxn>
                <a:cxn ang="0">
                  <a:pos x="51" y="27"/>
                </a:cxn>
                <a:cxn ang="0">
                  <a:pos x="22" y="31"/>
                </a:cxn>
                <a:cxn ang="0">
                  <a:pos x="9" y="9"/>
                </a:cxn>
                <a:cxn ang="0">
                  <a:pos x="28" y="4"/>
                </a:cxn>
                <a:cxn ang="0">
                  <a:pos x="6" y="7"/>
                </a:cxn>
                <a:cxn ang="0">
                  <a:pos x="7" y="10"/>
                </a:cxn>
                <a:cxn ang="0">
                  <a:pos x="19" y="31"/>
                </a:cxn>
                <a:cxn ang="0">
                  <a:pos x="19" y="34"/>
                </a:cxn>
                <a:cxn ang="0">
                  <a:pos x="2" y="6"/>
                </a:cxn>
                <a:cxn ang="0">
                  <a:pos x="29" y="1"/>
                </a:cxn>
                <a:cxn ang="0">
                  <a:pos x="35" y="8"/>
                </a:cxn>
                <a:cxn ang="0">
                  <a:pos x="35" y="8"/>
                </a:cxn>
              </a:cxnLst>
              <a:rect l="txL" t="txT" r="txR" b="txB"/>
              <a:pathLst>
                <a:path w="825" h="744">
                  <a:moveTo>
                    <a:pt x="555" y="134"/>
                  </a:moveTo>
                  <a:lnTo>
                    <a:pt x="462" y="0"/>
                  </a:lnTo>
                  <a:lnTo>
                    <a:pt x="0" y="76"/>
                  </a:lnTo>
                  <a:lnTo>
                    <a:pt x="0" y="154"/>
                  </a:lnTo>
                  <a:lnTo>
                    <a:pt x="48" y="253"/>
                  </a:lnTo>
                  <a:lnTo>
                    <a:pt x="48" y="390"/>
                  </a:lnTo>
                  <a:lnTo>
                    <a:pt x="84" y="411"/>
                  </a:lnTo>
                  <a:lnTo>
                    <a:pt x="88" y="306"/>
                  </a:lnTo>
                  <a:lnTo>
                    <a:pt x="264" y="584"/>
                  </a:lnTo>
                  <a:lnTo>
                    <a:pt x="268" y="692"/>
                  </a:lnTo>
                  <a:lnTo>
                    <a:pt x="314" y="683"/>
                  </a:lnTo>
                  <a:lnTo>
                    <a:pt x="325" y="618"/>
                  </a:lnTo>
                  <a:lnTo>
                    <a:pt x="369" y="607"/>
                  </a:lnTo>
                  <a:lnTo>
                    <a:pt x="373" y="675"/>
                  </a:lnTo>
                  <a:lnTo>
                    <a:pt x="466" y="660"/>
                  </a:lnTo>
                  <a:lnTo>
                    <a:pt x="470" y="584"/>
                  </a:lnTo>
                  <a:lnTo>
                    <a:pt x="703" y="559"/>
                  </a:lnTo>
                  <a:lnTo>
                    <a:pt x="703" y="690"/>
                  </a:lnTo>
                  <a:lnTo>
                    <a:pt x="747" y="744"/>
                  </a:lnTo>
                  <a:lnTo>
                    <a:pt x="751" y="692"/>
                  </a:lnTo>
                  <a:lnTo>
                    <a:pt x="800" y="696"/>
                  </a:lnTo>
                  <a:lnTo>
                    <a:pt x="800" y="550"/>
                  </a:lnTo>
                  <a:lnTo>
                    <a:pt x="764" y="552"/>
                  </a:lnTo>
                  <a:lnTo>
                    <a:pt x="751" y="523"/>
                  </a:lnTo>
                  <a:lnTo>
                    <a:pt x="825" y="506"/>
                  </a:lnTo>
                  <a:lnTo>
                    <a:pt x="808" y="447"/>
                  </a:lnTo>
                  <a:lnTo>
                    <a:pt x="337" y="508"/>
                  </a:lnTo>
                  <a:lnTo>
                    <a:pt x="131" y="154"/>
                  </a:lnTo>
                  <a:lnTo>
                    <a:pt x="437" y="69"/>
                  </a:lnTo>
                  <a:lnTo>
                    <a:pt x="91" y="122"/>
                  </a:lnTo>
                  <a:lnTo>
                    <a:pt x="99" y="162"/>
                  </a:lnTo>
                  <a:lnTo>
                    <a:pt x="301" y="512"/>
                  </a:lnTo>
                  <a:lnTo>
                    <a:pt x="297" y="552"/>
                  </a:lnTo>
                  <a:lnTo>
                    <a:pt x="19" y="97"/>
                  </a:lnTo>
                  <a:lnTo>
                    <a:pt x="458" y="29"/>
                  </a:lnTo>
                  <a:lnTo>
                    <a:pt x="555" y="13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900" name="Freeform 108"/>
            <p:cNvSpPr/>
            <p:nvPr/>
          </p:nvSpPr>
          <p:spPr>
            <a:xfrm>
              <a:off x="2332" y="1862"/>
              <a:ext cx="174" cy="89"/>
            </a:xfrm>
            <a:custGeom>
              <a:avLst/>
              <a:gdLst>
                <a:gd name="txL" fmla="*/ 0 w 350"/>
                <a:gd name="txT" fmla="*/ 0 h 179"/>
                <a:gd name="txR" fmla="*/ 350 w 350"/>
                <a:gd name="txB" fmla="*/ 179 h 179"/>
              </a:gdLst>
              <a:ahLst/>
              <a:cxnLst>
                <a:cxn ang="0">
                  <a:pos x="0" y="3"/>
                </a:cxn>
                <a:cxn ang="0">
                  <a:pos x="21" y="0"/>
                </a:cxn>
                <a:cxn ang="0">
                  <a:pos x="21" y="2"/>
                </a:cxn>
                <a:cxn ang="0">
                  <a:pos x="15" y="4"/>
                </a:cxn>
                <a:cxn ang="0">
                  <a:pos x="13" y="6"/>
                </a:cxn>
                <a:cxn ang="0">
                  <a:pos x="7" y="6"/>
                </a:cxn>
                <a:cxn ang="0">
                  <a:pos x="6" y="11"/>
                </a:cxn>
                <a:cxn ang="0">
                  <a:pos x="0" y="3"/>
                </a:cxn>
                <a:cxn ang="0">
                  <a:pos x="0" y="3"/>
                </a:cxn>
              </a:cxnLst>
              <a:rect l="txL" t="txT" r="txR" b="txB"/>
              <a:pathLst>
                <a:path w="350" h="179">
                  <a:moveTo>
                    <a:pt x="0" y="55"/>
                  </a:moveTo>
                  <a:lnTo>
                    <a:pt x="344" y="0"/>
                  </a:lnTo>
                  <a:lnTo>
                    <a:pt x="350" y="42"/>
                  </a:lnTo>
                  <a:lnTo>
                    <a:pt x="253" y="65"/>
                  </a:lnTo>
                  <a:lnTo>
                    <a:pt x="221" y="107"/>
                  </a:lnTo>
                  <a:lnTo>
                    <a:pt x="116" y="97"/>
                  </a:lnTo>
                  <a:lnTo>
                    <a:pt x="105" y="179"/>
                  </a:lnTo>
                  <a:lnTo>
                    <a:pt x="0" y="55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901" name="Freeform 109"/>
            <p:cNvSpPr/>
            <p:nvPr/>
          </p:nvSpPr>
          <p:spPr>
            <a:xfrm>
              <a:off x="2719" y="1802"/>
              <a:ext cx="197" cy="106"/>
            </a:xfrm>
            <a:custGeom>
              <a:avLst/>
              <a:gdLst>
                <a:gd name="txL" fmla="*/ 0 w 393"/>
                <a:gd name="txT" fmla="*/ 0 h 213"/>
                <a:gd name="txR" fmla="*/ 393 w 393"/>
                <a:gd name="txB" fmla="*/ 213 h 213"/>
              </a:gdLst>
              <a:ahLst/>
              <a:cxnLst>
                <a:cxn ang="0">
                  <a:pos x="0" y="3"/>
                </a:cxn>
                <a:cxn ang="0">
                  <a:pos x="24" y="0"/>
                </a:cxn>
                <a:cxn ang="0">
                  <a:pos x="25" y="2"/>
                </a:cxn>
                <a:cxn ang="0">
                  <a:pos x="25" y="9"/>
                </a:cxn>
                <a:cxn ang="0">
                  <a:pos x="21" y="13"/>
                </a:cxn>
                <a:cxn ang="0">
                  <a:pos x="18" y="10"/>
                </a:cxn>
                <a:cxn ang="0">
                  <a:pos x="13" y="12"/>
                </a:cxn>
                <a:cxn ang="0">
                  <a:pos x="9" y="7"/>
                </a:cxn>
                <a:cxn ang="0">
                  <a:pos x="5" y="8"/>
                </a:cxn>
                <a:cxn ang="0">
                  <a:pos x="1" y="5"/>
                </a:cxn>
                <a:cxn ang="0">
                  <a:pos x="0" y="3"/>
                </a:cxn>
                <a:cxn ang="0">
                  <a:pos x="0" y="3"/>
                </a:cxn>
              </a:cxnLst>
              <a:rect l="txL" t="txT" r="txR" b="txB"/>
              <a:pathLst>
                <a:path w="393" h="213">
                  <a:moveTo>
                    <a:pt x="0" y="54"/>
                  </a:moveTo>
                  <a:lnTo>
                    <a:pt x="369" y="0"/>
                  </a:lnTo>
                  <a:lnTo>
                    <a:pt x="393" y="36"/>
                  </a:lnTo>
                  <a:lnTo>
                    <a:pt x="393" y="145"/>
                  </a:lnTo>
                  <a:lnTo>
                    <a:pt x="321" y="213"/>
                  </a:lnTo>
                  <a:lnTo>
                    <a:pt x="273" y="162"/>
                  </a:lnTo>
                  <a:lnTo>
                    <a:pt x="196" y="194"/>
                  </a:lnTo>
                  <a:lnTo>
                    <a:pt x="137" y="120"/>
                  </a:lnTo>
                  <a:lnTo>
                    <a:pt x="76" y="133"/>
                  </a:lnTo>
                  <a:lnTo>
                    <a:pt x="11" y="86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902" name="Freeform 110"/>
            <p:cNvSpPr/>
            <p:nvPr/>
          </p:nvSpPr>
          <p:spPr>
            <a:xfrm>
              <a:off x="2417" y="1968"/>
              <a:ext cx="632" cy="127"/>
            </a:xfrm>
            <a:custGeom>
              <a:avLst/>
              <a:gdLst>
                <a:gd name="txL" fmla="*/ 0 w 1264"/>
                <a:gd name="txT" fmla="*/ 0 h 255"/>
                <a:gd name="txR" fmla="*/ 1264 w 1264"/>
                <a:gd name="txB" fmla="*/ 255 h 255"/>
              </a:gdLst>
              <a:ahLst/>
              <a:cxnLst>
                <a:cxn ang="0">
                  <a:pos x="9" y="13"/>
                </a:cxn>
                <a:cxn ang="0">
                  <a:pos x="79" y="0"/>
                </a:cxn>
                <a:cxn ang="0">
                  <a:pos x="79" y="4"/>
                </a:cxn>
                <a:cxn ang="0">
                  <a:pos x="77" y="6"/>
                </a:cxn>
                <a:cxn ang="0">
                  <a:pos x="77" y="13"/>
                </a:cxn>
                <a:cxn ang="0">
                  <a:pos x="71" y="13"/>
                </a:cxn>
                <a:cxn ang="0">
                  <a:pos x="70" y="8"/>
                </a:cxn>
                <a:cxn ang="0">
                  <a:pos x="68" y="8"/>
                </a:cxn>
                <a:cxn ang="0">
                  <a:pos x="68" y="6"/>
                </a:cxn>
                <a:cxn ang="0">
                  <a:pos x="73" y="5"/>
                </a:cxn>
                <a:cxn ang="0">
                  <a:pos x="74" y="11"/>
                </a:cxn>
                <a:cxn ang="0">
                  <a:pos x="75" y="11"/>
                </a:cxn>
                <a:cxn ang="0">
                  <a:pos x="75" y="2"/>
                </a:cxn>
                <a:cxn ang="0">
                  <a:pos x="0" y="15"/>
                </a:cxn>
                <a:cxn ang="0">
                  <a:pos x="0" y="13"/>
                </a:cxn>
                <a:cxn ang="0">
                  <a:pos x="6" y="11"/>
                </a:cxn>
                <a:cxn ang="0">
                  <a:pos x="9" y="13"/>
                </a:cxn>
                <a:cxn ang="0">
                  <a:pos x="9" y="13"/>
                </a:cxn>
              </a:cxnLst>
              <a:rect l="txL" t="txT" r="txR" b="txB"/>
              <a:pathLst>
                <a:path w="1264" h="255">
                  <a:moveTo>
                    <a:pt x="130" y="209"/>
                  </a:moveTo>
                  <a:lnTo>
                    <a:pt x="1261" y="0"/>
                  </a:lnTo>
                  <a:lnTo>
                    <a:pt x="1264" y="78"/>
                  </a:lnTo>
                  <a:lnTo>
                    <a:pt x="1224" y="101"/>
                  </a:lnTo>
                  <a:lnTo>
                    <a:pt x="1228" y="215"/>
                  </a:lnTo>
                  <a:lnTo>
                    <a:pt x="1124" y="219"/>
                  </a:lnTo>
                  <a:lnTo>
                    <a:pt x="1120" y="137"/>
                  </a:lnTo>
                  <a:lnTo>
                    <a:pt x="1084" y="141"/>
                  </a:lnTo>
                  <a:lnTo>
                    <a:pt x="1082" y="101"/>
                  </a:lnTo>
                  <a:lnTo>
                    <a:pt x="1156" y="89"/>
                  </a:lnTo>
                  <a:lnTo>
                    <a:pt x="1171" y="182"/>
                  </a:lnTo>
                  <a:lnTo>
                    <a:pt x="1192" y="182"/>
                  </a:lnTo>
                  <a:lnTo>
                    <a:pt x="1192" y="46"/>
                  </a:lnTo>
                  <a:lnTo>
                    <a:pt x="0" y="255"/>
                  </a:lnTo>
                  <a:lnTo>
                    <a:pt x="0" y="211"/>
                  </a:lnTo>
                  <a:lnTo>
                    <a:pt x="93" y="190"/>
                  </a:lnTo>
                  <a:lnTo>
                    <a:pt x="130" y="209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903" name="Freeform 111"/>
            <p:cNvSpPr/>
            <p:nvPr/>
          </p:nvSpPr>
          <p:spPr>
            <a:xfrm>
              <a:off x="2353" y="2282"/>
              <a:ext cx="133" cy="130"/>
            </a:xfrm>
            <a:custGeom>
              <a:avLst/>
              <a:gdLst>
                <a:gd name="txL" fmla="*/ 0 w 264"/>
                <a:gd name="txT" fmla="*/ 0 h 261"/>
                <a:gd name="txR" fmla="*/ 264 w 264"/>
                <a:gd name="txB" fmla="*/ 261 h 261"/>
              </a:gdLst>
              <a:ahLst/>
              <a:cxnLst>
                <a:cxn ang="0">
                  <a:pos x="0" y="6"/>
                </a:cxn>
                <a:cxn ang="0">
                  <a:pos x="2" y="2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16" y="5"/>
                </a:cxn>
                <a:cxn ang="0">
                  <a:pos x="17" y="8"/>
                </a:cxn>
                <a:cxn ang="0">
                  <a:pos x="16" y="13"/>
                </a:cxn>
                <a:cxn ang="0">
                  <a:pos x="13" y="16"/>
                </a:cxn>
                <a:cxn ang="0">
                  <a:pos x="14" y="11"/>
                </a:cxn>
                <a:cxn ang="0">
                  <a:pos x="11" y="12"/>
                </a:cxn>
                <a:cxn ang="0">
                  <a:pos x="10" y="8"/>
                </a:cxn>
                <a:cxn ang="0">
                  <a:pos x="6" y="7"/>
                </a:cxn>
                <a:cxn ang="0">
                  <a:pos x="3" y="9"/>
                </a:cxn>
                <a:cxn ang="0">
                  <a:pos x="5" y="5"/>
                </a:cxn>
                <a:cxn ang="0">
                  <a:pos x="8" y="5"/>
                </a:cxn>
                <a:cxn ang="0">
                  <a:pos x="13" y="8"/>
                </a:cxn>
                <a:cxn ang="0">
                  <a:pos x="13" y="5"/>
                </a:cxn>
                <a:cxn ang="0">
                  <a:pos x="10" y="3"/>
                </a:cxn>
                <a:cxn ang="0">
                  <a:pos x="6" y="2"/>
                </a:cxn>
                <a:cxn ang="0">
                  <a:pos x="0" y="6"/>
                </a:cxn>
                <a:cxn ang="0">
                  <a:pos x="0" y="6"/>
                </a:cxn>
              </a:cxnLst>
              <a:rect l="txL" t="txT" r="txR" b="txB"/>
              <a:pathLst>
                <a:path w="264" h="261">
                  <a:moveTo>
                    <a:pt x="0" y="97"/>
                  </a:moveTo>
                  <a:lnTo>
                    <a:pt x="28" y="40"/>
                  </a:lnTo>
                  <a:lnTo>
                    <a:pt x="93" y="0"/>
                  </a:lnTo>
                  <a:lnTo>
                    <a:pt x="188" y="15"/>
                  </a:lnTo>
                  <a:lnTo>
                    <a:pt x="245" y="80"/>
                  </a:lnTo>
                  <a:lnTo>
                    <a:pt x="264" y="141"/>
                  </a:lnTo>
                  <a:lnTo>
                    <a:pt x="249" y="215"/>
                  </a:lnTo>
                  <a:lnTo>
                    <a:pt x="205" y="261"/>
                  </a:lnTo>
                  <a:lnTo>
                    <a:pt x="220" y="185"/>
                  </a:lnTo>
                  <a:lnTo>
                    <a:pt x="163" y="198"/>
                  </a:lnTo>
                  <a:lnTo>
                    <a:pt x="154" y="141"/>
                  </a:lnTo>
                  <a:lnTo>
                    <a:pt x="87" y="120"/>
                  </a:lnTo>
                  <a:lnTo>
                    <a:pt x="36" y="149"/>
                  </a:lnTo>
                  <a:lnTo>
                    <a:pt x="80" y="84"/>
                  </a:lnTo>
                  <a:lnTo>
                    <a:pt x="123" y="86"/>
                  </a:lnTo>
                  <a:lnTo>
                    <a:pt x="196" y="133"/>
                  </a:lnTo>
                  <a:lnTo>
                    <a:pt x="196" y="93"/>
                  </a:lnTo>
                  <a:lnTo>
                    <a:pt x="144" y="50"/>
                  </a:lnTo>
                  <a:lnTo>
                    <a:pt x="87" y="40"/>
                  </a:lnTo>
                  <a:lnTo>
                    <a:pt x="0" y="97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904" name="Freeform 112"/>
            <p:cNvSpPr/>
            <p:nvPr/>
          </p:nvSpPr>
          <p:spPr>
            <a:xfrm>
              <a:off x="2345" y="2394"/>
              <a:ext cx="93" cy="42"/>
            </a:xfrm>
            <a:custGeom>
              <a:avLst/>
              <a:gdLst>
                <a:gd name="txL" fmla="*/ 0 w 186"/>
                <a:gd name="txT" fmla="*/ 0 h 83"/>
                <a:gd name="txR" fmla="*/ 186 w 186"/>
                <a:gd name="txB" fmla="*/ 83 h 83"/>
              </a:gdLst>
              <a:ahLst/>
              <a:cxnLst>
                <a:cxn ang="0">
                  <a:pos x="2" y="0"/>
                </a:cxn>
                <a:cxn ang="0">
                  <a:pos x="5" y="3"/>
                </a:cxn>
                <a:cxn ang="0">
                  <a:pos x="9" y="3"/>
                </a:cxn>
                <a:cxn ang="0">
                  <a:pos x="11" y="1"/>
                </a:cxn>
                <a:cxn ang="0">
                  <a:pos x="12" y="5"/>
                </a:cxn>
                <a:cxn ang="0">
                  <a:pos x="5" y="6"/>
                </a:cxn>
                <a:cxn ang="0">
                  <a:pos x="0" y="3"/>
                </a:cxn>
                <a:cxn ang="0">
                  <a:pos x="2" y="0"/>
                </a:cxn>
                <a:cxn ang="0">
                  <a:pos x="2" y="0"/>
                </a:cxn>
              </a:cxnLst>
              <a:rect l="txL" t="txT" r="txR" b="txB"/>
              <a:pathLst>
                <a:path w="186" h="83">
                  <a:moveTo>
                    <a:pt x="28" y="0"/>
                  </a:moveTo>
                  <a:lnTo>
                    <a:pt x="68" y="36"/>
                  </a:lnTo>
                  <a:lnTo>
                    <a:pt x="131" y="47"/>
                  </a:lnTo>
                  <a:lnTo>
                    <a:pt x="171" y="7"/>
                  </a:lnTo>
                  <a:lnTo>
                    <a:pt x="186" y="66"/>
                  </a:lnTo>
                  <a:lnTo>
                    <a:pt x="72" y="83"/>
                  </a:lnTo>
                  <a:lnTo>
                    <a:pt x="0" y="34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905" name="Freeform 113"/>
            <p:cNvSpPr/>
            <p:nvPr/>
          </p:nvSpPr>
          <p:spPr>
            <a:xfrm>
              <a:off x="1951" y="1899"/>
              <a:ext cx="251" cy="323"/>
            </a:xfrm>
            <a:custGeom>
              <a:avLst/>
              <a:gdLst>
                <a:gd name="txL" fmla="*/ 0 w 502"/>
                <a:gd name="txT" fmla="*/ 0 h 647"/>
                <a:gd name="txR" fmla="*/ 502 w 502"/>
                <a:gd name="txB" fmla="*/ 647 h 647"/>
              </a:gdLst>
              <a:ahLst/>
              <a:cxnLst>
                <a:cxn ang="0">
                  <a:pos x="22" y="13"/>
                </a:cxn>
                <a:cxn ang="0">
                  <a:pos x="15" y="15"/>
                </a:cxn>
                <a:cxn ang="0">
                  <a:pos x="10" y="12"/>
                </a:cxn>
                <a:cxn ang="0">
                  <a:pos x="9" y="0"/>
                </a:cxn>
                <a:cxn ang="0">
                  <a:pos x="8" y="0"/>
                </a:cxn>
                <a:cxn ang="0">
                  <a:pos x="7" y="11"/>
                </a:cxn>
                <a:cxn ang="0">
                  <a:pos x="0" y="16"/>
                </a:cxn>
                <a:cxn ang="0">
                  <a:pos x="1" y="20"/>
                </a:cxn>
                <a:cxn ang="0">
                  <a:pos x="4" y="23"/>
                </a:cxn>
                <a:cxn ang="0">
                  <a:pos x="5" y="20"/>
                </a:cxn>
                <a:cxn ang="0">
                  <a:pos x="2" y="17"/>
                </a:cxn>
                <a:cxn ang="0">
                  <a:pos x="7" y="13"/>
                </a:cxn>
                <a:cxn ang="0">
                  <a:pos x="18" y="30"/>
                </a:cxn>
                <a:cxn ang="0">
                  <a:pos x="13" y="30"/>
                </a:cxn>
                <a:cxn ang="0">
                  <a:pos x="12" y="34"/>
                </a:cxn>
                <a:cxn ang="0">
                  <a:pos x="16" y="40"/>
                </a:cxn>
                <a:cxn ang="0">
                  <a:pos x="16" y="35"/>
                </a:cxn>
                <a:cxn ang="0">
                  <a:pos x="26" y="35"/>
                </a:cxn>
                <a:cxn ang="0">
                  <a:pos x="25" y="30"/>
                </a:cxn>
                <a:cxn ang="0">
                  <a:pos x="32" y="29"/>
                </a:cxn>
                <a:cxn ang="0">
                  <a:pos x="22" y="13"/>
                </a:cxn>
                <a:cxn ang="0">
                  <a:pos x="22" y="13"/>
                </a:cxn>
              </a:cxnLst>
              <a:rect l="txL" t="txT" r="txR" b="txB"/>
              <a:pathLst>
                <a:path w="502" h="647">
                  <a:moveTo>
                    <a:pt x="342" y="215"/>
                  </a:moveTo>
                  <a:lnTo>
                    <a:pt x="228" y="240"/>
                  </a:lnTo>
                  <a:lnTo>
                    <a:pt x="148" y="207"/>
                  </a:lnTo>
                  <a:lnTo>
                    <a:pt x="141" y="0"/>
                  </a:lnTo>
                  <a:lnTo>
                    <a:pt x="123" y="15"/>
                  </a:lnTo>
                  <a:lnTo>
                    <a:pt x="101" y="185"/>
                  </a:lnTo>
                  <a:lnTo>
                    <a:pt x="0" y="261"/>
                  </a:lnTo>
                  <a:lnTo>
                    <a:pt x="4" y="333"/>
                  </a:lnTo>
                  <a:lnTo>
                    <a:pt x="59" y="380"/>
                  </a:lnTo>
                  <a:lnTo>
                    <a:pt x="65" y="321"/>
                  </a:lnTo>
                  <a:lnTo>
                    <a:pt x="28" y="276"/>
                  </a:lnTo>
                  <a:lnTo>
                    <a:pt x="108" y="215"/>
                  </a:lnTo>
                  <a:lnTo>
                    <a:pt x="277" y="481"/>
                  </a:lnTo>
                  <a:lnTo>
                    <a:pt x="198" y="493"/>
                  </a:lnTo>
                  <a:lnTo>
                    <a:pt x="180" y="557"/>
                  </a:lnTo>
                  <a:lnTo>
                    <a:pt x="253" y="647"/>
                  </a:lnTo>
                  <a:lnTo>
                    <a:pt x="253" y="574"/>
                  </a:lnTo>
                  <a:lnTo>
                    <a:pt x="405" y="569"/>
                  </a:lnTo>
                  <a:lnTo>
                    <a:pt x="397" y="485"/>
                  </a:lnTo>
                  <a:lnTo>
                    <a:pt x="502" y="474"/>
                  </a:lnTo>
                  <a:lnTo>
                    <a:pt x="342" y="215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906" name="Freeform 114"/>
            <p:cNvSpPr/>
            <p:nvPr/>
          </p:nvSpPr>
          <p:spPr>
            <a:xfrm>
              <a:off x="2222" y="2092"/>
              <a:ext cx="202" cy="152"/>
            </a:xfrm>
            <a:custGeom>
              <a:avLst/>
              <a:gdLst>
                <a:gd name="txL" fmla="*/ 0 w 403"/>
                <a:gd name="txT" fmla="*/ 0 h 302"/>
                <a:gd name="txR" fmla="*/ 403 w 403"/>
                <a:gd name="txB" fmla="*/ 302 h 302"/>
              </a:gdLst>
              <a:ahLst/>
              <a:cxnLst>
                <a:cxn ang="0">
                  <a:pos x="12" y="2"/>
                </a:cxn>
                <a:cxn ang="0">
                  <a:pos x="12" y="12"/>
                </a:cxn>
                <a:cxn ang="0">
                  <a:pos x="15" y="14"/>
                </a:cxn>
                <a:cxn ang="0">
                  <a:pos x="26" y="12"/>
                </a:cxn>
                <a:cxn ang="0">
                  <a:pos x="25" y="14"/>
                </a:cxn>
                <a:cxn ang="0">
                  <a:pos x="0" y="20"/>
                </a:cxn>
                <a:cxn ang="0">
                  <a:pos x="0" y="11"/>
                </a:cxn>
                <a:cxn ang="0">
                  <a:pos x="2" y="12"/>
                </a:cxn>
                <a:cxn ang="0">
                  <a:pos x="2" y="17"/>
                </a:cxn>
                <a:cxn ang="0">
                  <a:pos x="11" y="16"/>
                </a:cxn>
                <a:cxn ang="0">
                  <a:pos x="11" y="0"/>
                </a:cxn>
                <a:cxn ang="0">
                  <a:pos x="12" y="2"/>
                </a:cxn>
                <a:cxn ang="0">
                  <a:pos x="12" y="2"/>
                </a:cxn>
              </a:cxnLst>
              <a:rect l="txL" t="txT" r="txR" b="txB"/>
              <a:pathLst>
                <a:path w="403" h="302">
                  <a:moveTo>
                    <a:pt x="182" y="21"/>
                  </a:moveTo>
                  <a:lnTo>
                    <a:pt x="190" y="186"/>
                  </a:lnTo>
                  <a:lnTo>
                    <a:pt x="233" y="219"/>
                  </a:lnTo>
                  <a:lnTo>
                    <a:pt x="403" y="186"/>
                  </a:lnTo>
                  <a:lnTo>
                    <a:pt x="395" y="222"/>
                  </a:lnTo>
                  <a:lnTo>
                    <a:pt x="0" y="302"/>
                  </a:lnTo>
                  <a:lnTo>
                    <a:pt x="0" y="169"/>
                  </a:lnTo>
                  <a:lnTo>
                    <a:pt x="17" y="177"/>
                  </a:lnTo>
                  <a:lnTo>
                    <a:pt x="28" y="262"/>
                  </a:lnTo>
                  <a:lnTo>
                    <a:pt x="169" y="249"/>
                  </a:lnTo>
                  <a:lnTo>
                    <a:pt x="161" y="0"/>
                  </a:lnTo>
                  <a:lnTo>
                    <a:pt x="182" y="21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907" name="Freeform 115"/>
            <p:cNvSpPr/>
            <p:nvPr/>
          </p:nvSpPr>
          <p:spPr>
            <a:xfrm>
              <a:off x="2193" y="1945"/>
              <a:ext cx="196" cy="103"/>
            </a:xfrm>
            <a:custGeom>
              <a:avLst/>
              <a:gdLst>
                <a:gd name="txL" fmla="*/ 0 w 391"/>
                <a:gd name="txT" fmla="*/ 0 h 206"/>
                <a:gd name="txR" fmla="*/ 391 w 391"/>
                <a:gd name="txB" fmla="*/ 206 h 206"/>
              </a:gdLst>
              <a:ahLst/>
              <a:cxnLst>
                <a:cxn ang="0">
                  <a:pos x="0" y="4"/>
                </a:cxn>
                <a:cxn ang="0">
                  <a:pos x="17" y="0"/>
                </a:cxn>
                <a:cxn ang="0">
                  <a:pos x="25" y="10"/>
                </a:cxn>
                <a:cxn ang="0">
                  <a:pos x="6" y="13"/>
                </a:cxn>
                <a:cxn ang="0">
                  <a:pos x="21" y="9"/>
                </a:cxn>
                <a:cxn ang="0">
                  <a:pos x="16" y="4"/>
                </a:cxn>
                <a:cxn ang="0">
                  <a:pos x="0" y="4"/>
                </a:cxn>
                <a:cxn ang="0">
                  <a:pos x="0" y="4"/>
                </a:cxn>
              </a:cxnLst>
              <a:rect l="txL" t="txT" r="txR" b="txB"/>
              <a:pathLst>
                <a:path w="391" h="206">
                  <a:moveTo>
                    <a:pt x="0" y="50"/>
                  </a:moveTo>
                  <a:lnTo>
                    <a:pt x="272" y="0"/>
                  </a:lnTo>
                  <a:lnTo>
                    <a:pt x="391" y="154"/>
                  </a:lnTo>
                  <a:lnTo>
                    <a:pt x="85" y="206"/>
                  </a:lnTo>
                  <a:lnTo>
                    <a:pt x="321" y="139"/>
                  </a:lnTo>
                  <a:lnTo>
                    <a:pt x="256" y="50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908" name="Freeform 116"/>
            <p:cNvSpPr/>
            <p:nvPr/>
          </p:nvSpPr>
          <p:spPr>
            <a:xfrm>
              <a:off x="3139" y="1764"/>
              <a:ext cx="228" cy="394"/>
            </a:xfrm>
            <a:custGeom>
              <a:avLst/>
              <a:gdLst>
                <a:gd name="txL" fmla="*/ 0 w 456"/>
                <a:gd name="txT" fmla="*/ 0 h 789"/>
                <a:gd name="txR" fmla="*/ 456 w 456"/>
                <a:gd name="txB" fmla="*/ 789 h 789"/>
              </a:gdLst>
              <a:ahLst/>
              <a:cxnLst>
                <a:cxn ang="0">
                  <a:pos x="0" y="41"/>
                </a:cxn>
                <a:cxn ang="0">
                  <a:pos x="15" y="15"/>
                </a:cxn>
                <a:cxn ang="0">
                  <a:pos x="17" y="11"/>
                </a:cxn>
                <a:cxn ang="0">
                  <a:pos x="22" y="9"/>
                </a:cxn>
                <a:cxn ang="0">
                  <a:pos x="23" y="0"/>
                </a:cxn>
                <a:cxn ang="0">
                  <a:pos x="29" y="0"/>
                </a:cxn>
                <a:cxn ang="0">
                  <a:pos x="10" y="48"/>
                </a:cxn>
                <a:cxn ang="0">
                  <a:pos x="6" y="49"/>
                </a:cxn>
                <a:cxn ang="0">
                  <a:pos x="11" y="34"/>
                </a:cxn>
                <a:cxn ang="0">
                  <a:pos x="2" y="45"/>
                </a:cxn>
                <a:cxn ang="0">
                  <a:pos x="0" y="41"/>
                </a:cxn>
                <a:cxn ang="0">
                  <a:pos x="0" y="41"/>
                </a:cxn>
              </a:cxnLst>
              <a:rect l="txL" t="txT" r="txR" b="txB"/>
              <a:pathLst>
                <a:path w="456" h="789">
                  <a:moveTo>
                    <a:pt x="0" y="669"/>
                  </a:moveTo>
                  <a:lnTo>
                    <a:pt x="236" y="251"/>
                  </a:lnTo>
                  <a:lnTo>
                    <a:pt x="266" y="181"/>
                  </a:lnTo>
                  <a:lnTo>
                    <a:pt x="346" y="156"/>
                  </a:lnTo>
                  <a:lnTo>
                    <a:pt x="355" y="12"/>
                  </a:lnTo>
                  <a:lnTo>
                    <a:pt x="456" y="0"/>
                  </a:lnTo>
                  <a:lnTo>
                    <a:pt x="146" y="783"/>
                  </a:lnTo>
                  <a:lnTo>
                    <a:pt x="95" y="789"/>
                  </a:lnTo>
                  <a:lnTo>
                    <a:pt x="171" y="557"/>
                  </a:lnTo>
                  <a:lnTo>
                    <a:pt x="25" y="728"/>
                  </a:lnTo>
                  <a:lnTo>
                    <a:pt x="0" y="669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909" name="Freeform 117"/>
            <p:cNvSpPr/>
            <p:nvPr/>
          </p:nvSpPr>
          <p:spPr>
            <a:xfrm>
              <a:off x="3224" y="1081"/>
              <a:ext cx="521" cy="1160"/>
            </a:xfrm>
            <a:custGeom>
              <a:avLst/>
              <a:gdLst>
                <a:gd name="txL" fmla="*/ 0 w 1042"/>
                <a:gd name="txT" fmla="*/ 0 h 2319"/>
                <a:gd name="txR" fmla="*/ 1042 w 1042"/>
                <a:gd name="txB" fmla="*/ 2319 h 2319"/>
              </a:gdLst>
              <a:ahLst/>
              <a:cxnLst>
                <a:cxn ang="0">
                  <a:pos x="1" y="139"/>
                </a:cxn>
                <a:cxn ang="0">
                  <a:pos x="53" y="5"/>
                </a:cxn>
                <a:cxn ang="0">
                  <a:pos x="58" y="0"/>
                </a:cxn>
                <a:cxn ang="0">
                  <a:pos x="64" y="1"/>
                </a:cxn>
                <a:cxn ang="0">
                  <a:pos x="66" y="3"/>
                </a:cxn>
                <a:cxn ang="0">
                  <a:pos x="60" y="6"/>
                </a:cxn>
                <a:cxn ang="0">
                  <a:pos x="8" y="137"/>
                </a:cxn>
                <a:cxn ang="0">
                  <a:pos x="0" y="145"/>
                </a:cxn>
                <a:cxn ang="0">
                  <a:pos x="1" y="139"/>
                </a:cxn>
                <a:cxn ang="0">
                  <a:pos x="1" y="139"/>
                </a:cxn>
              </a:cxnLst>
              <a:rect l="txL" t="txT" r="txR" b="txB"/>
              <a:pathLst>
                <a:path w="1042" h="2319">
                  <a:moveTo>
                    <a:pt x="4" y="2214"/>
                  </a:moveTo>
                  <a:lnTo>
                    <a:pt x="836" y="74"/>
                  </a:lnTo>
                  <a:lnTo>
                    <a:pt x="928" y="0"/>
                  </a:lnTo>
                  <a:lnTo>
                    <a:pt x="1013" y="15"/>
                  </a:lnTo>
                  <a:lnTo>
                    <a:pt x="1042" y="45"/>
                  </a:lnTo>
                  <a:lnTo>
                    <a:pt x="952" y="85"/>
                  </a:lnTo>
                  <a:lnTo>
                    <a:pt x="114" y="2189"/>
                  </a:lnTo>
                  <a:lnTo>
                    <a:pt x="0" y="2319"/>
                  </a:lnTo>
                  <a:lnTo>
                    <a:pt x="4" y="221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910" name="Freeform 118"/>
            <p:cNvSpPr/>
            <p:nvPr/>
          </p:nvSpPr>
          <p:spPr>
            <a:xfrm>
              <a:off x="3460" y="1121"/>
              <a:ext cx="358" cy="774"/>
            </a:xfrm>
            <a:custGeom>
              <a:avLst/>
              <a:gdLst>
                <a:gd name="txL" fmla="*/ 0 w 716"/>
                <a:gd name="txT" fmla="*/ 0 h 1548"/>
                <a:gd name="txR" fmla="*/ 716 w 716"/>
                <a:gd name="txB" fmla="*/ 1548 h 1548"/>
              </a:gdLst>
              <a:ahLst/>
              <a:cxnLst>
                <a:cxn ang="0">
                  <a:pos x="44" y="20"/>
                </a:cxn>
                <a:cxn ang="0">
                  <a:pos x="45" y="10"/>
                </a:cxn>
                <a:cxn ang="0">
                  <a:pos x="42" y="0"/>
                </a:cxn>
                <a:cxn ang="0">
                  <a:pos x="34" y="2"/>
                </a:cxn>
                <a:cxn ang="0">
                  <a:pos x="22" y="37"/>
                </a:cxn>
                <a:cxn ang="0">
                  <a:pos x="17" y="41"/>
                </a:cxn>
                <a:cxn ang="0">
                  <a:pos x="0" y="87"/>
                </a:cxn>
                <a:cxn ang="0">
                  <a:pos x="7" y="84"/>
                </a:cxn>
                <a:cxn ang="0">
                  <a:pos x="7" y="78"/>
                </a:cxn>
                <a:cxn ang="0">
                  <a:pos x="11" y="74"/>
                </a:cxn>
                <a:cxn ang="0">
                  <a:pos x="11" y="69"/>
                </a:cxn>
                <a:cxn ang="0">
                  <a:pos x="16" y="64"/>
                </a:cxn>
                <a:cxn ang="0">
                  <a:pos x="14" y="59"/>
                </a:cxn>
                <a:cxn ang="0">
                  <a:pos x="18" y="56"/>
                </a:cxn>
                <a:cxn ang="0">
                  <a:pos x="18" y="47"/>
                </a:cxn>
                <a:cxn ang="0">
                  <a:pos x="25" y="43"/>
                </a:cxn>
                <a:cxn ang="0">
                  <a:pos x="25" y="49"/>
                </a:cxn>
                <a:cxn ang="0">
                  <a:pos x="12" y="87"/>
                </a:cxn>
                <a:cxn ang="0">
                  <a:pos x="15" y="97"/>
                </a:cxn>
                <a:cxn ang="0">
                  <a:pos x="18" y="91"/>
                </a:cxn>
                <a:cxn ang="0">
                  <a:pos x="18" y="84"/>
                </a:cxn>
                <a:cxn ang="0">
                  <a:pos x="35" y="29"/>
                </a:cxn>
                <a:cxn ang="0">
                  <a:pos x="35" y="22"/>
                </a:cxn>
                <a:cxn ang="0">
                  <a:pos x="29" y="29"/>
                </a:cxn>
                <a:cxn ang="0">
                  <a:pos x="35" y="12"/>
                </a:cxn>
                <a:cxn ang="0">
                  <a:pos x="40" y="9"/>
                </a:cxn>
                <a:cxn ang="0">
                  <a:pos x="39" y="19"/>
                </a:cxn>
                <a:cxn ang="0">
                  <a:pos x="44" y="20"/>
                </a:cxn>
                <a:cxn ang="0">
                  <a:pos x="44" y="20"/>
                </a:cxn>
              </a:cxnLst>
              <a:rect l="txL" t="txT" r="txR" b="txB"/>
              <a:pathLst>
                <a:path w="716" h="1548">
                  <a:moveTo>
                    <a:pt x="691" y="306"/>
                  </a:moveTo>
                  <a:lnTo>
                    <a:pt x="716" y="147"/>
                  </a:lnTo>
                  <a:lnTo>
                    <a:pt x="670" y="0"/>
                  </a:lnTo>
                  <a:lnTo>
                    <a:pt x="541" y="21"/>
                  </a:lnTo>
                  <a:lnTo>
                    <a:pt x="345" y="578"/>
                  </a:lnTo>
                  <a:lnTo>
                    <a:pt x="269" y="643"/>
                  </a:lnTo>
                  <a:lnTo>
                    <a:pt x="0" y="1382"/>
                  </a:lnTo>
                  <a:lnTo>
                    <a:pt x="104" y="1340"/>
                  </a:lnTo>
                  <a:lnTo>
                    <a:pt x="110" y="1245"/>
                  </a:lnTo>
                  <a:lnTo>
                    <a:pt x="174" y="1175"/>
                  </a:lnTo>
                  <a:lnTo>
                    <a:pt x="174" y="1095"/>
                  </a:lnTo>
                  <a:lnTo>
                    <a:pt x="245" y="1019"/>
                  </a:lnTo>
                  <a:lnTo>
                    <a:pt x="220" y="936"/>
                  </a:lnTo>
                  <a:lnTo>
                    <a:pt x="285" y="890"/>
                  </a:lnTo>
                  <a:lnTo>
                    <a:pt x="285" y="749"/>
                  </a:lnTo>
                  <a:lnTo>
                    <a:pt x="395" y="683"/>
                  </a:lnTo>
                  <a:lnTo>
                    <a:pt x="391" y="783"/>
                  </a:lnTo>
                  <a:lnTo>
                    <a:pt x="180" y="1382"/>
                  </a:lnTo>
                  <a:lnTo>
                    <a:pt x="226" y="1548"/>
                  </a:lnTo>
                  <a:lnTo>
                    <a:pt x="285" y="1447"/>
                  </a:lnTo>
                  <a:lnTo>
                    <a:pt x="275" y="1331"/>
                  </a:lnTo>
                  <a:lnTo>
                    <a:pt x="545" y="462"/>
                  </a:lnTo>
                  <a:lnTo>
                    <a:pt x="545" y="346"/>
                  </a:lnTo>
                  <a:lnTo>
                    <a:pt x="450" y="453"/>
                  </a:lnTo>
                  <a:lnTo>
                    <a:pt x="551" y="192"/>
                  </a:lnTo>
                  <a:lnTo>
                    <a:pt x="627" y="141"/>
                  </a:lnTo>
                  <a:lnTo>
                    <a:pt x="621" y="291"/>
                  </a:lnTo>
                  <a:lnTo>
                    <a:pt x="691" y="306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911" name="Freeform 119"/>
            <p:cNvSpPr/>
            <p:nvPr/>
          </p:nvSpPr>
          <p:spPr>
            <a:xfrm>
              <a:off x="3725" y="1231"/>
              <a:ext cx="139" cy="661"/>
            </a:xfrm>
            <a:custGeom>
              <a:avLst/>
              <a:gdLst>
                <a:gd name="txL" fmla="*/ 0 w 277"/>
                <a:gd name="txT" fmla="*/ 0 h 1321"/>
                <a:gd name="txR" fmla="*/ 277 w 277"/>
                <a:gd name="txB" fmla="*/ 1321 h 1321"/>
              </a:gdLst>
              <a:ahLst/>
              <a:cxnLst>
                <a:cxn ang="0">
                  <a:pos x="18" y="82"/>
                </a:cxn>
                <a:cxn ang="0">
                  <a:pos x="11" y="0"/>
                </a:cxn>
                <a:cxn ang="0">
                  <a:pos x="4" y="2"/>
                </a:cxn>
                <a:cxn ang="0">
                  <a:pos x="0" y="7"/>
                </a:cxn>
                <a:cxn ang="0">
                  <a:pos x="7" y="74"/>
                </a:cxn>
                <a:cxn ang="0">
                  <a:pos x="10" y="75"/>
                </a:cxn>
                <a:cxn ang="0">
                  <a:pos x="5" y="11"/>
                </a:cxn>
                <a:cxn ang="0">
                  <a:pos x="9" y="7"/>
                </a:cxn>
                <a:cxn ang="0">
                  <a:pos x="16" y="83"/>
                </a:cxn>
                <a:cxn ang="0">
                  <a:pos x="18" y="82"/>
                </a:cxn>
                <a:cxn ang="0">
                  <a:pos x="18" y="82"/>
                </a:cxn>
              </a:cxnLst>
              <a:rect l="txL" t="txT" r="txR" b="txB"/>
              <a:pathLst>
                <a:path w="277" h="1321">
                  <a:moveTo>
                    <a:pt x="277" y="1306"/>
                  </a:moveTo>
                  <a:lnTo>
                    <a:pt x="165" y="0"/>
                  </a:lnTo>
                  <a:lnTo>
                    <a:pt x="51" y="21"/>
                  </a:lnTo>
                  <a:lnTo>
                    <a:pt x="0" y="97"/>
                  </a:lnTo>
                  <a:lnTo>
                    <a:pt x="101" y="1171"/>
                  </a:lnTo>
                  <a:lnTo>
                    <a:pt x="146" y="1186"/>
                  </a:lnTo>
                  <a:lnTo>
                    <a:pt x="76" y="161"/>
                  </a:lnTo>
                  <a:lnTo>
                    <a:pt x="137" y="106"/>
                  </a:lnTo>
                  <a:lnTo>
                    <a:pt x="241" y="1321"/>
                  </a:lnTo>
                  <a:lnTo>
                    <a:pt x="277" y="1306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912" name="Freeform 120"/>
            <p:cNvSpPr/>
            <p:nvPr/>
          </p:nvSpPr>
          <p:spPr>
            <a:xfrm>
              <a:off x="3389" y="1852"/>
              <a:ext cx="201" cy="318"/>
            </a:xfrm>
            <a:custGeom>
              <a:avLst/>
              <a:gdLst>
                <a:gd name="txL" fmla="*/ 0 w 401"/>
                <a:gd name="txT" fmla="*/ 0 h 637"/>
                <a:gd name="txR" fmla="*/ 401 w 401"/>
                <a:gd name="txB" fmla="*/ 637 h 637"/>
              </a:gdLst>
              <a:ahLst/>
              <a:cxnLst>
                <a:cxn ang="0">
                  <a:pos x="12" y="0"/>
                </a:cxn>
                <a:cxn ang="0">
                  <a:pos x="6" y="5"/>
                </a:cxn>
                <a:cxn ang="0">
                  <a:pos x="5" y="11"/>
                </a:cxn>
                <a:cxn ang="0">
                  <a:pos x="8" y="17"/>
                </a:cxn>
                <a:cxn ang="0">
                  <a:pos x="0" y="39"/>
                </a:cxn>
                <a:cxn ang="0">
                  <a:pos x="10" y="34"/>
                </a:cxn>
                <a:cxn ang="0">
                  <a:pos x="13" y="36"/>
                </a:cxn>
                <a:cxn ang="0">
                  <a:pos x="17" y="26"/>
                </a:cxn>
                <a:cxn ang="0">
                  <a:pos x="11" y="22"/>
                </a:cxn>
                <a:cxn ang="0">
                  <a:pos x="13" y="16"/>
                </a:cxn>
                <a:cxn ang="0">
                  <a:pos x="16" y="19"/>
                </a:cxn>
                <a:cxn ang="0">
                  <a:pos x="21" y="19"/>
                </a:cxn>
                <a:cxn ang="0">
                  <a:pos x="26" y="5"/>
                </a:cxn>
                <a:cxn ang="0">
                  <a:pos x="24" y="1"/>
                </a:cxn>
                <a:cxn ang="0">
                  <a:pos x="19" y="0"/>
                </a:cxn>
                <a:cxn ang="0">
                  <a:pos x="15" y="10"/>
                </a:cxn>
                <a:cxn ang="0">
                  <a:pos x="12" y="9"/>
                </a:cxn>
                <a:cxn ang="0">
                  <a:pos x="12" y="0"/>
                </a:cxn>
                <a:cxn ang="0">
                  <a:pos x="12" y="0"/>
                </a:cxn>
              </a:cxnLst>
              <a:rect l="txL" t="txT" r="txR" b="txB"/>
              <a:pathLst>
                <a:path w="401" h="637">
                  <a:moveTo>
                    <a:pt x="186" y="0"/>
                  </a:moveTo>
                  <a:lnTo>
                    <a:pt x="89" y="86"/>
                  </a:lnTo>
                  <a:lnTo>
                    <a:pt x="70" y="181"/>
                  </a:lnTo>
                  <a:lnTo>
                    <a:pt x="116" y="276"/>
                  </a:lnTo>
                  <a:lnTo>
                    <a:pt x="0" y="637"/>
                  </a:lnTo>
                  <a:lnTo>
                    <a:pt x="160" y="548"/>
                  </a:lnTo>
                  <a:lnTo>
                    <a:pt x="205" y="582"/>
                  </a:lnTo>
                  <a:lnTo>
                    <a:pt x="260" y="422"/>
                  </a:lnTo>
                  <a:lnTo>
                    <a:pt x="165" y="352"/>
                  </a:lnTo>
                  <a:lnTo>
                    <a:pt x="196" y="257"/>
                  </a:lnTo>
                  <a:lnTo>
                    <a:pt x="245" y="306"/>
                  </a:lnTo>
                  <a:lnTo>
                    <a:pt x="336" y="312"/>
                  </a:lnTo>
                  <a:lnTo>
                    <a:pt x="401" y="80"/>
                  </a:lnTo>
                  <a:lnTo>
                    <a:pt x="376" y="25"/>
                  </a:lnTo>
                  <a:lnTo>
                    <a:pt x="300" y="15"/>
                  </a:lnTo>
                  <a:lnTo>
                    <a:pt x="236" y="175"/>
                  </a:lnTo>
                  <a:lnTo>
                    <a:pt x="190" y="145"/>
                  </a:lnTo>
                  <a:lnTo>
                    <a:pt x="186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913" name="Freeform 121"/>
            <p:cNvSpPr/>
            <p:nvPr/>
          </p:nvSpPr>
          <p:spPr>
            <a:xfrm>
              <a:off x="3670" y="1767"/>
              <a:ext cx="341" cy="497"/>
            </a:xfrm>
            <a:custGeom>
              <a:avLst/>
              <a:gdLst>
                <a:gd name="txL" fmla="*/ 0 w 682"/>
                <a:gd name="txT" fmla="*/ 0 h 994"/>
                <a:gd name="txR" fmla="*/ 682 w 682"/>
                <a:gd name="txB" fmla="*/ 994 h 994"/>
              </a:gdLst>
              <a:ahLst/>
              <a:cxnLst>
                <a:cxn ang="0">
                  <a:pos x="20" y="15"/>
                </a:cxn>
                <a:cxn ang="0">
                  <a:pos x="19" y="2"/>
                </a:cxn>
                <a:cxn ang="0">
                  <a:pos x="15" y="0"/>
                </a:cxn>
                <a:cxn ang="0">
                  <a:pos x="9" y="9"/>
                </a:cxn>
                <a:cxn ang="0">
                  <a:pos x="2" y="9"/>
                </a:cxn>
                <a:cxn ang="0">
                  <a:pos x="0" y="20"/>
                </a:cxn>
                <a:cxn ang="0">
                  <a:pos x="10" y="19"/>
                </a:cxn>
                <a:cxn ang="0">
                  <a:pos x="14" y="26"/>
                </a:cxn>
                <a:cxn ang="0">
                  <a:pos x="28" y="23"/>
                </a:cxn>
                <a:cxn ang="0">
                  <a:pos x="31" y="31"/>
                </a:cxn>
                <a:cxn ang="0">
                  <a:pos x="34" y="28"/>
                </a:cxn>
                <a:cxn ang="0">
                  <a:pos x="35" y="21"/>
                </a:cxn>
                <a:cxn ang="0">
                  <a:pos x="39" y="24"/>
                </a:cxn>
                <a:cxn ang="0">
                  <a:pos x="38" y="44"/>
                </a:cxn>
                <a:cxn ang="0">
                  <a:pos x="36" y="52"/>
                </a:cxn>
                <a:cxn ang="0">
                  <a:pos x="33" y="57"/>
                </a:cxn>
                <a:cxn ang="0">
                  <a:pos x="32" y="63"/>
                </a:cxn>
                <a:cxn ang="0">
                  <a:pos x="39" y="55"/>
                </a:cxn>
                <a:cxn ang="0">
                  <a:pos x="43" y="23"/>
                </a:cxn>
                <a:cxn ang="0">
                  <a:pos x="40" y="17"/>
                </a:cxn>
                <a:cxn ang="0">
                  <a:pos x="24" y="10"/>
                </a:cxn>
                <a:cxn ang="0">
                  <a:pos x="20" y="15"/>
                </a:cxn>
                <a:cxn ang="0">
                  <a:pos x="20" y="15"/>
                </a:cxn>
              </a:cxnLst>
              <a:rect l="txL" t="txT" r="txR" b="txB"/>
              <a:pathLst>
                <a:path w="682" h="994">
                  <a:moveTo>
                    <a:pt x="311" y="236"/>
                  </a:moveTo>
                  <a:lnTo>
                    <a:pt x="302" y="30"/>
                  </a:lnTo>
                  <a:lnTo>
                    <a:pt x="226" y="0"/>
                  </a:lnTo>
                  <a:lnTo>
                    <a:pt x="136" y="131"/>
                  </a:lnTo>
                  <a:lnTo>
                    <a:pt x="26" y="135"/>
                  </a:lnTo>
                  <a:lnTo>
                    <a:pt x="0" y="312"/>
                  </a:lnTo>
                  <a:lnTo>
                    <a:pt x="150" y="297"/>
                  </a:lnTo>
                  <a:lnTo>
                    <a:pt x="211" y="401"/>
                  </a:lnTo>
                  <a:lnTo>
                    <a:pt x="442" y="357"/>
                  </a:lnTo>
                  <a:lnTo>
                    <a:pt x="482" y="492"/>
                  </a:lnTo>
                  <a:lnTo>
                    <a:pt x="541" y="437"/>
                  </a:lnTo>
                  <a:lnTo>
                    <a:pt x="547" y="327"/>
                  </a:lnTo>
                  <a:lnTo>
                    <a:pt x="617" y="376"/>
                  </a:lnTo>
                  <a:lnTo>
                    <a:pt x="602" y="703"/>
                  </a:lnTo>
                  <a:lnTo>
                    <a:pt x="566" y="829"/>
                  </a:lnTo>
                  <a:lnTo>
                    <a:pt x="517" y="899"/>
                  </a:lnTo>
                  <a:lnTo>
                    <a:pt x="501" y="994"/>
                  </a:lnTo>
                  <a:lnTo>
                    <a:pt x="612" y="878"/>
                  </a:lnTo>
                  <a:lnTo>
                    <a:pt x="682" y="357"/>
                  </a:lnTo>
                  <a:lnTo>
                    <a:pt x="633" y="272"/>
                  </a:lnTo>
                  <a:lnTo>
                    <a:pt x="372" y="156"/>
                  </a:lnTo>
                  <a:lnTo>
                    <a:pt x="311" y="236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3914" name="Freeform 122"/>
            <p:cNvSpPr/>
            <p:nvPr/>
          </p:nvSpPr>
          <p:spPr>
            <a:xfrm>
              <a:off x="3590" y="1887"/>
              <a:ext cx="376" cy="415"/>
            </a:xfrm>
            <a:custGeom>
              <a:avLst/>
              <a:gdLst>
                <a:gd name="txL" fmla="*/ 0 w 753"/>
                <a:gd name="txT" fmla="*/ 0 h 829"/>
                <a:gd name="txR" fmla="*/ 753 w 753"/>
                <a:gd name="txB" fmla="*/ 829 h 829"/>
              </a:gdLst>
              <a:ahLst/>
              <a:cxnLst>
                <a:cxn ang="0">
                  <a:pos x="5" y="0"/>
                </a:cxn>
                <a:cxn ang="0">
                  <a:pos x="0" y="8"/>
                </a:cxn>
                <a:cxn ang="0">
                  <a:pos x="1" y="31"/>
                </a:cxn>
                <a:cxn ang="0">
                  <a:pos x="9" y="45"/>
                </a:cxn>
                <a:cxn ang="0">
                  <a:pos x="15" y="48"/>
                </a:cxn>
                <a:cxn ang="0">
                  <a:pos x="10" y="39"/>
                </a:cxn>
                <a:cxn ang="0">
                  <a:pos x="10" y="24"/>
                </a:cxn>
                <a:cxn ang="0">
                  <a:pos x="14" y="39"/>
                </a:cxn>
                <a:cxn ang="0">
                  <a:pos x="19" y="48"/>
                </a:cxn>
                <a:cxn ang="0">
                  <a:pos x="24" y="49"/>
                </a:cxn>
                <a:cxn ang="0">
                  <a:pos x="19" y="40"/>
                </a:cxn>
                <a:cxn ang="0">
                  <a:pos x="19" y="25"/>
                </a:cxn>
                <a:cxn ang="0">
                  <a:pos x="24" y="40"/>
                </a:cxn>
                <a:cxn ang="0">
                  <a:pos x="30" y="51"/>
                </a:cxn>
                <a:cxn ang="0">
                  <a:pos x="36" y="52"/>
                </a:cxn>
                <a:cxn ang="0">
                  <a:pos x="42" y="48"/>
                </a:cxn>
                <a:cxn ang="0">
                  <a:pos x="47" y="39"/>
                </a:cxn>
                <a:cxn ang="0">
                  <a:pos x="40" y="41"/>
                </a:cxn>
                <a:cxn ang="0">
                  <a:pos x="36" y="36"/>
                </a:cxn>
                <a:cxn ang="0">
                  <a:pos x="34" y="24"/>
                </a:cxn>
                <a:cxn ang="0">
                  <a:pos x="32" y="35"/>
                </a:cxn>
                <a:cxn ang="0">
                  <a:pos x="38" y="45"/>
                </a:cxn>
                <a:cxn ang="0">
                  <a:pos x="33" y="48"/>
                </a:cxn>
                <a:cxn ang="0">
                  <a:pos x="27" y="37"/>
                </a:cxn>
                <a:cxn ang="0">
                  <a:pos x="26" y="22"/>
                </a:cxn>
                <a:cxn ang="0">
                  <a:pos x="32" y="11"/>
                </a:cxn>
                <a:cxn ang="0">
                  <a:pos x="21" y="16"/>
                </a:cxn>
                <a:cxn ang="0">
                  <a:pos x="15" y="7"/>
                </a:cxn>
                <a:cxn ang="0">
                  <a:pos x="10" y="9"/>
                </a:cxn>
                <a:cxn ang="0">
                  <a:pos x="5" y="0"/>
                </a:cxn>
                <a:cxn ang="0">
                  <a:pos x="5" y="0"/>
                </a:cxn>
              </a:cxnLst>
              <a:rect l="txL" t="txT" r="txR" b="txB"/>
              <a:pathLst>
                <a:path w="753" h="829">
                  <a:moveTo>
                    <a:pt x="89" y="0"/>
                  </a:moveTo>
                  <a:lnTo>
                    <a:pt x="0" y="116"/>
                  </a:lnTo>
                  <a:lnTo>
                    <a:pt x="30" y="487"/>
                  </a:lnTo>
                  <a:lnTo>
                    <a:pt x="146" y="719"/>
                  </a:lnTo>
                  <a:lnTo>
                    <a:pt x="251" y="753"/>
                  </a:lnTo>
                  <a:lnTo>
                    <a:pt x="171" y="618"/>
                  </a:lnTo>
                  <a:lnTo>
                    <a:pt x="165" y="377"/>
                  </a:lnTo>
                  <a:lnTo>
                    <a:pt x="236" y="618"/>
                  </a:lnTo>
                  <a:lnTo>
                    <a:pt x="315" y="759"/>
                  </a:lnTo>
                  <a:lnTo>
                    <a:pt x="386" y="784"/>
                  </a:lnTo>
                  <a:lnTo>
                    <a:pt x="315" y="628"/>
                  </a:lnTo>
                  <a:lnTo>
                    <a:pt x="315" y="396"/>
                  </a:lnTo>
                  <a:lnTo>
                    <a:pt x="386" y="637"/>
                  </a:lnTo>
                  <a:lnTo>
                    <a:pt x="492" y="808"/>
                  </a:lnTo>
                  <a:lnTo>
                    <a:pt x="582" y="829"/>
                  </a:lnTo>
                  <a:lnTo>
                    <a:pt x="682" y="759"/>
                  </a:lnTo>
                  <a:lnTo>
                    <a:pt x="753" y="622"/>
                  </a:lnTo>
                  <a:lnTo>
                    <a:pt x="646" y="649"/>
                  </a:lnTo>
                  <a:lnTo>
                    <a:pt x="582" y="567"/>
                  </a:lnTo>
                  <a:lnTo>
                    <a:pt x="557" y="371"/>
                  </a:lnTo>
                  <a:lnTo>
                    <a:pt x="517" y="552"/>
                  </a:lnTo>
                  <a:lnTo>
                    <a:pt x="612" y="713"/>
                  </a:lnTo>
                  <a:lnTo>
                    <a:pt x="532" y="753"/>
                  </a:lnTo>
                  <a:lnTo>
                    <a:pt x="435" y="578"/>
                  </a:lnTo>
                  <a:lnTo>
                    <a:pt x="431" y="337"/>
                  </a:lnTo>
                  <a:lnTo>
                    <a:pt x="517" y="175"/>
                  </a:lnTo>
                  <a:lnTo>
                    <a:pt x="346" y="246"/>
                  </a:lnTo>
                  <a:lnTo>
                    <a:pt x="255" y="105"/>
                  </a:lnTo>
                  <a:lnTo>
                    <a:pt x="165" y="135"/>
                  </a:lnTo>
                  <a:lnTo>
                    <a:pt x="89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sp>
        <p:nvSpPr>
          <p:cNvPr id="33819" name="AutoShape 123"/>
          <p:cNvSpPr/>
          <p:nvPr/>
        </p:nvSpPr>
        <p:spPr>
          <a:xfrm>
            <a:off x="900113" y="1484313"/>
            <a:ext cx="6629400" cy="758825"/>
          </a:xfrm>
          <a:prstGeom prst="wedgeRoundRectCallout">
            <a:avLst>
              <a:gd name="adj1" fmla="val -57685"/>
              <a:gd name="adj2" fmla="val 23468"/>
              <a:gd name="adj3" fmla="val 16667"/>
            </a:avLst>
          </a:prstGeom>
          <a:solidFill>
            <a:schemeClr val="bg1"/>
          </a:solidFill>
          <a:ln w="127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  <a:effectLst>
            <a:outerShdw dist="107763" dir="2699999" algn="ctr" rotWithShape="0">
              <a:schemeClr val="tx1"/>
            </a:outerShdw>
          </a:effectLst>
        </p:spPr>
        <p:txBody>
          <a:bodyPr lIns="90488" tIns="44450" rIns="90488" bIns="4445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id-ID" altLang="en-US" dirty="0">
                <a:latin typeface="Times New Roman" panose="02020603050405020304" pitchFamily="18" charset="0"/>
              </a:rPr>
              <a:t>Deplesi adalah proses mentransfer biaya sumber daya alam pada akun beban.</a:t>
            </a:r>
            <a:endParaRPr lang="id-ID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31">
                                            <p:txEl>
                                              <p:charRg st="0" end="3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34">
                                            <p:txEl>
                                              <p:charRg st="0" end="3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31" grpId="0" build="p"/>
      <p:bldP spid="34832" grpId="0"/>
      <p:bldP spid="34834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5847" name="Rectangle 7"/>
          <p:cNvSpPr>
            <a:spLocks noGrp="1" noChangeArrowheads="1"/>
          </p:cNvSpPr>
          <p:nvPr>
            <p:ph idx="1"/>
          </p:nvPr>
        </p:nvSpPr>
        <p:spPr>
          <a:xfrm>
            <a:off x="762000" y="2863850"/>
            <a:ext cx="7747000" cy="847725"/>
          </a:xfrm>
        </p:spPr>
        <p:txBody>
          <a:bodyPr vert="horz" lIns="90488" tIns="44450" rIns="90488" bIns="44450" rtlCol="0">
            <a:normAutofit fontScale="25000" lnSpcReduction="20000"/>
          </a:bodyPr>
          <a:lstStyle/>
          <a:p>
            <a:pPr marL="0" marR="0" lvl="0" indent="0" algn="l" defTabSz="4572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Tx/>
              <a:buNone/>
              <a:tabLst>
                <a:tab pos="1143000" algn="l"/>
                <a:tab pos="1480820" algn="l"/>
                <a:tab pos="6407150" algn="dec"/>
                <a:tab pos="7486650" algn="dec"/>
              </a:tabLst>
              <a:defRPr/>
            </a:pPr>
            <a:r>
              <a:rPr kumimoji="0" lang="id-ID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 </a:t>
            </a:r>
            <a:r>
              <a:rPr kumimoji="0" lang="id-ID" sz="86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Des. 31	Beban Amortisasi	20,000	</a:t>
            </a:r>
            <a:endParaRPr kumimoji="0" lang="id-ID" sz="86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+mj-cs"/>
            </a:endParaRPr>
          </a:p>
          <a:p>
            <a:pPr marL="0" marR="0" lvl="0" indent="0" algn="l" defTabSz="4572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Tx/>
              <a:buNone/>
              <a:tabLst>
                <a:tab pos="1143000" algn="l"/>
                <a:tab pos="1480820" algn="l"/>
                <a:tab pos="6407150" algn="dec"/>
                <a:tab pos="7486650" algn="dec"/>
              </a:tabLst>
              <a:defRPr/>
            </a:pPr>
            <a:r>
              <a:rPr kumimoji="0" lang="id-ID" sz="86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		Paten		20,000</a:t>
            </a:r>
            <a:endParaRPr kumimoji="0" lang="id-ID" sz="86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+mj-cs"/>
            </a:endParaRPr>
          </a:p>
          <a:p>
            <a:pPr marL="0" marR="0" lvl="0" indent="0" algn="l" defTabSz="457200" rtl="0" eaLnBrk="1" fontAlgn="auto" latinLnBrk="0" hangingPunct="1">
              <a:lnSpc>
                <a:spcPct val="90000"/>
              </a:lnSpc>
              <a:spcBef>
                <a:spcPct val="310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Tx/>
              <a:buNone/>
              <a:tabLst>
                <a:tab pos="1143000" algn="l"/>
                <a:tab pos="1480820" algn="l"/>
                <a:tab pos="6407150" algn="dec"/>
                <a:tab pos="7486650" algn="dec"/>
              </a:tabLst>
              <a:defRPr/>
            </a:pPr>
            <a:r>
              <a:rPr kumimoji="0" lang="id-ID" sz="86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	</a:t>
            </a:r>
            <a:endParaRPr kumimoji="0" lang="id-ID" sz="86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+mj-cs"/>
            </a:endParaRPr>
          </a:p>
        </p:txBody>
      </p:sp>
      <p:sp>
        <p:nvSpPr>
          <p:cNvPr id="34819" name="Slide Number Placeholder 5"/>
          <p:cNvSpPr txBox="1">
            <a:spLocks noGrp="1"/>
          </p:cNvSpPr>
          <p:nvPr>
            <p:ph type="sldNum" sz="quarter" idx="12"/>
          </p:nvPr>
        </p:nvSpPr>
        <p:spPr bwMode="auto">
          <a:noFill/>
        </p:spPr>
        <p:txBody>
          <a:bodyPr vert="horz" lIns="91440" tIns="45720" rIns="91440" bIns="45720" rtlCol="0" anchor="b"/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2800" dirty="0">
                <a:latin typeface="Arial" panose="020B0604020202020204" pitchFamily="34" charset="0"/>
              </a:rPr>
            </a:fld>
            <a:endParaRPr lang="en-US" altLang="en-US" sz="2800" dirty="0">
              <a:latin typeface="Arial" panose="020B0604020202020204" pitchFamily="34" charset="0"/>
            </a:endParaRPr>
          </a:p>
        </p:txBody>
      </p:sp>
      <p:sp>
        <p:nvSpPr>
          <p:cNvPr id="34820" name="Rectangle 3"/>
          <p:cNvSpPr/>
          <p:nvPr/>
        </p:nvSpPr>
        <p:spPr>
          <a:xfrm>
            <a:off x="754063" y="2365375"/>
            <a:ext cx="7705725" cy="406400"/>
          </a:xfrm>
          <a:prstGeom prst="rect">
            <a:avLst/>
          </a:prstGeom>
          <a:solidFill>
            <a:srgbClr val="009688"/>
          </a:solidFill>
          <a:ln w="127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endParaRPr lang="id-ID" altLang="en-US" sz="1800" dirty="0">
              <a:latin typeface="Arial" panose="020B0604020202020204" pitchFamily="34" charset="0"/>
            </a:endParaRPr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661988" y="2376488"/>
            <a:ext cx="7800975" cy="454025"/>
          </a:xfrm>
          <a:prstGeom prst="rect">
            <a:avLst/>
          </a:prstGeom>
          <a:noFill/>
          <a:ln w="12700">
            <a:noFill/>
            <a:miter lim="800000"/>
          </a:ln>
          <a:effectLst/>
        </p:spPr>
        <p:txBody>
          <a:bodyPr lIns="90488" tIns="44450" rIns="90488" bIns="4445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171700" algn="l"/>
                <a:tab pos="6052820" algn="ctr"/>
                <a:tab pos="7083425" algn="ctr"/>
              </a:tabLst>
              <a:defRPr/>
            </a:pPr>
            <a:r>
              <a:rPr kumimoji="0" lang="id-ID" sz="24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 Tanggal	Uraian	Debit	Kredit</a:t>
            </a:r>
            <a:endParaRPr kumimoji="0" lang="id-ID" sz="24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661988" y="498475"/>
            <a:ext cx="8242300" cy="554038"/>
          </a:xfrm>
          <a:prstGeom prst="rect">
            <a:avLst/>
          </a:prstGeom>
          <a:solidFill>
            <a:srgbClr val="FF3300"/>
          </a:solidFill>
          <a:ln w="12700">
            <a:solidFill>
              <a:schemeClr val="tx1"/>
            </a:solidFill>
            <a:miter lim="800000"/>
          </a:ln>
          <a:effectLst/>
        </p:spPr>
        <p:txBody>
          <a:bodyPr lIns="90488" tIns="44450" rIns="90488" bIns="4445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A</a:t>
            </a:r>
            <a:r>
              <a:rPr kumimoji="0" lang="id-ID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set Tak Berwujud dan Amortisasi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4823" name="Rectangle 8"/>
          <p:cNvSpPr/>
          <p:nvPr/>
        </p:nvSpPr>
        <p:spPr>
          <a:xfrm>
            <a:off x="998538" y="3771900"/>
            <a:ext cx="7223125" cy="831850"/>
          </a:xfrm>
          <a:prstGeom prst="rect">
            <a:avLst/>
          </a:prstGeom>
          <a:solidFill>
            <a:srgbClr val="FFE4C9"/>
          </a:solidFill>
          <a:ln w="127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0488" tIns="44450" rIns="90488" bIns="4445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r>
              <a:rPr lang="id-ID" altLang="en-US" sz="24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Membayar $100,000 untuk hak paten. Umur paten 11 tahun dan dikeluarkan 6 tahun sebelum pembelian.</a:t>
            </a:r>
            <a:endParaRPr lang="id-ID" altLang="en-US" sz="2400" b="1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4824" name="Rectangle 9"/>
          <p:cNvSpPr/>
          <p:nvPr/>
        </p:nvSpPr>
        <p:spPr>
          <a:xfrm>
            <a:off x="757238" y="928688"/>
            <a:ext cx="7705725" cy="1196975"/>
          </a:xfrm>
          <a:prstGeom prst="rect">
            <a:avLst/>
          </a:prstGeom>
          <a:noFill/>
          <a:ln w="12700">
            <a:noFill/>
          </a:ln>
        </p:spPr>
        <p:txBody>
          <a:bodyPr lIns="90488" tIns="44450" rIns="90488" bIns="4445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r>
              <a:rPr lang="id-ID" altLang="en-US" sz="2400" dirty="0">
                <a:latin typeface="Times New Roman" panose="02020603050405020304" pitchFamily="18" charset="0"/>
              </a:rPr>
              <a:t>Amortisasi adalah </a:t>
            </a:r>
            <a:r>
              <a:rPr lang="en-US" altLang="en-US" sz="2400" dirty="0">
                <a:latin typeface="Times New Roman" panose="02020603050405020304" pitchFamily="18" charset="0"/>
              </a:rPr>
              <a:t>alokasi secara periodik biaya perolehan aset tidak berwujud.  A</a:t>
            </a:r>
            <a:r>
              <a:rPr lang="id-ID" altLang="en-US" sz="2400" dirty="0">
                <a:latin typeface="Times New Roman" panose="02020603050405020304" pitchFamily="18" charset="0"/>
              </a:rPr>
              <a:t>set tak berwujud yang tidak diperjualbelikan (paten, copyrights, dan goodwill).</a:t>
            </a:r>
            <a:endParaRPr lang="id-ID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35850" name="Rectangle 10"/>
          <p:cNvSpPr/>
          <p:nvPr/>
        </p:nvSpPr>
        <p:spPr>
          <a:xfrm>
            <a:off x="990600" y="4606925"/>
            <a:ext cx="7747000" cy="685800"/>
          </a:xfrm>
          <a:prstGeom prst="rect">
            <a:avLst/>
          </a:prstGeom>
          <a:noFill/>
          <a:ln w="12700">
            <a:noFill/>
          </a:ln>
        </p:spPr>
        <p:txBody>
          <a:bodyPr lIns="90488" tIns="44450" rIns="90488" bIns="4445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defTabSz="457200">
              <a:spcBef>
                <a:spcPct val="310000"/>
              </a:spcBef>
              <a:buClrTx/>
              <a:buSzTx/>
              <a:buFontTx/>
              <a:buNone/>
              <a:tabLst>
                <a:tab pos="1143000" algn="l"/>
                <a:tab pos="1481455" algn="l"/>
                <a:tab pos="6407150" algn="dec"/>
                <a:tab pos="7308850" algn="dec"/>
              </a:tabLst>
            </a:pPr>
            <a:r>
              <a:rPr lang="id-ID" altLang="en-US" sz="2400" b="1" dirty="0">
                <a:latin typeface="Times New Roman" panose="02020603050405020304" pitchFamily="18" charset="0"/>
              </a:rPr>
              <a:t>	</a:t>
            </a:r>
            <a:r>
              <a:rPr lang="id-ID" altLang="en-US" sz="24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11 tahun – 6 tahun = 5-tahun</a:t>
            </a:r>
            <a:endParaRPr lang="id-ID" altLang="en-US" sz="2400" b="1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marL="0" lvl="0" indent="0" defTabSz="457200">
              <a:spcBef>
                <a:spcPct val="0"/>
              </a:spcBef>
              <a:buClrTx/>
              <a:buSzTx/>
              <a:buFontTx/>
              <a:buNone/>
              <a:tabLst>
                <a:tab pos="1143000" algn="l"/>
                <a:tab pos="1481455" algn="l"/>
                <a:tab pos="6407150" algn="dec"/>
                <a:tab pos="7308850" algn="dec"/>
              </a:tabLst>
            </a:pPr>
            <a:r>
              <a:rPr lang="id-ID" altLang="en-US" sz="24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	 ($100,000 / 5 tahun) = $20,000 per tahun</a:t>
            </a:r>
            <a:endParaRPr lang="id-ID" altLang="en-US" sz="2400" b="1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7" grpId="0"/>
      <p:bldP spid="35850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6866" name="Rectangle 4"/>
          <p:cNvSpPr>
            <a:spLocks noGrp="1"/>
          </p:cNvSpPr>
          <p:nvPr>
            <p:ph type="title"/>
          </p:nvPr>
        </p:nvSpPr>
        <p:spPr>
          <a:xfrm>
            <a:off x="1828800" y="268288"/>
            <a:ext cx="5486400" cy="971550"/>
          </a:xfrm>
          <a:ln/>
        </p:spPr>
        <p:txBody>
          <a:bodyPr vert="horz" wrap="square" lIns="90488" tIns="44450" rIns="90488" bIns="44450" anchor="t" anchorCtr="0"/>
          <a:p>
            <a:pPr>
              <a:lnSpc>
                <a:spcPct val="95000"/>
              </a:lnSpc>
            </a:pPr>
            <a:r>
              <a:rPr lang="id-ID" altLang="en-US" sz="2000" b="1" dirty="0"/>
              <a:t>Discovery Mining Co.</a:t>
            </a:r>
            <a:br>
              <a:rPr lang="id-ID" altLang="en-US" sz="2000" b="1" dirty="0"/>
            </a:br>
            <a:r>
              <a:rPr lang="id-ID" altLang="en-US" sz="2000" b="1" dirty="0"/>
              <a:t>Neraca Parsial</a:t>
            </a:r>
            <a:br>
              <a:rPr lang="id-ID" altLang="en-US" sz="2000" b="1" dirty="0"/>
            </a:br>
            <a:r>
              <a:rPr lang="id-ID" altLang="en-US" sz="2000" b="1" dirty="0"/>
              <a:t> 31 December 2006</a:t>
            </a:r>
            <a:endParaRPr lang="id-ID" altLang="en-US" sz="2000" b="1" dirty="0"/>
          </a:p>
        </p:txBody>
      </p:sp>
      <p:sp>
        <p:nvSpPr>
          <p:cNvPr id="36867" name="Rectangle 6"/>
          <p:cNvSpPr>
            <a:spLocks noGrp="1" noChangeArrowheads="1"/>
          </p:cNvSpPr>
          <p:nvPr>
            <p:ph idx="1"/>
          </p:nvPr>
        </p:nvSpPr>
        <p:spPr>
          <a:xfrm>
            <a:off x="381000" y="1200150"/>
            <a:ext cx="8534400" cy="628650"/>
          </a:xfrm>
        </p:spPr>
        <p:txBody>
          <a:bodyPr vert="horz" lIns="90488" tIns="44450" rIns="90488" bIns="44450" rtlCol="0">
            <a:normAutofit lnSpcReduction="10000"/>
          </a:bodyPr>
          <a:lstStyle/>
          <a:p>
            <a:pPr marL="0" marR="0" lvl="0" indent="0" algn="l" defTabSz="4572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Tx/>
              <a:buNone/>
              <a:tabLst>
                <a:tab pos="296545" algn="l"/>
                <a:tab pos="3943350" algn="ctr"/>
                <a:tab pos="5372100" algn="ctr"/>
                <a:tab pos="6578600" algn="ctr"/>
                <a:tab pos="8058150" algn="dec"/>
              </a:tabLst>
              <a:defRPr/>
            </a:pPr>
            <a:r>
              <a:rPr kumimoji="0" lang="id-ID" altLang="en-US" sz="20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			Akum.	Nilai</a:t>
            </a:r>
            <a:endParaRPr kumimoji="0" lang="id-ID" altLang="en-US" sz="20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l" defTabSz="4572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Tx/>
              <a:buNone/>
              <a:tabLst>
                <a:tab pos="296545" algn="l"/>
                <a:tab pos="3943350" algn="ctr"/>
                <a:tab pos="5372100" algn="ctr"/>
                <a:tab pos="6578600" algn="ctr"/>
                <a:tab pos="8058150" algn="dec"/>
              </a:tabLst>
              <a:defRPr/>
            </a:pPr>
            <a:r>
              <a:rPr kumimoji="0" lang="id-ID" altLang="en-US" sz="20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aset Tetap:	 Biaya	Depr.	Buku</a:t>
            </a:r>
            <a:endParaRPr kumimoji="0" lang="id-ID" altLang="en-US" sz="20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6868" name="Slide Number Placeholder 5"/>
          <p:cNvSpPr txBox="1">
            <a:spLocks noGrp="1"/>
          </p:cNvSpPr>
          <p:nvPr>
            <p:ph type="sldNum" sz="quarter" idx="12"/>
          </p:nvPr>
        </p:nvSpPr>
        <p:spPr bwMode="auto">
          <a:noFill/>
        </p:spPr>
        <p:txBody>
          <a:bodyPr vert="horz" lIns="91440" tIns="45720" rIns="91440" bIns="45720" rtlCol="0" anchor="b"/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2800" dirty="0">
                <a:latin typeface="Arial" panose="020B0604020202020204" pitchFamily="34" charset="0"/>
              </a:rPr>
            </a:fld>
            <a:endParaRPr lang="en-US" altLang="en-US" sz="2800" dirty="0">
              <a:latin typeface="Arial" panose="020B0604020202020204" pitchFamily="34" charset="0"/>
            </a:endParaRPr>
          </a:p>
        </p:txBody>
      </p:sp>
      <p:sp>
        <p:nvSpPr>
          <p:cNvPr id="36869" name="Rectangle 3"/>
          <p:cNvSpPr/>
          <p:nvPr/>
        </p:nvSpPr>
        <p:spPr>
          <a:xfrm>
            <a:off x="379413" y="3867150"/>
            <a:ext cx="8612187" cy="2457450"/>
          </a:xfrm>
          <a:prstGeom prst="rect">
            <a:avLst/>
          </a:prstGeom>
          <a:noFill/>
          <a:ln w="12700">
            <a:noFill/>
          </a:ln>
        </p:spPr>
        <p:txBody>
          <a:bodyPr lIns="90488" tIns="44450" rIns="90488" bIns="4445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defTabSz="457200">
              <a:lnSpc>
                <a:spcPct val="90000"/>
              </a:lnSpc>
              <a:spcBef>
                <a:spcPct val="20000"/>
              </a:spcBef>
              <a:buClrTx/>
              <a:buSzTx/>
              <a:buFontTx/>
              <a:buNone/>
              <a:tabLst>
                <a:tab pos="297180" algn="l"/>
                <a:tab pos="4343400" algn="dec"/>
                <a:tab pos="5778500" algn="dec"/>
                <a:tab pos="6972300" algn="dec"/>
                <a:tab pos="8229600" algn="dec"/>
              </a:tabLst>
            </a:pPr>
            <a:r>
              <a:rPr lang="id-ID" altLang="en-US" sz="1800" dirty="0">
                <a:latin typeface="Times New Roman" panose="02020603050405020304" pitchFamily="18" charset="0"/>
              </a:rPr>
              <a:t>	    Alaska	$1,200,000	$   800,000	$400,000	</a:t>
            </a:r>
            <a:endParaRPr lang="id-ID" altLang="en-US" sz="1800" dirty="0">
              <a:latin typeface="Times New Roman" panose="02020603050405020304" pitchFamily="18" charset="0"/>
            </a:endParaRPr>
          </a:p>
          <a:p>
            <a:pPr marL="0" lvl="0" indent="0" defTabSz="457200">
              <a:lnSpc>
                <a:spcPct val="90000"/>
              </a:lnSpc>
              <a:spcBef>
                <a:spcPct val="20000"/>
              </a:spcBef>
              <a:buClrTx/>
              <a:buSzTx/>
              <a:buFontTx/>
              <a:buNone/>
              <a:tabLst>
                <a:tab pos="297180" algn="l"/>
                <a:tab pos="4343400" algn="dec"/>
                <a:tab pos="5778500" algn="dec"/>
                <a:tab pos="6972300" algn="dec"/>
                <a:tab pos="8229600" algn="dec"/>
              </a:tabLst>
            </a:pPr>
            <a:r>
              <a:rPr lang="id-ID" altLang="en-US" sz="1800" dirty="0">
                <a:latin typeface="Times New Roman" panose="02020603050405020304" pitchFamily="18" charset="0"/>
              </a:rPr>
              <a:t>	    Wyoming	</a:t>
            </a:r>
            <a:r>
              <a:rPr lang="id-ID" altLang="en-US" sz="1800" u="sng" dirty="0">
                <a:latin typeface="Times New Roman" panose="02020603050405020304" pitchFamily="18" charset="0"/>
              </a:rPr>
              <a:t>     750,000</a:t>
            </a:r>
            <a:r>
              <a:rPr lang="id-ID" altLang="en-US" sz="1800" dirty="0">
                <a:latin typeface="Times New Roman" panose="02020603050405020304" pitchFamily="18" charset="0"/>
              </a:rPr>
              <a:t>	</a:t>
            </a:r>
            <a:r>
              <a:rPr lang="id-ID" altLang="en-US" sz="1800" u="sng" dirty="0">
                <a:latin typeface="Times New Roman" panose="02020603050405020304" pitchFamily="18" charset="0"/>
              </a:rPr>
              <a:t>     200,000</a:t>
            </a:r>
            <a:r>
              <a:rPr lang="id-ID" altLang="en-US" sz="1800" dirty="0">
                <a:latin typeface="Times New Roman" panose="02020603050405020304" pitchFamily="18" charset="0"/>
              </a:rPr>
              <a:t>	</a:t>
            </a:r>
            <a:r>
              <a:rPr lang="id-ID" altLang="en-US" sz="1800" u="sng" dirty="0">
                <a:latin typeface="Times New Roman" panose="02020603050405020304" pitchFamily="18" charset="0"/>
              </a:rPr>
              <a:t>   550,000</a:t>
            </a:r>
            <a:endParaRPr lang="id-ID" altLang="en-US" sz="1800" dirty="0">
              <a:latin typeface="Times New Roman" panose="02020603050405020304" pitchFamily="18" charset="0"/>
            </a:endParaRPr>
          </a:p>
          <a:p>
            <a:pPr marL="0" lvl="0" indent="0" defTabSz="457200">
              <a:lnSpc>
                <a:spcPct val="90000"/>
              </a:lnSpc>
              <a:spcBef>
                <a:spcPct val="10000"/>
              </a:spcBef>
              <a:buClrTx/>
              <a:buSzTx/>
              <a:buFontTx/>
              <a:buNone/>
              <a:tabLst>
                <a:tab pos="297180" algn="l"/>
                <a:tab pos="4343400" algn="dec"/>
                <a:tab pos="5778500" algn="dec"/>
                <a:tab pos="6972300" algn="dec"/>
                <a:tab pos="8229600" algn="dec"/>
              </a:tabLst>
            </a:pPr>
            <a:r>
              <a:rPr lang="id-ID" altLang="en-US" sz="1800" dirty="0">
                <a:latin typeface="Times New Roman" panose="02020603050405020304" pitchFamily="18" charset="0"/>
              </a:rPr>
              <a:t>	 	$1,950,000	$1,000,000		   </a:t>
            </a:r>
            <a:r>
              <a:rPr lang="id-ID" altLang="en-US" sz="1800" u="sng" dirty="0">
                <a:latin typeface="Times New Roman" panose="02020603050405020304" pitchFamily="18" charset="0"/>
              </a:rPr>
              <a:t>     950,000</a:t>
            </a:r>
            <a:endParaRPr lang="id-ID" altLang="en-US" sz="1800" dirty="0">
              <a:latin typeface="Times New Roman" panose="02020603050405020304" pitchFamily="18" charset="0"/>
            </a:endParaRPr>
          </a:p>
          <a:p>
            <a:pPr marL="0" lvl="0" indent="0" defTabSz="457200">
              <a:lnSpc>
                <a:spcPct val="90000"/>
              </a:lnSpc>
              <a:spcBef>
                <a:spcPct val="30000"/>
              </a:spcBef>
              <a:buClrTx/>
              <a:buSzTx/>
              <a:buFontTx/>
              <a:buNone/>
              <a:tabLst>
                <a:tab pos="297180" algn="l"/>
                <a:tab pos="4343400" algn="dec"/>
                <a:tab pos="5778500" algn="dec"/>
                <a:tab pos="6972300" algn="dec"/>
                <a:tab pos="8229600" algn="dec"/>
              </a:tabLst>
            </a:pPr>
            <a:r>
              <a:rPr lang="id-ID" altLang="en-US" sz="1800" dirty="0">
                <a:latin typeface="Times New Roman" panose="02020603050405020304" pitchFamily="18" charset="0"/>
              </a:rPr>
              <a:t>	    Total aset Tetap				</a:t>
            </a:r>
            <a:r>
              <a:rPr lang="id-ID" altLang="en-US" sz="1800" u="sng" dirty="0">
                <a:latin typeface="Times New Roman" panose="02020603050405020304" pitchFamily="18" charset="0"/>
              </a:rPr>
              <a:t>$1,629,000</a:t>
            </a:r>
            <a:endParaRPr lang="id-ID" altLang="en-US" sz="1800" dirty="0">
              <a:latin typeface="Times New Roman" panose="02020603050405020304" pitchFamily="18" charset="0"/>
            </a:endParaRPr>
          </a:p>
          <a:p>
            <a:pPr marL="0" lvl="0" indent="0" defTabSz="457200">
              <a:lnSpc>
                <a:spcPct val="90000"/>
              </a:lnSpc>
              <a:spcBef>
                <a:spcPct val="25000"/>
              </a:spcBef>
              <a:buClrTx/>
              <a:buSzTx/>
              <a:buFontTx/>
              <a:buNone/>
              <a:tabLst>
                <a:tab pos="297180" algn="l"/>
                <a:tab pos="4343400" algn="dec"/>
                <a:tab pos="5778500" algn="dec"/>
                <a:tab pos="6972300" algn="dec"/>
                <a:tab pos="8229600" algn="dec"/>
              </a:tabLst>
            </a:pPr>
            <a:r>
              <a:rPr lang="id-ID" altLang="en-US" sz="1800" b="1" dirty="0">
                <a:latin typeface="Times New Roman" panose="02020603050405020304" pitchFamily="18" charset="0"/>
              </a:rPr>
              <a:t>aset Tak Berwujud:</a:t>
            </a:r>
            <a:r>
              <a:rPr lang="id-ID" altLang="en-US" sz="1800" dirty="0">
                <a:latin typeface="Times New Roman" panose="02020603050405020304" pitchFamily="18" charset="0"/>
              </a:rPr>
              <a:t>	</a:t>
            </a:r>
            <a:endParaRPr lang="id-ID" altLang="en-US" sz="1800" dirty="0">
              <a:latin typeface="Times New Roman" panose="02020603050405020304" pitchFamily="18" charset="0"/>
            </a:endParaRPr>
          </a:p>
          <a:p>
            <a:pPr marL="0" lvl="0" indent="0" defTabSz="457200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  <a:tabLst>
                <a:tab pos="297180" algn="l"/>
                <a:tab pos="4343400" algn="dec"/>
                <a:tab pos="5778500" algn="dec"/>
                <a:tab pos="6972300" algn="dec"/>
                <a:tab pos="8229600" algn="dec"/>
              </a:tabLst>
            </a:pPr>
            <a:r>
              <a:rPr lang="id-ID" altLang="en-US" sz="1800" dirty="0">
                <a:latin typeface="Times New Roman" panose="02020603050405020304" pitchFamily="18" charset="0"/>
              </a:rPr>
              <a:t>	Paten				$     75,000</a:t>
            </a:r>
            <a:endParaRPr lang="id-ID" altLang="en-US" sz="1800" dirty="0">
              <a:latin typeface="Times New Roman" panose="02020603050405020304" pitchFamily="18" charset="0"/>
            </a:endParaRPr>
          </a:p>
          <a:p>
            <a:pPr marL="0" lvl="0" indent="0" defTabSz="457200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  <a:tabLst>
                <a:tab pos="297180" algn="l"/>
                <a:tab pos="4343400" algn="dec"/>
                <a:tab pos="5778500" algn="dec"/>
                <a:tab pos="6972300" algn="dec"/>
                <a:tab pos="8229600" algn="dec"/>
              </a:tabLst>
            </a:pPr>
            <a:r>
              <a:rPr lang="id-ID" altLang="en-US" sz="1800" dirty="0">
                <a:latin typeface="Times New Roman" panose="02020603050405020304" pitchFamily="18" charset="0"/>
              </a:rPr>
              <a:t>	Goodwill				</a:t>
            </a:r>
            <a:r>
              <a:rPr lang="id-ID" altLang="en-US" sz="1800" u="sng" dirty="0">
                <a:latin typeface="Times New Roman" panose="02020603050405020304" pitchFamily="18" charset="0"/>
              </a:rPr>
              <a:t>       50,000</a:t>
            </a:r>
            <a:endParaRPr lang="id-ID" altLang="en-US" sz="1800" dirty="0">
              <a:latin typeface="Times New Roman" panose="02020603050405020304" pitchFamily="18" charset="0"/>
            </a:endParaRPr>
          </a:p>
          <a:p>
            <a:pPr marL="0" lvl="0" indent="0" defTabSz="457200">
              <a:lnSpc>
                <a:spcPct val="90000"/>
              </a:lnSpc>
              <a:spcBef>
                <a:spcPct val="15000"/>
              </a:spcBef>
              <a:buClrTx/>
              <a:buSzTx/>
              <a:buFontTx/>
              <a:buNone/>
              <a:tabLst>
                <a:tab pos="297180" algn="l"/>
                <a:tab pos="4343400" algn="dec"/>
                <a:tab pos="5778500" algn="dec"/>
                <a:tab pos="6972300" algn="dec"/>
                <a:tab pos="8229600" algn="dec"/>
              </a:tabLst>
            </a:pPr>
            <a:r>
              <a:rPr lang="id-ID" altLang="en-US" sz="1800" dirty="0">
                <a:latin typeface="Times New Roman" panose="02020603050405020304" pitchFamily="18" charset="0"/>
              </a:rPr>
              <a:t>	    Total aset Tak Berwujud				$   125,000			</a:t>
            </a:r>
            <a:endParaRPr lang="id-ID" altLang="en-US" sz="1800" dirty="0">
              <a:latin typeface="Times New Roman" panose="02020603050405020304" pitchFamily="18" charset="0"/>
            </a:endParaRPr>
          </a:p>
          <a:p>
            <a:pPr marL="0" lvl="0" indent="0" defTabSz="457200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  <a:tabLst>
                <a:tab pos="297180" algn="l"/>
                <a:tab pos="4343400" algn="dec"/>
                <a:tab pos="5778500" algn="dec"/>
                <a:tab pos="6972300" algn="dec"/>
                <a:tab pos="8229600" algn="dec"/>
              </a:tabLst>
            </a:pPr>
            <a:r>
              <a:rPr lang="id-ID" altLang="en-US" sz="1800" dirty="0">
                <a:latin typeface="Times New Roman" panose="02020603050405020304" pitchFamily="18" charset="0"/>
              </a:rPr>
              <a:t>	 </a:t>
            </a:r>
            <a:endParaRPr lang="id-ID" altLang="en-US" sz="1800" dirty="0">
              <a:latin typeface="Times New Roman" panose="02020603050405020304" pitchFamily="18" charset="0"/>
            </a:endParaRPr>
          </a:p>
        </p:txBody>
      </p:sp>
      <p:sp>
        <p:nvSpPr>
          <p:cNvPr id="36870" name="Line 5"/>
          <p:cNvSpPr/>
          <p:nvPr/>
        </p:nvSpPr>
        <p:spPr>
          <a:xfrm>
            <a:off x="463550" y="1169988"/>
            <a:ext cx="8140700" cy="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6871" name="Rectangle 7"/>
          <p:cNvSpPr/>
          <p:nvPr/>
        </p:nvSpPr>
        <p:spPr>
          <a:xfrm>
            <a:off x="379413" y="1809750"/>
            <a:ext cx="8535987" cy="1466850"/>
          </a:xfrm>
          <a:prstGeom prst="rect">
            <a:avLst/>
          </a:prstGeom>
          <a:noFill/>
          <a:ln w="12700">
            <a:noFill/>
          </a:ln>
        </p:spPr>
        <p:txBody>
          <a:bodyPr lIns="90488" tIns="44450" rIns="90488" bIns="4445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defTabSz="457200">
              <a:lnSpc>
                <a:spcPct val="90000"/>
              </a:lnSpc>
              <a:spcBef>
                <a:spcPct val="20000"/>
              </a:spcBef>
              <a:buClrTx/>
              <a:buSzTx/>
              <a:buFontTx/>
              <a:buNone/>
              <a:tabLst>
                <a:tab pos="297180" algn="l"/>
                <a:tab pos="4343400" algn="dec"/>
                <a:tab pos="5778500" algn="dec"/>
                <a:tab pos="6972300" algn="dec"/>
                <a:tab pos="8229600" algn="dec"/>
              </a:tabLst>
            </a:pPr>
            <a:r>
              <a:rPr lang="id-ID" altLang="en-US" sz="1800" dirty="0">
                <a:latin typeface="Times New Roman" panose="02020603050405020304" pitchFamily="18" charset="0"/>
              </a:rPr>
              <a:t>	Tanah	$  30,000		$  30,000	</a:t>
            </a:r>
            <a:endParaRPr lang="id-ID" altLang="en-US" sz="1800" dirty="0">
              <a:latin typeface="Times New Roman" panose="02020603050405020304" pitchFamily="18" charset="0"/>
            </a:endParaRPr>
          </a:p>
          <a:p>
            <a:pPr marL="0" lvl="0" indent="0" defTabSz="457200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  <a:tabLst>
                <a:tab pos="297180" algn="l"/>
                <a:tab pos="4343400" algn="dec"/>
                <a:tab pos="5778500" algn="dec"/>
                <a:tab pos="6972300" algn="dec"/>
                <a:tab pos="8229600" algn="dec"/>
              </a:tabLst>
            </a:pPr>
            <a:r>
              <a:rPr lang="id-ID" altLang="en-US" sz="1800" dirty="0">
                <a:latin typeface="Times New Roman" panose="02020603050405020304" pitchFamily="18" charset="0"/>
              </a:rPr>
              <a:t>	Gedung	110,000	$  26,000	84,000</a:t>
            </a:r>
            <a:endParaRPr lang="id-ID" altLang="en-US" sz="1800" dirty="0">
              <a:latin typeface="Times New Roman" panose="02020603050405020304" pitchFamily="18" charset="0"/>
            </a:endParaRPr>
          </a:p>
          <a:p>
            <a:pPr marL="0" lvl="0" indent="0" defTabSz="457200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  <a:tabLst>
                <a:tab pos="297180" algn="l"/>
                <a:tab pos="4343400" algn="dec"/>
                <a:tab pos="5778500" algn="dec"/>
                <a:tab pos="6972300" algn="dec"/>
                <a:tab pos="8229600" algn="dec"/>
              </a:tabLst>
            </a:pPr>
            <a:r>
              <a:rPr lang="id-ID" altLang="en-US" sz="1800" dirty="0">
                <a:latin typeface="Times New Roman" panose="02020603050405020304" pitchFamily="18" charset="0"/>
              </a:rPr>
              <a:t>	Peralatan Pabrik	650,000	192,000	458,000</a:t>
            </a:r>
            <a:endParaRPr lang="id-ID" altLang="en-US" sz="1800" dirty="0">
              <a:latin typeface="Times New Roman" panose="02020603050405020304" pitchFamily="18" charset="0"/>
            </a:endParaRPr>
          </a:p>
          <a:p>
            <a:pPr marL="0" lvl="0" indent="0" defTabSz="457200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  <a:tabLst>
                <a:tab pos="297180" algn="l"/>
                <a:tab pos="4343400" algn="dec"/>
                <a:tab pos="5778500" algn="dec"/>
                <a:tab pos="6972300" algn="dec"/>
                <a:tab pos="8229600" algn="dec"/>
              </a:tabLst>
            </a:pPr>
            <a:r>
              <a:rPr lang="id-ID" altLang="en-US" sz="1800" dirty="0">
                <a:latin typeface="Times New Roman" panose="02020603050405020304" pitchFamily="18" charset="0"/>
              </a:rPr>
              <a:t>	Peralatan Kantor	</a:t>
            </a:r>
            <a:r>
              <a:rPr lang="id-ID" altLang="en-US" sz="1800" u="sng" dirty="0">
                <a:latin typeface="Times New Roman" panose="02020603050405020304" pitchFamily="18" charset="0"/>
              </a:rPr>
              <a:t>  120,000</a:t>
            </a:r>
            <a:r>
              <a:rPr lang="id-ID" altLang="en-US" sz="1800" dirty="0">
                <a:latin typeface="Times New Roman" panose="02020603050405020304" pitchFamily="18" charset="0"/>
              </a:rPr>
              <a:t>	</a:t>
            </a:r>
            <a:r>
              <a:rPr lang="id-ID" altLang="en-US" sz="1800" u="sng" dirty="0">
                <a:latin typeface="Times New Roman" panose="02020603050405020304" pitchFamily="18" charset="0"/>
              </a:rPr>
              <a:t>     13,000</a:t>
            </a:r>
            <a:r>
              <a:rPr lang="id-ID" altLang="en-US" sz="1800" dirty="0">
                <a:latin typeface="Times New Roman" panose="02020603050405020304" pitchFamily="18" charset="0"/>
              </a:rPr>
              <a:t>	</a:t>
            </a:r>
            <a:r>
              <a:rPr lang="id-ID" altLang="en-US" sz="1800" u="sng" dirty="0">
                <a:latin typeface="Times New Roman" panose="02020603050405020304" pitchFamily="18" charset="0"/>
              </a:rPr>
              <a:t>107,000</a:t>
            </a:r>
            <a:endParaRPr lang="id-ID" altLang="en-US" sz="1800" dirty="0">
              <a:latin typeface="Times New Roman" panose="02020603050405020304" pitchFamily="18" charset="0"/>
            </a:endParaRPr>
          </a:p>
          <a:p>
            <a:pPr marL="0" lvl="0" indent="0" defTabSz="457200">
              <a:spcBef>
                <a:spcPct val="10000"/>
              </a:spcBef>
              <a:buClrTx/>
              <a:buSzTx/>
              <a:buFontTx/>
              <a:buNone/>
              <a:tabLst>
                <a:tab pos="297180" algn="l"/>
                <a:tab pos="4343400" algn="dec"/>
                <a:tab pos="5778500" algn="dec"/>
                <a:tab pos="6972300" algn="dec"/>
                <a:tab pos="8229600" algn="dec"/>
              </a:tabLst>
            </a:pPr>
            <a:r>
              <a:rPr lang="id-ID" altLang="en-US" sz="1800" dirty="0">
                <a:latin typeface="Times New Roman" panose="02020603050405020304" pitchFamily="18" charset="0"/>
              </a:rPr>
              <a:t>		$910,000	$231,000		$  679,000</a:t>
            </a:r>
            <a:endParaRPr lang="id-ID" altLang="en-US" sz="1800" dirty="0">
              <a:latin typeface="Times New Roman" panose="02020603050405020304" pitchFamily="18" charset="0"/>
            </a:endParaRPr>
          </a:p>
        </p:txBody>
      </p:sp>
      <p:sp>
        <p:nvSpPr>
          <p:cNvPr id="36872" name="Rectangle 8"/>
          <p:cNvSpPr/>
          <p:nvPr/>
        </p:nvSpPr>
        <p:spPr>
          <a:xfrm>
            <a:off x="381000" y="3257550"/>
            <a:ext cx="8534400" cy="628650"/>
          </a:xfrm>
          <a:prstGeom prst="rect">
            <a:avLst/>
          </a:prstGeom>
          <a:noFill/>
          <a:ln w="12700">
            <a:noFill/>
          </a:ln>
        </p:spPr>
        <p:txBody>
          <a:bodyPr lIns="90488" tIns="44450" rIns="90488" bIns="4445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defTabSz="457200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  <a:tabLst>
                <a:tab pos="297180" algn="l"/>
                <a:tab pos="3829050" algn="ctr"/>
                <a:tab pos="5314950" algn="ctr"/>
                <a:tab pos="6578600" algn="ctr"/>
                <a:tab pos="8058150" algn="dec"/>
              </a:tabLst>
            </a:pPr>
            <a:r>
              <a:rPr lang="id-ID" altLang="en-US" sz="1800" dirty="0">
                <a:latin typeface="Times New Roman" panose="02020603050405020304" pitchFamily="18" charset="0"/>
              </a:rPr>
              <a:t>			</a:t>
            </a:r>
            <a:r>
              <a:rPr lang="id-ID" altLang="en-US" sz="1800" b="1" dirty="0">
                <a:latin typeface="Times New Roman" panose="02020603050405020304" pitchFamily="18" charset="0"/>
              </a:rPr>
              <a:t>Akum.	Nilai</a:t>
            </a:r>
            <a:endParaRPr lang="id-ID" altLang="en-US" sz="1800" b="1" dirty="0">
              <a:latin typeface="Times New Roman" panose="02020603050405020304" pitchFamily="18" charset="0"/>
            </a:endParaRPr>
          </a:p>
          <a:p>
            <a:pPr marL="0" lvl="0" indent="0" defTabSz="457200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  <a:tabLst>
                <a:tab pos="297180" algn="l"/>
                <a:tab pos="3829050" algn="ctr"/>
                <a:tab pos="5314950" algn="ctr"/>
                <a:tab pos="6578600" algn="ctr"/>
                <a:tab pos="8058150" algn="dec"/>
              </a:tabLst>
            </a:pPr>
            <a:r>
              <a:rPr lang="id-ID" altLang="en-US" sz="1800" dirty="0">
                <a:latin typeface="Times New Roman" panose="02020603050405020304" pitchFamily="18" charset="0"/>
              </a:rPr>
              <a:t> 	Sumber Mineral:	</a:t>
            </a:r>
            <a:r>
              <a:rPr lang="id-ID" altLang="en-US" sz="1800" b="1" dirty="0">
                <a:latin typeface="Times New Roman" panose="02020603050405020304" pitchFamily="18" charset="0"/>
              </a:rPr>
              <a:t>Biaya	Depr.	Buku</a:t>
            </a:r>
            <a:endParaRPr lang="id-ID" altLang="en-US" sz="1800" dirty="0">
              <a:latin typeface="Times New Roman" panose="02020603050405020304" pitchFamily="18" charset="0"/>
            </a:endParaRPr>
          </a:p>
        </p:txBody>
      </p:sp>
      <p:sp>
        <p:nvSpPr>
          <p:cNvPr id="36873" name="Line 9"/>
          <p:cNvSpPr/>
          <p:nvPr/>
        </p:nvSpPr>
        <p:spPr>
          <a:xfrm>
            <a:off x="4038600" y="1752600"/>
            <a:ext cx="762000" cy="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6874" name="Line 10"/>
          <p:cNvSpPr/>
          <p:nvPr/>
        </p:nvSpPr>
        <p:spPr>
          <a:xfrm>
            <a:off x="5410200" y="1752600"/>
            <a:ext cx="914400" cy="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6875" name="Line 11"/>
          <p:cNvSpPr/>
          <p:nvPr/>
        </p:nvSpPr>
        <p:spPr>
          <a:xfrm>
            <a:off x="6553200" y="1752600"/>
            <a:ext cx="838200" cy="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6876" name="Line 12"/>
          <p:cNvSpPr/>
          <p:nvPr/>
        </p:nvSpPr>
        <p:spPr>
          <a:xfrm>
            <a:off x="3733800" y="3810000"/>
            <a:ext cx="1066800" cy="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6877" name="Line 13"/>
          <p:cNvSpPr/>
          <p:nvPr/>
        </p:nvSpPr>
        <p:spPr>
          <a:xfrm>
            <a:off x="5181600" y="3810000"/>
            <a:ext cx="1066800" cy="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6878" name="Line 14"/>
          <p:cNvSpPr/>
          <p:nvPr/>
        </p:nvSpPr>
        <p:spPr>
          <a:xfrm>
            <a:off x="6629400" y="3810000"/>
            <a:ext cx="838200" cy="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7" name="Rectangle 7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5915025" cy="11430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2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Sifat Dasar Asset Tetap</a:t>
            </a:r>
            <a:endParaRPr kumimoji="0" lang="id-ID" sz="28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195" name="Slide Number Placeholder 4"/>
          <p:cNvSpPr txBox="1">
            <a:spLocks noGrp="1"/>
          </p:cNvSpPr>
          <p:nvPr>
            <p:ph type="sldNum" sz="quarter" idx="12"/>
          </p:nvPr>
        </p:nvSpPr>
        <p:spPr bwMode="auto">
          <a:noFill/>
        </p:spPr>
        <p:txBody>
          <a:bodyPr vert="horz" lIns="91440" tIns="45720" rIns="91440" bIns="45720" rtlCol="0" anchor="b"/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2800" dirty="0">
                <a:latin typeface="Arial" panose="020B0604020202020204" pitchFamily="34" charset="0"/>
              </a:rPr>
            </a:fld>
            <a:endParaRPr lang="en-US" altLang="en-US" sz="2800" dirty="0">
              <a:latin typeface="Arial" panose="020B0604020202020204" pitchFamily="34" charset="0"/>
            </a:endParaRPr>
          </a:p>
        </p:txBody>
      </p:sp>
      <p:sp>
        <p:nvSpPr>
          <p:cNvPr id="5123" name="Rectangle 3"/>
          <p:cNvSpPr/>
          <p:nvPr/>
        </p:nvSpPr>
        <p:spPr>
          <a:xfrm>
            <a:off x="552450" y="1557338"/>
            <a:ext cx="3530600" cy="1209675"/>
          </a:xfrm>
          <a:prstGeom prst="rect">
            <a:avLst/>
          </a:prstGeom>
          <a:solidFill>
            <a:schemeClr val="bg1"/>
          </a:solidFill>
          <a:ln w="254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  <a:effectLst>
            <a:outerShdw dist="107763" dir="2699999" algn="ctr" rotWithShape="0">
              <a:schemeClr val="tx1"/>
            </a:outerShdw>
          </a:effectLst>
        </p:spPr>
        <p:txBody>
          <a:bodyPr lIns="90488" tIns="44450" rIns="90488" bIns="4445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A</a:t>
            </a:r>
            <a:r>
              <a:rPr lang="id-ID" altLang="en-US" sz="2400" dirty="0">
                <a:latin typeface="Times New Roman" panose="02020603050405020304" pitchFamily="18" charset="0"/>
              </a:rPr>
              <a:t>set tetap mempunyai umur yang panjang atau permanen.</a:t>
            </a:r>
            <a:endParaRPr lang="id-ID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5124" name="Rectangle 4"/>
          <p:cNvSpPr/>
          <p:nvPr/>
        </p:nvSpPr>
        <p:spPr>
          <a:xfrm>
            <a:off x="381000" y="3032125"/>
            <a:ext cx="3757613" cy="828675"/>
          </a:xfrm>
          <a:prstGeom prst="rect">
            <a:avLst/>
          </a:prstGeom>
          <a:solidFill>
            <a:schemeClr val="bg1"/>
          </a:solidFill>
          <a:ln w="254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  <a:effectLst>
            <a:outerShdw dist="107763" dir="2699999" algn="ctr" rotWithShape="0">
              <a:schemeClr val="tx1"/>
            </a:outerShdw>
          </a:effectLst>
        </p:spPr>
        <p:txBody>
          <a:bodyPr lIns="90488" tIns="44450" rIns="90488" bIns="4445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A</a:t>
            </a:r>
            <a:r>
              <a:rPr lang="id-ID" altLang="en-US" sz="2400" dirty="0">
                <a:latin typeface="Times New Roman" panose="02020603050405020304" pitchFamily="18" charset="0"/>
              </a:rPr>
              <a:t>set tetap berwujud karena mempunyai bentuk fisik.  </a:t>
            </a:r>
            <a:endParaRPr lang="id-ID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5125" name="Rectangle 5"/>
          <p:cNvSpPr/>
          <p:nvPr/>
        </p:nvSpPr>
        <p:spPr>
          <a:xfrm>
            <a:off x="323850" y="4148138"/>
            <a:ext cx="3833813" cy="1574800"/>
          </a:xfrm>
          <a:prstGeom prst="rect">
            <a:avLst/>
          </a:prstGeom>
          <a:solidFill>
            <a:schemeClr val="bg1"/>
          </a:solidFill>
          <a:ln w="254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  <a:effectLst>
            <a:outerShdw dist="107763" dir="2699999" algn="ctr" rotWithShape="0">
              <a:schemeClr val="tx1"/>
            </a:outerShdw>
          </a:effectLst>
        </p:spPr>
        <p:txBody>
          <a:bodyPr lIns="90488" tIns="44450" rIns="90488" bIns="4445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id-ID" altLang="en-US" sz="2400" dirty="0">
                <a:latin typeface="Times New Roman" panose="02020603050405020304" pitchFamily="18" charset="0"/>
              </a:rPr>
              <a:t>Dimiliki dan digunakan oleh perusahaan dan tidak untuk dijual sebagai bagian dari operasi o</a:t>
            </a:r>
            <a:r>
              <a:rPr lang="en-US" altLang="en-US" sz="2400" dirty="0">
                <a:latin typeface="Times New Roman" panose="02020603050405020304" pitchFamily="18" charset="0"/>
              </a:rPr>
              <a:t>na</a:t>
            </a:r>
            <a:r>
              <a:rPr lang="id-ID" altLang="en-US" sz="2400" dirty="0">
                <a:latin typeface="Times New Roman" panose="02020603050405020304" pitchFamily="18" charset="0"/>
              </a:rPr>
              <a:t>l.</a:t>
            </a:r>
            <a:endParaRPr lang="id-ID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5129" name="AutoShape 9"/>
          <p:cNvSpPr/>
          <p:nvPr/>
        </p:nvSpPr>
        <p:spPr>
          <a:xfrm>
            <a:off x="6010275" y="1484313"/>
            <a:ext cx="2522538" cy="1084262"/>
          </a:xfrm>
          <a:prstGeom prst="bevel">
            <a:avLst>
              <a:gd name="adj" fmla="val 12500"/>
            </a:avLst>
          </a:prstGeom>
          <a:solidFill>
            <a:srgbClr val="FFE4C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id-ID" altLang="en-US" sz="2200" dirty="0">
                <a:latin typeface="Times New Roman" panose="02020603050405020304" pitchFamily="18" charset="0"/>
              </a:rPr>
              <a:t>Yang dibeli berumur panjang?</a:t>
            </a:r>
            <a:endParaRPr lang="id-ID" altLang="en-US" sz="2200" dirty="0">
              <a:latin typeface="Times New Roman" panose="02020603050405020304" pitchFamily="18" charset="0"/>
            </a:endParaRPr>
          </a:p>
        </p:txBody>
      </p:sp>
      <p:sp>
        <p:nvSpPr>
          <p:cNvPr id="5130" name="Line 10"/>
          <p:cNvSpPr/>
          <p:nvPr/>
        </p:nvSpPr>
        <p:spPr>
          <a:xfrm flipH="1">
            <a:off x="6227763" y="2565400"/>
            <a:ext cx="457200" cy="838200"/>
          </a:xfrm>
          <a:prstGeom prst="line">
            <a:avLst/>
          </a:prstGeom>
          <a:ln w="76200" cap="flat" cmpd="sng">
            <a:solidFill>
              <a:srgbClr val="996633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5131" name="Text Box 11"/>
          <p:cNvSpPr txBox="1"/>
          <p:nvPr/>
        </p:nvSpPr>
        <p:spPr>
          <a:xfrm>
            <a:off x="5364163" y="2565400"/>
            <a:ext cx="9906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spcBef>
                <a:spcPct val="50000"/>
              </a:spcBef>
              <a:buClrTx/>
              <a:buSzTx/>
              <a:buFontTx/>
              <a:buNone/>
            </a:pPr>
            <a:r>
              <a:rPr lang="id-ID" altLang="en-US" sz="2800" dirty="0">
                <a:latin typeface="Times New Roman" panose="02020603050405020304" pitchFamily="18" charset="0"/>
              </a:rPr>
              <a:t>Ya</a:t>
            </a:r>
            <a:endParaRPr lang="id-ID" altLang="en-US" sz="2800" dirty="0">
              <a:latin typeface="Times New Roman" panose="02020603050405020304" pitchFamily="18" charset="0"/>
            </a:endParaRPr>
          </a:p>
        </p:txBody>
      </p:sp>
      <p:sp>
        <p:nvSpPr>
          <p:cNvPr id="5132" name="AutoShape 12"/>
          <p:cNvSpPr/>
          <p:nvPr/>
        </p:nvSpPr>
        <p:spPr>
          <a:xfrm>
            <a:off x="4427538" y="3429000"/>
            <a:ext cx="3097212" cy="1439863"/>
          </a:xfrm>
          <a:prstGeom prst="bevel">
            <a:avLst>
              <a:gd name="adj" fmla="val 12500"/>
            </a:avLst>
          </a:prstGeom>
          <a:solidFill>
            <a:srgbClr val="FFE4C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id-ID" altLang="en-US" sz="2400" dirty="0">
                <a:latin typeface="Times New Roman" panose="02020603050405020304" pitchFamily="18" charset="0"/>
              </a:rPr>
              <a:t>Apa aset itu digunakan untuk tujuan produktif?</a:t>
            </a:r>
            <a:endParaRPr lang="id-ID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5133" name="Text Box 13"/>
          <p:cNvSpPr txBox="1"/>
          <p:nvPr/>
        </p:nvSpPr>
        <p:spPr>
          <a:xfrm>
            <a:off x="7524750" y="2565400"/>
            <a:ext cx="9906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spcBef>
                <a:spcPct val="50000"/>
              </a:spcBef>
              <a:buClrTx/>
              <a:buSzTx/>
              <a:buFontTx/>
              <a:buNone/>
            </a:pPr>
            <a:r>
              <a:rPr lang="id-ID" altLang="en-US" sz="2800" dirty="0">
                <a:latin typeface="Times New Roman" panose="02020603050405020304" pitchFamily="18" charset="0"/>
              </a:rPr>
              <a:t>tidak</a:t>
            </a:r>
            <a:endParaRPr lang="id-ID" altLang="en-US" sz="2800" dirty="0">
              <a:latin typeface="Times New Roman" panose="02020603050405020304" pitchFamily="18" charset="0"/>
            </a:endParaRPr>
          </a:p>
        </p:txBody>
      </p:sp>
      <p:sp>
        <p:nvSpPr>
          <p:cNvPr id="5134" name="Line 14"/>
          <p:cNvSpPr/>
          <p:nvPr/>
        </p:nvSpPr>
        <p:spPr>
          <a:xfrm>
            <a:off x="7235825" y="2565400"/>
            <a:ext cx="457200" cy="838200"/>
          </a:xfrm>
          <a:prstGeom prst="line">
            <a:avLst/>
          </a:prstGeom>
          <a:ln w="76200" cap="flat" cmpd="sng">
            <a:solidFill>
              <a:srgbClr val="996633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5135" name="Text Box 15"/>
          <p:cNvSpPr txBox="1"/>
          <p:nvPr/>
        </p:nvSpPr>
        <p:spPr>
          <a:xfrm>
            <a:off x="7651750" y="3357563"/>
            <a:ext cx="1600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50000"/>
              </a:spcBef>
              <a:buClrTx/>
              <a:buSzTx/>
              <a:buFontTx/>
              <a:buNone/>
            </a:pPr>
            <a:r>
              <a:rPr lang="id-ID" altLang="en-US" sz="2400" dirty="0">
                <a:solidFill>
                  <a:srgbClr val="336600"/>
                </a:solidFill>
                <a:latin typeface="Times New Roman" panose="02020603050405020304" pitchFamily="18" charset="0"/>
              </a:rPr>
              <a:t>Beban</a:t>
            </a:r>
            <a:endParaRPr lang="id-ID" altLang="en-US" sz="2400" dirty="0">
              <a:solidFill>
                <a:srgbClr val="3366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36" name="Line 16"/>
          <p:cNvSpPr/>
          <p:nvPr/>
        </p:nvSpPr>
        <p:spPr>
          <a:xfrm flipH="1">
            <a:off x="5076825" y="4868863"/>
            <a:ext cx="457200" cy="838200"/>
          </a:xfrm>
          <a:prstGeom prst="line">
            <a:avLst/>
          </a:prstGeom>
          <a:ln w="76200" cap="flat" cmpd="sng">
            <a:solidFill>
              <a:srgbClr val="996633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5137" name="Text Box 17"/>
          <p:cNvSpPr txBox="1"/>
          <p:nvPr/>
        </p:nvSpPr>
        <p:spPr>
          <a:xfrm>
            <a:off x="4302125" y="4797425"/>
            <a:ext cx="9906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spcBef>
                <a:spcPct val="50000"/>
              </a:spcBef>
              <a:buClrTx/>
              <a:buSzTx/>
              <a:buFontTx/>
              <a:buNone/>
            </a:pPr>
            <a:r>
              <a:rPr lang="id-ID" altLang="en-US" sz="2800" dirty="0">
                <a:latin typeface="Times New Roman" panose="02020603050405020304" pitchFamily="18" charset="0"/>
              </a:rPr>
              <a:t>Ya</a:t>
            </a:r>
            <a:endParaRPr lang="id-ID" altLang="en-US" sz="2800" dirty="0">
              <a:latin typeface="Times New Roman" panose="02020603050405020304" pitchFamily="18" charset="0"/>
            </a:endParaRPr>
          </a:p>
        </p:txBody>
      </p:sp>
      <p:sp>
        <p:nvSpPr>
          <p:cNvPr id="5138" name="Text Box 18"/>
          <p:cNvSpPr txBox="1"/>
          <p:nvPr/>
        </p:nvSpPr>
        <p:spPr>
          <a:xfrm>
            <a:off x="4124325" y="5589588"/>
            <a:ext cx="2032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dirty="0">
                <a:solidFill>
                  <a:srgbClr val="336600"/>
                </a:solidFill>
                <a:latin typeface="Times New Roman" panose="02020603050405020304" pitchFamily="18" charset="0"/>
              </a:rPr>
              <a:t>A</a:t>
            </a:r>
            <a:r>
              <a:rPr lang="id-ID" altLang="en-US" sz="2400" dirty="0">
                <a:solidFill>
                  <a:srgbClr val="336600"/>
                </a:solidFill>
                <a:latin typeface="Times New Roman" panose="02020603050405020304" pitchFamily="18" charset="0"/>
              </a:rPr>
              <a:t>set Tetap</a:t>
            </a:r>
            <a:endParaRPr lang="id-ID" altLang="en-US" sz="2400" dirty="0">
              <a:solidFill>
                <a:srgbClr val="3366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39" name="Text Box 19"/>
          <p:cNvSpPr txBox="1"/>
          <p:nvPr/>
        </p:nvSpPr>
        <p:spPr>
          <a:xfrm>
            <a:off x="6227763" y="4781550"/>
            <a:ext cx="9906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spcBef>
                <a:spcPct val="50000"/>
              </a:spcBef>
              <a:buClrTx/>
              <a:buSzTx/>
              <a:buFontTx/>
              <a:buNone/>
            </a:pPr>
            <a:r>
              <a:rPr lang="id-ID" altLang="en-US" sz="2800" dirty="0">
                <a:latin typeface="Times New Roman" panose="02020603050405020304" pitchFamily="18" charset="0"/>
              </a:rPr>
              <a:t>tidak</a:t>
            </a:r>
            <a:endParaRPr lang="id-ID" altLang="en-US" sz="2800" dirty="0">
              <a:latin typeface="Times New Roman" panose="02020603050405020304" pitchFamily="18" charset="0"/>
            </a:endParaRPr>
          </a:p>
        </p:txBody>
      </p:sp>
      <p:sp>
        <p:nvSpPr>
          <p:cNvPr id="5140" name="Line 20"/>
          <p:cNvSpPr/>
          <p:nvPr/>
        </p:nvSpPr>
        <p:spPr>
          <a:xfrm>
            <a:off x="6059488" y="4868863"/>
            <a:ext cx="457200" cy="838200"/>
          </a:xfrm>
          <a:prstGeom prst="line">
            <a:avLst/>
          </a:prstGeom>
          <a:ln w="76200" cap="flat" cmpd="sng">
            <a:solidFill>
              <a:srgbClr val="996633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5141" name="Text Box 21"/>
          <p:cNvSpPr txBox="1"/>
          <p:nvPr/>
        </p:nvSpPr>
        <p:spPr>
          <a:xfrm>
            <a:off x="6156325" y="5589588"/>
            <a:ext cx="1538288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spcBef>
                <a:spcPct val="50000"/>
              </a:spcBef>
              <a:buClrTx/>
              <a:buSzTx/>
              <a:buFontTx/>
              <a:buNone/>
            </a:pPr>
            <a:r>
              <a:rPr lang="id-ID" altLang="en-US" sz="2400" dirty="0">
                <a:solidFill>
                  <a:srgbClr val="336600"/>
                </a:solidFill>
                <a:latin typeface="Times New Roman" panose="02020603050405020304" pitchFamily="18" charset="0"/>
              </a:rPr>
              <a:t>Investasi</a:t>
            </a:r>
            <a:endParaRPr lang="id-ID" altLang="en-US" sz="2400" dirty="0">
              <a:solidFill>
                <a:srgbClr val="3366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42" name="Text Box 22"/>
          <p:cNvSpPr txBox="1"/>
          <p:nvPr/>
        </p:nvSpPr>
        <p:spPr>
          <a:xfrm>
            <a:off x="4411663" y="1598613"/>
            <a:ext cx="1600200" cy="822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50000"/>
              </a:spcBef>
              <a:buClrTx/>
              <a:buSzTx/>
              <a:buFontTx/>
              <a:buNone/>
            </a:pPr>
            <a:r>
              <a:rPr lang="id-ID" altLang="en-US" sz="2400" dirty="0">
                <a:solidFill>
                  <a:srgbClr val="336600"/>
                </a:solidFill>
                <a:latin typeface="Times New Roman" panose="02020603050405020304" pitchFamily="18" charset="0"/>
              </a:rPr>
              <a:t>KlasifikasiBiaya</a:t>
            </a:r>
            <a:endParaRPr lang="id-ID" altLang="en-US" sz="2400" dirty="0">
              <a:solidFill>
                <a:srgbClr val="3366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animBg="1"/>
      <p:bldP spid="5124" grpId="0" animBg="1"/>
      <p:bldP spid="5125" grpId="0" animBg="1"/>
      <p:bldP spid="5129" grpId="0" animBg="1"/>
      <p:bldP spid="5131" grpId="0"/>
      <p:bldP spid="5132" grpId="0" animBg="1"/>
      <p:bldP spid="5133" grpId="0"/>
      <p:bldP spid="5135" grpId="0"/>
      <p:bldP spid="5137" grpId="0"/>
      <p:bldP spid="5138" grpId="0"/>
      <p:bldP spid="5139" grpId="0"/>
      <p:bldP spid="5141" grpId="0"/>
      <p:bldP spid="514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7890" name="Slide Number Placeholder 5"/>
          <p:cNvSpPr txBox="1">
            <a:spLocks noGrp="1"/>
          </p:cNvSpPr>
          <p:nvPr>
            <p:ph type="sldNum" sz="quarter" idx="12"/>
          </p:nvPr>
        </p:nvSpPr>
        <p:spPr bwMode="auto">
          <a:noFill/>
        </p:spPr>
        <p:txBody>
          <a:bodyPr vert="horz" lIns="91440" tIns="45720" rIns="91440" bIns="45720" rtlCol="0" anchor="b"/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2800" dirty="0">
                <a:latin typeface="Arial" panose="020B0604020202020204" pitchFamily="34" charset="0"/>
              </a:rPr>
            </a:fld>
            <a:endParaRPr lang="en-US" altLang="en-US" sz="2800" dirty="0">
              <a:latin typeface="Arial" panose="020B0604020202020204" pitchFamily="34" charset="0"/>
            </a:endParaRPr>
          </a:p>
        </p:txBody>
      </p:sp>
      <p:sp>
        <p:nvSpPr>
          <p:cNvPr id="37891" name="Rectangle 2"/>
          <p:cNvSpPr/>
          <p:nvPr/>
        </p:nvSpPr>
        <p:spPr>
          <a:xfrm>
            <a:off x="463550" y="1155700"/>
            <a:ext cx="8216900" cy="4406900"/>
          </a:xfrm>
          <a:prstGeom prst="rect">
            <a:avLst/>
          </a:prstGeom>
          <a:solidFill>
            <a:schemeClr val="bg1"/>
          </a:solidFill>
          <a:ln w="127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endParaRPr lang="id-ID" altLang="en-US" sz="1800" dirty="0">
              <a:latin typeface="Arial" panose="020B0604020202020204" pitchFamily="34" charset="0"/>
            </a:endParaRPr>
          </a:p>
        </p:txBody>
      </p:sp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452438" y="687388"/>
            <a:ext cx="8239125" cy="546100"/>
          </a:xfrm>
          <a:prstGeom prst="rect">
            <a:avLst/>
          </a:prstGeom>
          <a:gradFill rotWithShape="0">
            <a:gsLst>
              <a:gs pos="0">
                <a:srgbClr val="009688">
                  <a:gamma/>
                  <a:shade val="60000"/>
                  <a:invGamma/>
                </a:srgbClr>
              </a:gs>
              <a:gs pos="50000">
                <a:srgbClr val="009688"/>
              </a:gs>
              <a:gs pos="100000">
                <a:srgbClr val="009688">
                  <a:gamma/>
                  <a:shade val="60000"/>
                  <a:invGamma/>
                </a:srgbClr>
              </a:gs>
            </a:gsLst>
            <a:lin ang="5400000" scaled="1"/>
          </a:gradFill>
          <a:ln w="12700">
            <a:noFill/>
            <a:miter lim="800000"/>
          </a:ln>
          <a:effectLst/>
        </p:spPr>
        <p:txBody>
          <a:bodyPr lIns="90488" tIns="44450" rIns="90488" bIns="4445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3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Rasio aset Tetap pada Utang Jangka Panjang</a:t>
            </a:r>
            <a:endParaRPr kumimoji="0" lang="id-ID" sz="3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7893" name="Line 4"/>
          <p:cNvSpPr/>
          <p:nvPr/>
        </p:nvSpPr>
        <p:spPr>
          <a:xfrm>
            <a:off x="844550" y="2216150"/>
            <a:ext cx="7378700" cy="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7894" name="Rectangle 5"/>
          <p:cNvSpPr/>
          <p:nvPr/>
        </p:nvSpPr>
        <p:spPr>
          <a:xfrm>
            <a:off x="5024438" y="1435100"/>
            <a:ext cx="3362325" cy="788988"/>
          </a:xfrm>
          <a:prstGeom prst="rect">
            <a:avLst/>
          </a:prstGeom>
          <a:noFill/>
          <a:ln w="12700">
            <a:noFill/>
          </a:ln>
        </p:spPr>
        <p:txBody>
          <a:bodyPr lIns="90488" tIns="44450" rIns="90488" bIns="4445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 defTabSz="457200">
              <a:spcBef>
                <a:spcPct val="0"/>
              </a:spcBef>
              <a:buClrTx/>
              <a:buSzTx/>
              <a:buFontTx/>
              <a:buNone/>
              <a:tabLst>
                <a:tab pos="800100" algn="ctr"/>
                <a:tab pos="2628900" algn="ctr"/>
              </a:tabLst>
            </a:pPr>
            <a:r>
              <a:rPr lang="id-ID" altLang="en-US" sz="2200" b="1" dirty="0">
                <a:solidFill>
                  <a:srgbClr val="063DE8"/>
                </a:solidFill>
                <a:latin typeface="Times New Roman" panose="02020603050405020304" pitchFamily="18" charset="0"/>
              </a:rPr>
              <a:t>   (dalam jutaan)</a:t>
            </a:r>
            <a:endParaRPr lang="id-ID" altLang="en-US" sz="2400" b="1" dirty="0">
              <a:solidFill>
                <a:srgbClr val="063DE8"/>
              </a:solidFill>
              <a:latin typeface="Times New Roman" panose="02020603050405020304" pitchFamily="18" charset="0"/>
            </a:endParaRPr>
          </a:p>
          <a:p>
            <a:pPr marL="0" lvl="0" indent="0" defTabSz="457200">
              <a:spcBef>
                <a:spcPct val="0"/>
              </a:spcBef>
              <a:buClrTx/>
              <a:buSzTx/>
              <a:buFontTx/>
              <a:buNone/>
              <a:tabLst>
                <a:tab pos="800100" algn="ctr"/>
                <a:tab pos="2628900" algn="ctr"/>
              </a:tabLst>
            </a:pPr>
            <a:r>
              <a:rPr lang="id-ID" altLang="en-US" sz="2400" b="1" dirty="0">
                <a:solidFill>
                  <a:srgbClr val="063DE8"/>
                </a:solidFill>
                <a:latin typeface="Times New Roman" panose="02020603050405020304" pitchFamily="18" charset="0"/>
              </a:rPr>
              <a:t>	2002	2001</a:t>
            </a:r>
            <a:endParaRPr lang="id-ID" altLang="en-US" sz="2400" b="1" dirty="0">
              <a:solidFill>
                <a:srgbClr val="063DE8"/>
              </a:solidFill>
              <a:latin typeface="Times New Roman" panose="02020603050405020304" pitchFamily="18" charset="0"/>
            </a:endParaRPr>
          </a:p>
        </p:txBody>
      </p:sp>
      <p:sp>
        <p:nvSpPr>
          <p:cNvPr id="37895" name="Rectangle 6"/>
          <p:cNvSpPr/>
          <p:nvPr/>
        </p:nvSpPr>
        <p:spPr>
          <a:xfrm>
            <a:off x="1062038" y="1524000"/>
            <a:ext cx="3133725" cy="458788"/>
          </a:xfrm>
          <a:prstGeom prst="rect">
            <a:avLst/>
          </a:prstGeom>
          <a:noFill/>
          <a:ln w="12700">
            <a:noFill/>
          </a:ln>
        </p:spPr>
        <p:txBody>
          <a:bodyPr lIns="90488" tIns="44450" rIns="90488" bIns="4445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 defTabSz="457200">
              <a:spcBef>
                <a:spcPct val="0"/>
              </a:spcBef>
              <a:buClrTx/>
              <a:buSzTx/>
              <a:buFontTx/>
              <a:buNone/>
              <a:tabLst>
                <a:tab pos="914400" algn="ctr"/>
                <a:tab pos="2514600" algn="ctr"/>
              </a:tabLst>
            </a:pPr>
            <a:r>
              <a:rPr lang="id-ID" altLang="en-US" sz="2400" b="1" dirty="0">
                <a:solidFill>
                  <a:srgbClr val="063DE8"/>
                </a:solidFill>
                <a:latin typeface="Times New Roman" panose="02020603050405020304" pitchFamily="18" charset="0"/>
              </a:rPr>
              <a:t>	</a:t>
            </a:r>
            <a:r>
              <a:rPr lang="en-US" altLang="en-US" sz="2400" b="1" dirty="0">
                <a:solidFill>
                  <a:srgbClr val="063DE8"/>
                </a:solidFill>
                <a:latin typeface="Times New Roman" panose="02020603050405020304" pitchFamily="18" charset="0"/>
              </a:rPr>
              <a:t> RASIO </a:t>
            </a:r>
            <a:endParaRPr lang="id-ID" altLang="en-US" sz="2400" b="1" dirty="0">
              <a:solidFill>
                <a:srgbClr val="063DE8"/>
              </a:solidFill>
              <a:latin typeface="Times New Roman" panose="02020603050405020304" pitchFamily="18" charset="0"/>
            </a:endParaRPr>
          </a:p>
        </p:txBody>
      </p:sp>
      <p:sp>
        <p:nvSpPr>
          <p:cNvPr id="37896" name="Rectangle 7"/>
          <p:cNvSpPr/>
          <p:nvPr/>
        </p:nvSpPr>
        <p:spPr>
          <a:xfrm>
            <a:off x="757238" y="2273300"/>
            <a:ext cx="7858125" cy="828675"/>
          </a:xfrm>
          <a:prstGeom prst="rect">
            <a:avLst/>
          </a:prstGeom>
          <a:noFill/>
          <a:ln w="12700">
            <a:noFill/>
          </a:ln>
        </p:spPr>
        <p:txBody>
          <a:bodyPr lIns="90488" tIns="44450" rIns="90488" bIns="4445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defTabSz="457200">
              <a:spcBef>
                <a:spcPct val="0"/>
              </a:spcBef>
              <a:buClrTx/>
              <a:buSzTx/>
              <a:buFontTx/>
              <a:buNone/>
              <a:tabLst>
                <a:tab pos="342900" algn="l"/>
                <a:tab pos="5600700" algn="r"/>
                <a:tab pos="7429500" algn="r"/>
              </a:tabLst>
            </a:pPr>
            <a:r>
              <a:rPr lang="id-ID" altLang="en-US" sz="2400" b="1" dirty="0">
                <a:latin typeface="Times New Roman" panose="02020603050405020304" pitchFamily="18" charset="0"/>
              </a:rPr>
              <a:t>aset Tetap (bersih)	$13,349	$13,095</a:t>
            </a:r>
            <a:endParaRPr lang="id-ID" altLang="en-US" sz="2400" b="1" dirty="0">
              <a:latin typeface="Times New Roman" panose="02020603050405020304" pitchFamily="18" charset="0"/>
            </a:endParaRPr>
          </a:p>
          <a:p>
            <a:pPr marL="0" lvl="0" indent="0" defTabSz="457200">
              <a:spcBef>
                <a:spcPct val="0"/>
              </a:spcBef>
              <a:buClrTx/>
              <a:buSzTx/>
              <a:buFontTx/>
              <a:buNone/>
              <a:tabLst>
                <a:tab pos="342900" algn="l"/>
                <a:tab pos="5600700" algn="r"/>
                <a:tab pos="7429500" algn="r"/>
              </a:tabLst>
            </a:pPr>
            <a:r>
              <a:rPr lang="id-ID" altLang="en-US" sz="2400" b="1" dirty="0">
                <a:latin typeface="Times New Roman" panose="02020603050405020304" pitchFamily="18" charset="0"/>
              </a:rPr>
              <a:t>Utnag Jangka Panjang	$11,201	$9,792</a:t>
            </a:r>
            <a:endParaRPr lang="id-ID" altLang="en-US" sz="2400" b="1" dirty="0">
              <a:latin typeface="Times New Roman" panose="02020603050405020304" pitchFamily="18" charset="0"/>
            </a:endParaRPr>
          </a:p>
        </p:txBody>
      </p:sp>
      <p:sp>
        <p:nvSpPr>
          <p:cNvPr id="37897" name="Line 8"/>
          <p:cNvSpPr/>
          <p:nvPr/>
        </p:nvSpPr>
        <p:spPr>
          <a:xfrm flipV="1">
            <a:off x="685800" y="2705100"/>
            <a:ext cx="2514600" cy="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7898" name="Line 9"/>
          <p:cNvSpPr/>
          <p:nvPr/>
        </p:nvSpPr>
        <p:spPr>
          <a:xfrm>
            <a:off x="7245350" y="2686050"/>
            <a:ext cx="977900" cy="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7899" name="Line 10"/>
          <p:cNvSpPr/>
          <p:nvPr/>
        </p:nvSpPr>
        <p:spPr>
          <a:xfrm>
            <a:off x="5416550" y="2686050"/>
            <a:ext cx="977900" cy="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grpSp>
        <p:nvGrpSpPr>
          <p:cNvPr id="2" name="Group 11"/>
          <p:cNvGrpSpPr/>
          <p:nvPr/>
        </p:nvGrpSpPr>
        <p:grpSpPr>
          <a:xfrm>
            <a:off x="685800" y="3168650"/>
            <a:ext cx="7853363" cy="1000125"/>
            <a:chOff x="432" y="1848"/>
            <a:chExt cx="4947" cy="552"/>
          </a:xfrm>
        </p:grpSpPr>
        <p:sp>
          <p:nvSpPr>
            <p:cNvPr id="37902" name="Rectangle 12"/>
            <p:cNvSpPr/>
            <p:nvPr/>
          </p:nvSpPr>
          <p:spPr>
            <a:xfrm>
              <a:off x="432" y="1848"/>
              <a:ext cx="4848" cy="552"/>
            </a:xfrm>
            <a:prstGeom prst="rect">
              <a:avLst/>
            </a:prstGeom>
            <a:solidFill>
              <a:srgbClr val="006B61"/>
            </a:solidFill>
            <a:ln w="12700">
              <a:noFill/>
            </a:ln>
          </p:spPr>
          <p:txBody>
            <a:bodyPr wrap="none" anchor="ctr" anchorCtr="0"/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2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8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6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4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4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5pPr>
            </a:lstStyle>
            <a:p>
              <a:pPr marL="0" lvl="0" indent="0">
                <a:spcBef>
                  <a:spcPct val="0"/>
                </a:spcBef>
                <a:buClrTx/>
                <a:buSzTx/>
                <a:buFontTx/>
                <a:buNone/>
              </a:pPr>
              <a:endParaRPr lang="id-ID" altLang="en-US" sz="1800" dirty="0">
                <a:latin typeface="Arial" panose="020B0604020202020204" pitchFamily="34" charset="0"/>
              </a:endParaRPr>
            </a:p>
          </p:txBody>
        </p:sp>
        <p:sp>
          <p:nvSpPr>
            <p:cNvPr id="38925" name="Rectangle 13"/>
            <p:cNvSpPr>
              <a:spLocks noChangeArrowheads="1"/>
            </p:cNvSpPr>
            <p:nvPr/>
          </p:nvSpPr>
          <p:spPr bwMode="auto">
            <a:xfrm>
              <a:off x="477" y="1860"/>
              <a:ext cx="4902" cy="285"/>
            </a:xfrm>
            <a:prstGeom prst="rect">
              <a:avLst/>
            </a:prstGeom>
            <a:noFill/>
            <a:ln w="12700">
              <a:noFill/>
              <a:miter lim="800000"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342900" algn="l"/>
                  <a:tab pos="5600700" algn="r"/>
                  <a:tab pos="7378700" algn="r"/>
                </a:tabLst>
                <a:defRPr/>
              </a:pPr>
              <a:r>
                <a:rPr kumimoji="0" lang="id-ID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Rasio aset Tetap pada Utang Jangka Panjang</a:t>
              </a:r>
              <a:r>
                <a:rPr kumimoji="0" lang="id-ID" sz="18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id-ID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	1.2   	1.3  </a:t>
              </a:r>
              <a:endParaRPr kumimoji="0" lang="id-ID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38926" name="Rectangle 14"/>
          <p:cNvSpPr/>
          <p:nvPr/>
        </p:nvSpPr>
        <p:spPr>
          <a:xfrm>
            <a:off x="909638" y="4318000"/>
            <a:ext cx="5788025" cy="955675"/>
          </a:xfrm>
          <a:prstGeom prst="rect">
            <a:avLst/>
          </a:prstGeom>
          <a:solidFill>
            <a:srgbClr val="FFE4C9"/>
          </a:solidFill>
          <a:ln w="127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  <a:effectLst>
            <a:outerShdw dist="107763" dir="2699999" algn="ctr" rotWithShape="0">
              <a:schemeClr val="tx2"/>
            </a:outerShdw>
          </a:effectLst>
        </p:spPr>
        <p:txBody>
          <a:bodyPr lIns="90488" tIns="44450" rIns="90488" bIns="4445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800100" lvl="0" indent="-800100" defTabSz="457200">
              <a:spcBef>
                <a:spcPct val="0"/>
              </a:spcBef>
              <a:buClrTx/>
              <a:buSzTx/>
              <a:buFontTx/>
              <a:buNone/>
              <a:tabLst>
                <a:tab pos="4000500" algn="r"/>
                <a:tab pos="5829300" algn="r"/>
              </a:tabLst>
            </a:pPr>
            <a:r>
              <a:rPr lang="id-ID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Kegunaan: Untuk melihat 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batas </a:t>
            </a:r>
            <a:r>
              <a:rPr lang="id-ID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keamanan bagi kreditor</a:t>
            </a:r>
            <a:endParaRPr lang="id-ID" altLang="en-US" sz="28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38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26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994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5986463" cy="114300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2800" b="1" i="1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Summary</a:t>
            </a:r>
            <a:endParaRPr kumimoji="0" lang="id-ID" sz="2800" b="1" i="1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2772" name="Rectangle 6"/>
          <p:cNvSpPr>
            <a:spLocks noGrp="1" noChangeArrowheads="1"/>
          </p:cNvSpPr>
          <p:nvPr>
            <p:ph idx="1"/>
          </p:nvPr>
        </p:nvSpPr>
        <p:spPr>
          <a:xfrm>
            <a:off x="957263" y="1285875"/>
            <a:ext cx="7472363" cy="4525963"/>
          </a:xfr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457200" marR="0" lvl="0" indent="-457200" algn="l" defTabSz="4572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Tx/>
              <a:buAutoNum type="arabicPeriod"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</a:t>
            </a:r>
            <a:r>
              <a:rPr kumimoji="0" lang="id-ID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set tetap: aset yang berumur panjang dan didepresiasikan selama masa manfaatnya.</a:t>
            </a:r>
            <a:endParaRPr kumimoji="0" lang="id-ID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Tx/>
              <a:buAutoNum type="arabicPeriod"/>
              <a:defRPr/>
            </a:pPr>
            <a:r>
              <a:rPr kumimoji="0" lang="id-ID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Metode penyusutan:</a:t>
            </a:r>
            <a:endParaRPr kumimoji="0" lang="id-ID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800100" marR="0" lvl="1" indent="-342900" algn="l" defTabSz="4572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Tx/>
              <a:buChar char="•"/>
              <a:defRPr/>
            </a:pPr>
            <a:r>
              <a:rPr kumimoji="0" lang="id-ID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Metode Garis Lurus</a:t>
            </a:r>
            <a:endParaRPr kumimoji="0" lang="id-ID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800100" marR="0" lvl="1" indent="-342900" algn="l" defTabSz="4572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Tx/>
              <a:buChar char="•"/>
              <a:defRPr/>
            </a:pPr>
            <a:r>
              <a:rPr kumimoji="0" lang="id-ID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Metode Unit Produksi</a:t>
            </a:r>
            <a:endParaRPr kumimoji="0" lang="id-ID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800100" marR="0" lvl="1" indent="-342900" algn="l" defTabSz="4572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Tx/>
              <a:buChar char="•"/>
              <a:defRPr/>
            </a:pPr>
            <a:r>
              <a:rPr kumimoji="0" lang="id-ID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Metode Saldo Menurun</a:t>
            </a:r>
            <a:endParaRPr kumimoji="0" lang="id-ID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Tx/>
              <a:buAutoNum type="arabicPeriod"/>
              <a:defRPr/>
            </a:pPr>
            <a:r>
              <a:rPr kumimoji="0" lang="id-ID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Pembelanjaan Modal dan Pembelanjaan Pendapatan.</a:t>
            </a:r>
            <a:endParaRPr kumimoji="0" lang="id-ID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Tx/>
              <a:buAutoNum type="arabicPeriod"/>
              <a:defRPr/>
            </a:pPr>
            <a:r>
              <a:rPr kumimoji="0" lang="id-ID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Penyelesaian aset Tetap:</a:t>
            </a:r>
            <a:endParaRPr kumimoji="0" lang="id-ID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800100" marR="0" lvl="1" indent="-342900" algn="l" defTabSz="4572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Tx/>
              <a:buChar char="•"/>
              <a:defRPr/>
            </a:pPr>
            <a:r>
              <a:rPr kumimoji="0" lang="id-ID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Dibuang</a:t>
            </a:r>
            <a:endParaRPr kumimoji="0" lang="id-ID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800100" marR="0" lvl="1" indent="-342900" algn="l" defTabSz="4572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Tx/>
              <a:buChar char="•"/>
              <a:defRPr/>
            </a:pPr>
            <a:r>
              <a:rPr kumimoji="0" lang="id-ID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Dijual</a:t>
            </a:r>
            <a:endParaRPr kumimoji="0" lang="id-ID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800100" marR="0" lvl="1" indent="-342900" algn="l" defTabSz="4572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Tx/>
              <a:buChar char="•"/>
              <a:defRPr/>
            </a:pPr>
            <a:r>
              <a:rPr kumimoji="0" lang="id-ID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Ditukar dengan aset serupa</a:t>
            </a:r>
            <a:endParaRPr kumimoji="0" lang="id-ID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Tx/>
              <a:buAutoNum type="arabicPeriod"/>
              <a:defRPr/>
            </a:pPr>
            <a:r>
              <a:rPr kumimoji="0" lang="id-ID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Sumber Daya Alam dan Deplesi</a:t>
            </a:r>
            <a:endParaRPr kumimoji="0" lang="id-ID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Tx/>
              <a:buAutoNum type="arabicPeriod"/>
              <a:defRPr/>
            </a:pPr>
            <a:r>
              <a:rPr kumimoji="0" lang="id-ID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aset Tak Berwujud dan Amortisasi</a:t>
            </a:r>
            <a:endParaRPr kumimoji="0" lang="id-ID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Tx/>
              <a:buAutoNum type="arabicPeriod"/>
              <a:defRPr/>
            </a:pPr>
            <a:r>
              <a:rPr kumimoji="0" lang="id-ID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Rasio aset Tetap terhadap Utang Jangka Panjang</a:t>
            </a:r>
            <a:endParaRPr kumimoji="0" lang="id-ID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8916" name="Slide Number Placeholder 5"/>
          <p:cNvSpPr txBox="1">
            <a:spLocks noGrp="1"/>
          </p:cNvSpPr>
          <p:nvPr>
            <p:ph type="sldNum" sz="quarter" idx="12"/>
          </p:nvPr>
        </p:nvSpPr>
        <p:spPr bwMode="auto">
          <a:noFill/>
        </p:spPr>
        <p:txBody>
          <a:bodyPr vert="horz" lIns="91440" tIns="45720" rIns="91440" bIns="45720" rtlCol="0" anchor="b"/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2800" dirty="0">
                <a:latin typeface="Arial" panose="020B0604020202020204" pitchFamily="34" charset="0"/>
              </a:rPr>
            </a:fld>
            <a:endParaRPr lang="en-US" altLang="en-US" sz="28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7" name="Rectangle 9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5915025" cy="58261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2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Sifat Dasar Depresiasi</a:t>
            </a:r>
            <a:endParaRPr kumimoji="0" lang="id-ID" sz="28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219" name="Slide Number Placeholder 4"/>
          <p:cNvSpPr txBox="1">
            <a:spLocks noGrp="1"/>
          </p:cNvSpPr>
          <p:nvPr>
            <p:ph type="sldNum" sz="quarter" idx="12"/>
          </p:nvPr>
        </p:nvSpPr>
        <p:spPr bwMode="auto">
          <a:noFill/>
        </p:spPr>
        <p:txBody>
          <a:bodyPr vert="horz" lIns="91440" tIns="45720" rIns="91440" bIns="45720" rtlCol="0" anchor="b"/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2800" dirty="0">
                <a:latin typeface="Arial" panose="020B0604020202020204" pitchFamily="34" charset="0"/>
              </a:rPr>
            </a:fld>
            <a:endParaRPr lang="en-US" altLang="en-US" sz="2800" dirty="0">
              <a:latin typeface="Arial" panose="020B0604020202020204" pitchFamily="34" charset="0"/>
            </a:endParaRPr>
          </a:p>
        </p:txBody>
      </p:sp>
      <p:sp>
        <p:nvSpPr>
          <p:cNvPr id="7171" name="Rectangle 3"/>
          <p:cNvSpPr/>
          <p:nvPr/>
        </p:nvSpPr>
        <p:spPr>
          <a:xfrm>
            <a:off x="250825" y="928688"/>
            <a:ext cx="3678238" cy="2244725"/>
          </a:xfrm>
          <a:prstGeom prst="rect">
            <a:avLst/>
          </a:prstGeom>
          <a:solidFill>
            <a:schemeClr val="bg1"/>
          </a:solidFill>
          <a:ln w="254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  <a:effectLst>
            <a:outerShdw dist="107763" dir="2699999" algn="ctr" rotWithShape="0">
              <a:schemeClr val="tx1"/>
            </a:outerShdw>
          </a:effectLst>
        </p:spPr>
        <p:txBody>
          <a:bodyPr lIns="90488" tIns="44450" rIns="90488" bIns="4445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id-ID" altLang="en-US" dirty="0">
                <a:latin typeface="Times New Roman" panose="02020603050405020304" pitchFamily="18" charset="0"/>
              </a:rPr>
              <a:t>Semua asset tetap kecuali tanah kehilangan kapasitasnya saat digunakan. </a:t>
            </a:r>
            <a:endParaRPr lang="en-US" altLang="en-US" dirty="0">
              <a:latin typeface="Times New Roman" panose="02020603050405020304" pitchFamily="18" charset="0"/>
            </a:endParaRPr>
          </a:p>
          <a:p>
            <a:pPr marL="0" lv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id-ID" altLang="en-US" dirty="0">
                <a:latin typeface="Times New Roman" panose="02020603050405020304" pitchFamily="18" charset="0"/>
              </a:rPr>
              <a:t>Kehilangan kapasitas produksi ini diakui sebagai </a:t>
            </a:r>
            <a:r>
              <a:rPr lang="id-ID" altLang="en-US" b="1" i="1" dirty="0">
                <a:solidFill>
                  <a:srgbClr val="000099"/>
                </a:solidFill>
                <a:latin typeface="Times New Roman" panose="02020603050405020304" pitchFamily="18" charset="0"/>
              </a:rPr>
              <a:t>Beban Depresiasi.</a:t>
            </a:r>
            <a:endParaRPr lang="en-US" altLang="en-US" b="1" i="1" dirty="0">
              <a:solidFill>
                <a:srgbClr val="000099"/>
              </a:solidFill>
              <a:latin typeface="Times New Roman" panose="02020603050405020304" pitchFamily="18" charset="0"/>
            </a:endParaRPr>
          </a:p>
          <a:p>
            <a:pPr marL="0" lv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i="1" dirty="0">
                <a:solidFill>
                  <a:srgbClr val="000099"/>
                </a:solidFill>
                <a:latin typeface="Times New Roman" panose="02020603050405020304" pitchFamily="18" charset="0"/>
              </a:rPr>
              <a:t>Depresiasi </a:t>
            </a:r>
            <a:r>
              <a:rPr lang="en-US" altLang="en-US" b="1" dirty="0">
                <a:solidFill>
                  <a:srgbClr val="000099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 alokasi biaya perolehan</a:t>
            </a:r>
            <a:endParaRPr lang="id-ID" altLang="en-US" dirty="0">
              <a:latin typeface="Times New Roman" panose="02020603050405020304" pitchFamily="18" charset="0"/>
            </a:endParaRPr>
          </a:p>
        </p:txBody>
      </p:sp>
      <p:sp>
        <p:nvSpPr>
          <p:cNvPr id="7172" name="Text Box 4"/>
          <p:cNvSpPr txBox="1"/>
          <p:nvPr/>
        </p:nvSpPr>
        <p:spPr>
          <a:xfrm>
            <a:off x="4214813" y="1149350"/>
            <a:ext cx="4894262" cy="708025"/>
          </a:xfrm>
          <a:prstGeom prst="rect">
            <a:avLst/>
          </a:prstGeom>
          <a:solidFill>
            <a:schemeClr val="bg1"/>
          </a:solidFill>
          <a:ln w="127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  <a:effectLst>
            <a:outerShdw dist="107763" dir="2699999" algn="ctr" rotWithShape="0">
              <a:schemeClr val="tx1"/>
            </a:outerShdw>
          </a:effectLst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spcBef>
                <a:spcPct val="50000"/>
              </a:spcBef>
              <a:buClrTx/>
              <a:buSzTx/>
              <a:buFontTx/>
              <a:buNone/>
            </a:pPr>
            <a:r>
              <a:rPr lang="id-ID" altLang="en-US" u="sng" dirty="0">
                <a:solidFill>
                  <a:srgbClr val="CC3300"/>
                </a:solidFill>
                <a:latin typeface="Times New Roman" panose="02020603050405020304" pitchFamily="18" charset="0"/>
              </a:rPr>
              <a:t>Depresiasi fisik</a:t>
            </a:r>
            <a:r>
              <a:rPr lang="id-ID" altLang="en-US" dirty="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lang="id-ID" altLang="en-US" dirty="0">
                <a:latin typeface="Times New Roman" panose="02020603050405020304" pitchFamily="18" charset="0"/>
              </a:rPr>
              <a:t>terjadi</a:t>
            </a:r>
            <a:r>
              <a:rPr lang="id-ID" altLang="en-US" dirty="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lang="id-ID" altLang="en-US" dirty="0">
                <a:latin typeface="Times New Roman" panose="02020603050405020304" pitchFamily="18" charset="0"/>
              </a:rPr>
              <a:t>dari pengausan atau perusakan saat digunakan atau karena cuaca.</a:t>
            </a:r>
            <a:endParaRPr lang="id-ID" altLang="en-US" dirty="0">
              <a:latin typeface="Times New Roman" panose="02020603050405020304" pitchFamily="18" charset="0"/>
            </a:endParaRPr>
          </a:p>
        </p:txBody>
      </p:sp>
      <p:sp>
        <p:nvSpPr>
          <p:cNvPr id="7173" name="Text Box 5"/>
          <p:cNvSpPr txBox="1"/>
          <p:nvPr/>
        </p:nvSpPr>
        <p:spPr>
          <a:xfrm>
            <a:off x="4214813" y="2000250"/>
            <a:ext cx="4929187" cy="1019175"/>
          </a:xfrm>
          <a:prstGeom prst="rect">
            <a:avLst/>
          </a:prstGeom>
          <a:solidFill>
            <a:schemeClr val="bg1"/>
          </a:solidFill>
          <a:ln w="127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  <a:effectLst>
            <a:outerShdw dist="107763" dir="2699999" algn="ctr" rotWithShape="0">
              <a:schemeClr val="tx1"/>
            </a:outerShdw>
          </a:effectLst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spcBef>
                <a:spcPct val="50000"/>
              </a:spcBef>
              <a:buClrTx/>
              <a:buSzTx/>
              <a:buFontTx/>
              <a:buNone/>
            </a:pPr>
            <a:r>
              <a:rPr lang="id-ID" altLang="en-US" u="sng" dirty="0">
                <a:solidFill>
                  <a:srgbClr val="CC3300"/>
                </a:solidFill>
                <a:latin typeface="Times New Roman" panose="02020603050405020304" pitchFamily="18" charset="0"/>
              </a:rPr>
              <a:t>Depresiasi fungsional</a:t>
            </a:r>
            <a:r>
              <a:rPr lang="id-ID" altLang="en-US" dirty="0">
                <a:latin typeface="Times New Roman" panose="02020603050405020304" pitchFamily="18" charset="0"/>
              </a:rPr>
              <a:t> terjadi saat aset tetap tidak lagi dapat digunakan pada tingkat yang diharapkan.</a:t>
            </a:r>
            <a:endParaRPr lang="id-ID" altLang="en-US" dirty="0">
              <a:latin typeface="Times New Roman" panose="02020603050405020304" pitchFamily="18" charset="0"/>
            </a:endParaRPr>
          </a:p>
        </p:txBody>
      </p:sp>
      <p:sp>
        <p:nvSpPr>
          <p:cNvPr id="7179" name="AutoShape 11"/>
          <p:cNvSpPr/>
          <p:nvPr/>
        </p:nvSpPr>
        <p:spPr>
          <a:xfrm>
            <a:off x="6138863" y="4510088"/>
            <a:ext cx="982662" cy="409575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CC3300"/>
          </a:solidFill>
          <a:ln w="127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endParaRPr lang="id-ID" altLang="en-US" sz="1800" dirty="0">
              <a:latin typeface="Arial" panose="020B0604020202020204" pitchFamily="34" charset="0"/>
            </a:endParaRPr>
          </a:p>
        </p:txBody>
      </p:sp>
      <p:grpSp>
        <p:nvGrpSpPr>
          <p:cNvPr id="2" name="Group 157"/>
          <p:cNvGrpSpPr/>
          <p:nvPr/>
        </p:nvGrpSpPr>
        <p:grpSpPr>
          <a:xfrm>
            <a:off x="954088" y="3305175"/>
            <a:ext cx="1908175" cy="1368425"/>
            <a:chOff x="793" y="2075"/>
            <a:chExt cx="1202" cy="862"/>
          </a:xfrm>
        </p:grpSpPr>
        <p:grpSp>
          <p:nvGrpSpPr>
            <p:cNvPr id="9365" name="Group 13"/>
            <p:cNvGrpSpPr/>
            <p:nvPr/>
          </p:nvGrpSpPr>
          <p:grpSpPr>
            <a:xfrm rot="1647396">
              <a:off x="1111" y="2075"/>
              <a:ext cx="544" cy="862"/>
              <a:chOff x="2202" y="1158"/>
              <a:chExt cx="1356" cy="2003"/>
            </a:xfrm>
          </p:grpSpPr>
          <p:sp>
            <p:nvSpPr>
              <p:cNvPr id="9367" name="Freeform 14"/>
              <p:cNvSpPr/>
              <p:nvPr/>
            </p:nvSpPr>
            <p:spPr>
              <a:xfrm>
                <a:off x="2202" y="1322"/>
                <a:ext cx="1356" cy="1701"/>
              </a:xfrm>
              <a:custGeom>
                <a:avLst/>
                <a:gdLst>
                  <a:gd name="txL" fmla="*/ 0 w 2712"/>
                  <a:gd name="txT" fmla="*/ 0 h 3401"/>
                  <a:gd name="txR" fmla="*/ 2712 w 2712"/>
                  <a:gd name="txB" fmla="*/ 3401 h 3401"/>
                </a:gdLst>
                <a:ahLst/>
                <a:cxnLst>
                  <a:cxn ang="0">
                    <a:pos x="118" y="53"/>
                  </a:cxn>
                  <a:cxn ang="0">
                    <a:pos x="109" y="44"/>
                  </a:cxn>
                  <a:cxn ang="0">
                    <a:pos x="94" y="38"/>
                  </a:cxn>
                  <a:cxn ang="0">
                    <a:pos x="78" y="37"/>
                  </a:cxn>
                  <a:cxn ang="0">
                    <a:pos x="63" y="43"/>
                  </a:cxn>
                  <a:cxn ang="0">
                    <a:pos x="53" y="52"/>
                  </a:cxn>
                  <a:cxn ang="0">
                    <a:pos x="50" y="64"/>
                  </a:cxn>
                  <a:cxn ang="0">
                    <a:pos x="54" y="75"/>
                  </a:cxn>
                  <a:cxn ang="0">
                    <a:pos x="65" y="84"/>
                  </a:cxn>
                  <a:cxn ang="0">
                    <a:pos x="80" y="89"/>
                  </a:cxn>
                  <a:cxn ang="0">
                    <a:pos x="115" y="92"/>
                  </a:cxn>
                  <a:cxn ang="0">
                    <a:pos x="137" y="101"/>
                  </a:cxn>
                  <a:cxn ang="0">
                    <a:pos x="154" y="115"/>
                  </a:cxn>
                  <a:cxn ang="0">
                    <a:pos x="166" y="132"/>
                  </a:cxn>
                  <a:cxn ang="0">
                    <a:pos x="170" y="150"/>
                  </a:cxn>
                  <a:cxn ang="0">
                    <a:pos x="166" y="169"/>
                  </a:cxn>
                  <a:cxn ang="0">
                    <a:pos x="155" y="186"/>
                  </a:cxn>
                  <a:cxn ang="0">
                    <a:pos x="138" y="200"/>
                  </a:cxn>
                  <a:cxn ang="0">
                    <a:pos x="116" y="209"/>
                  </a:cxn>
                  <a:cxn ang="0">
                    <a:pos x="91" y="213"/>
                  </a:cxn>
                  <a:cxn ang="0">
                    <a:pos x="66" y="211"/>
                  </a:cxn>
                  <a:cxn ang="0">
                    <a:pos x="42" y="204"/>
                  </a:cxn>
                  <a:cxn ang="0">
                    <a:pos x="22" y="193"/>
                  </a:cxn>
                  <a:cxn ang="0">
                    <a:pos x="8" y="177"/>
                  </a:cxn>
                  <a:cxn ang="0">
                    <a:pos x="1" y="159"/>
                  </a:cxn>
                  <a:cxn ang="0">
                    <a:pos x="50" y="151"/>
                  </a:cxn>
                  <a:cxn ang="0">
                    <a:pos x="54" y="163"/>
                  </a:cxn>
                  <a:cxn ang="0">
                    <a:pos x="65" y="172"/>
                  </a:cxn>
                  <a:cxn ang="0">
                    <a:pos x="80" y="176"/>
                  </a:cxn>
                  <a:cxn ang="0">
                    <a:pos x="97" y="175"/>
                  </a:cxn>
                  <a:cxn ang="0">
                    <a:pos x="110" y="169"/>
                  </a:cxn>
                  <a:cxn ang="0">
                    <a:pos x="119" y="159"/>
                  </a:cxn>
                  <a:cxn ang="0">
                    <a:pos x="120" y="147"/>
                  </a:cxn>
                  <a:cxn ang="0">
                    <a:pos x="114" y="136"/>
                  </a:cxn>
                  <a:cxn ang="0">
                    <a:pos x="101" y="128"/>
                  </a:cxn>
                  <a:cxn ang="0">
                    <a:pos x="79" y="125"/>
                  </a:cxn>
                  <a:cxn ang="0">
                    <a:pos x="54" y="121"/>
                  </a:cxn>
                  <a:cxn ang="0">
                    <a:pos x="32" y="112"/>
                  </a:cxn>
                  <a:cxn ang="0">
                    <a:pos x="15" y="98"/>
                  </a:cxn>
                  <a:cxn ang="0">
                    <a:pos x="4" y="81"/>
                  </a:cxn>
                  <a:cxn ang="0">
                    <a:pos x="0" y="62"/>
                  </a:cxn>
                  <a:cxn ang="0">
                    <a:pos x="5" y="44"/>
                  </a:cxn>
                  <a:cxn ang="0">
                    <a:pos x="16" y="27"/>
                  </a:cxn>
                  <a:cxn ang="0">
                    <a:pos x="33" y="14"/>
                  </a:cxn>
                  <a:cxn ang="0">
                    <a:pos x="55" y="5"/>
                  </a:cxn>
                  <a:cxn ang="0">
                    <a:pos x="80" y="1"/>
                  </a:cxn>
                  <a:cxn ang="0">
                    <a:pos x="106" y="2"/>
                  </a:cxn>
                  <a:cxn ang="0">
                    <a:pos x="129" y="10"/>
                  </a:cxn>
                  <a:cxn ang="0">
                    <a:pos x="149" y="22"/>
                  </a:cxn>
                  <a:cxn ang="0">
                    <a:pos x="162" y="37"/>
                  </a:cxn>
                  <a:cxn ang="0">
                    <a:pos x="169" y="55"/>
                  </a:cxn>
                </a:cxnLst>
                <a:rect l="txL" t="txT" r="txR" b="txB"/>
                <a:pathLst>
                  <a:path w="2712" h="3401">
                    <a:moveTo>
                      <a:pt x="1918" y="998"/>
                    </a:moveTo>
                    <a:lnTo>
                      <a:pt x="1918" y="958"/>
                    </a:lnTo>
                    <a:lnTo>
                      <a:pt x="1912" y="926"/>
                    </a:lnTo>
                    <a:lnTo>
                      <a:pt x="1899" y="886"/>
                    </a:lnTo>
                    <a:lnTo>
                      <a:pt x="1881" y="846"/>
                    </a:lnTo>
                    <a:lnTo>
                      <a:pt x="1861" y="812"/>
                    </a:lnTo>
                    <a:lnTo>
                      <a:pt x="1834" y="778"/>
                    </a:lnTo>
                    <a:lnTo>
                      <a:pt x="1805" y="747"/>
                    </a:lnTo>
                    <a:lnTo>
                      <a:pt x="1767" y="719"/>
                    </a:lnTo>
                    <a:lnTo>
                      <a:pt x="1731" y="692"/>
                    </a:lnTo>
                    <a:lnTo>
                      <a:pt x="1691" y="665"/>
                    </a:lnTo>
                    <a:lnTo>
                      <a:pt x="1644" y="644"/>
                    </a:lnTo>
                    <a:lnTo>
                      <a:pt x="1600" y="625"/>
                    </a:lnTo>
                    <a:lnTo>
                      <a:pt x="1551" y="608"/>
                    </a:lnTo>
                    <a:lnTo>
                      <a:pt x="1503" y="599"/>
                    </a:lnTo>
                    <a:lnTo>
                      <a:pt x="1450" y="591"/>
                    </a:lnTo>
                    <a:lnTo>
                      <a:pt x="1397" y="584"/>
                    </a:lnTo>
                    <a:lnTo>
                      <a:pt x="1344" y="582"/>
                    </a:lnTo>
                    <a:lnTo>
                      <a:pt x="1292" y="587"/>
                    </a:lnTo>
                    <a:lnTo>
                      <a:pt x="1243" y="591"/>
                    </a:lnTo>
                    <a:lnTo>
                      <a:pt x="1190" y="601"/>
                    </a:lnTo>
                    <a:lnTo>
                      <a:pt x="1142" y="614"/>
                    </a:lnTo>
                    <a:lnTo>
                      <a:pt x="1093" y="631"/>
                    </a:lnTo>
                    <a:lnTo>
                      <a:pt x="1045" y="652"/>
                    </a:lnTo>
                    <a:lnTo>
                      <a:pt x="1002" y="675"/>
                    </a:lnTo>
                    <a:lnTo>
                      <a:pt x="965" y="698"/>
                    </a:lnTo>
                    <a:lnTo>
                      <a:pt x="929" y="728"/>
                    </a:lnTo>
                    <a:lnTo>
                      <a:pt x="895" y="759"/>
                    </a:lnTo>
                    <a:lnTo>
                      <a:pt x="869" y="789"/>
                    </a:lnTo>
                    <a:lnTo>
                      <a:pt x="846" y="825"/>
                    </a:lnTo>
                    <a:lnTo>
                      <a:pt x="821" y="861"/>
                    </a:lnTo>
                    <a:lnTo>
                      <a:pt x="808" y="899"/>
                    </a:lnTo>
                    <a:lnTo>
                      <a:pt x="794" y="935"/>
                    </a:lnTo>
                    <a:lnTo>
                      <a:pt x="794" y="975"/>
                    </a:lnTo>
                    <a:lnTo>
                      <a:pt x="791" y="1015"/>
                    </a:lnTo>
                    <a:lnTo>
                      <a:pt x="794" y="1051"/>
                    </a:lnTo>
                    <a:lnTo>
                      <a:pt x="802" y="1089"/>
                    </a:lnTo>
                    <a:lnTo>
                      <a:pt x="821" y="1129"/>
                    </a:lnTo>
                    <a:lnTo>
                      <a:pt x="838" y="1162"/>
                    </a:lnTo>
                    <a:lnTo>
                      <a:pt x="859" y="1196"/>
                    </a:lnTo>
                    <a:lnTo>
                      <a:pt x="889" y="1232"/>
                    </a:lnTo>
                    <a:lnTo>
                      <a:pt x="920" y="1262"/>
                    </a:lnTo>
                    <a:lnTo>
                      <a:pt x="952" y="1293"/>
                    </a:lnTo>
                    <a:lnTo>
                      <a:pt x="996" y="1319"/>
                    </a:lnTo>
                    <a:lnTo>
                      <a:pt x="1036" y="1338"/>
                    </a:lnTo>
                    <a:lnTo>
                      <a:pt x="1079" y="1361"/>
                    </a:lnTo>
                    <a:lnTo>
                      <a:pt x="1129" y="1378"/>
                    </a:lnTo>
                    <a:lnTo>
                      <a:pt x="1176" y="1395"/>
                    </a:lnTo>
                    <a:lnTo>
                      <a:pt x="1226" y="1405"/>
                    </a:lnTo>
                    <a:lnTo>
                      <a:pt x="1279" y="1413"/>
                    </a:lnTo>
                    <a:lnTo>
                      <a:pt x="1515" y="1413"/>
                    </a:lnTo>
                    <a:lnTo>
                      <a:pt x="1591" y="1422"/>
                    </a:lnTo>
                    <a:lnTo>
                      <a:pt x="1671" y="1435"/>
                    </a:lnTo>
                    <a:lnTo>
                      <a:pt x="1750" y="1453"/>
                    </a:lnTo>
                    <a:lnTo>
                      <a:pt x="1828" y="1470"/>
                    </a:lnTo>
                    <a:lnTo>
                      <a:pt x="1904" y="1492"/>
                    </a:lnTo>
                    <a:lnTo>
                      <a:pt x="1975" y="1519"/>
                    </a:lnTo>
                    <a:lnTo>
                      <a:pt x="2053" y="1549"/>
                    </a:lnTo>
                    <a:lnTo>
                      <a:pt x="2119" y="1576"/>
                    </a:lnTo>
                    <a:lnTo>
                      <a:pt x="2182" y="1616"/>
                    </a:lnTo>
                    <a:lnTo>
                      <a:pt x="2246" y="1656"/>
                    </a:lnTo>
                    <a:lnTo>
                      <a:pt x="2305" y="1692"/>
                    </a:lnTo>
                    <a:lnTo>
                      <a:pt x="2362" y="1740"/>
                    </a:lnTo>
                    <a:lnTo>
                      <a:pt x="2414" y="1783"/>
                    </a:lnTo>
                    <a:lnTo>
                      <a:pt x="2463" y="1833"/>
                    </a:lnTo>
                    <a:lnTo>
                      <a:pt x="2514" y="1882"/>
                    </a:lnTo>
                    <a:lnTo>
                      <a:pt x="2550" y="1932"/>
                    </a:lnTo>
                    <a:lnTo>
                      <a:pt x="2587" y="1987"/>
                    </a:lnTo>
                    <a:lnTo>
                      <a:pt x="2613" y="2044"/>
                    </a:lnTo>
                    <a:lnTo>
                      <a:pt x="2644" y="2103"/>
                    </a:lnTo>
                    <a:lnTo>
                      <a:pt x="2668" y="2160"/>
                    </a:lnTo>
                    <a:lnTo>
                      <a:pt x="2687" y="2221"/>
                    </a:lnTo>
                    <a:lnTo>
                      <a:pt x="2697" y="2276"/>
                    </a:lnTo>
                    <a:lnTo>
                      <a:pt x="2706" y="2340"/>
                    </a:lnTo>
                    <a:lnTo>
                      <a:pt x="2712" y="2397"/>
                    </a:lnTo>
                    <a:lnTo>
                      <a:pt x="2712" y="2456"/>
                    </a:lnTo>
                    <a:lnTo>
                      <a:pt x="2701" y="2517"/>
                    </a:lnTo>
                    <a:lnTo>
                      <a:pt x="2691" y="2576"/>
                    </a:lnTo>
                    <a:lnTo>
                      <a:pt x="2670" y="2637"/>
                    </a:lnTo>
                    <a:lnTo>
                      <a:pt x="2651" y="2694"/>
                    </a:lnTo>
                    <a:lnTo>
                      <a:pt x="2625" y="2751"/>
                    </a:lnTo>
                    <a:lnTo>
                      <a:pt x="2594" y="2806"/>
                    </a:lnTo>
                    <a:lnTo>
                      <a:pt x="2560" y="2859"/>
                    </a:lnTo>
                    <a:lnTo>
                      <a:pt x="2520" y="2911"/>
                    </a:lnTo>
                    <a:lnTo>
                      <a:pt x="2476" y="2964"/>
                    </a:lnTo>
                    <a:lnTo>
                      <a:pt x="2429" y="3013"/>
                    </a:lnTo>
                    <a:lnTo>
                      <a:pt x="2379" y="3061"/>
                    </a:lnTo>
                    <a:lnTo>
                      <a:pt x="2320" y="3105"/>
                    </a:lnTo>
                    <a:lnTo>
                      <a:pt x="2263" y="3145"/>
                    </a:lnTo>
                    <a:lnTo>
                      <a:pt x="2203" y="3185"/>
                    </a:lnTo>
                    <a:lnTo>
                      <a:pt x="2136" y="3221"/>
                    </a:lnTo>
                    <a:lnTo>
                      <a:pt x="2066" y="3253"/>
                    </a:lnTo>
                    <a:lnTo>
                      <a:pt x="1996" y="3283"/>
                    </a:lnTo>
                    <a:lnTo>
                      <a:pt x="1921" y="3310"/>
                    </a:lnTo>
                    <a:lnTo>
                      <a:pt x="1845" y="3335"/>
                    </a:lnTo>
                    <a:lnTo>
                      <a:pt x="1767" y="3350"/>
                    </a:lnTo>
                    <a:lnTo>
                      <a:pt x="1691" y="3371"/>
                    </a:lnTo>
                    <a:lnTo>
                      <a:pt x="1614" y="3384"/>
                    </a:lnTo>
                    <a:lnTo>
                      <a:pt x="1534" y="3394"/>
                    </a:lnTo>
                    <a:lnTo>
                      <a:pt x="1450" y="3401"/>
                    </a:lnTo>
                    <a:lnTo>
                      <a:pt x="1366" y="3401"/>
                    </a:lnTo>
                    <a:lnTo>
                      <a:pt x="1290" y="3401"/>
                    </a:lnTo>
                    <a:lnTo>
                      <a:pt x="1207" y="3397"/>
                    </a:lnTo>
                    <a:lnTo>
                      <a:pt x="1125" y="3388"/>
                    </a:lnTo>
                    <a:lnTo>
                      <a:pt x="1045" y="3375"/>
                    </a:lnTo>
                    <a:lnTo>
                      <a:pt x="969" y="3361"/>
                    </a:lnTo>
                    <a:lnTo>
                      <a:pt x="889" y="3344"/>
                    </a:lnTo>
                    <a:lnTo>
                      <a:pt x="815" y="3318"/>
                    </a:lnTo>
                    <a:lnTo>
                      <a:pt x="741" y="3291"/>
                    </a:lnTo>
                    <a:lnTo>
                      <a:pt x="667" y="3264"/>
                    </a:lnTo>
                    <a:lnTo>
                      <a:pt x="599" y="3234"/>
                    </a:lnTo>
                    <a:lnTo>
                      <a:pt x="530" y="3198"/>
                    </a:lnTo>
                    <a:lnTo>
                      <a:pt x="471" y="3158"/>
                    </a:lnTo>
                    <a:lnTo>
                      <a:pt x="411" y="3120"/>
                    </a:lnTo>
                    <a:lnTo>
                      <a:pt x="350" y="3074"/>
                    </a:lnTo>
                    <a:lnTo>
                      <a:pt x="300" y="3027"/>
                    </a:lnTo>
                    <a:lnTo>
                      <a:pt x="249" y="2983"/>
                    </a:lnTo>
                    <a:lnTo>
                      <a:pt x="203" y="2930"/>
                    </a:lnTo>
                    <a:lnTo>
                      <a:pt x="163" y="2880"/>
                    </a:lnTo>
                    <a:lnTo>
                      <a:pt x="125" y="2827"/>
                    </a:lnTo>
                    <a:lnTo>
                      <a:pt x="97" y="2770"/>
                    </a:lnTo>
                    <a:lnTo>
                      <a:pt x="68" y="2717"/>
                    </a:lnTo>
                    <a:lnTo>
                      <a:pt x="46" y="2658"/>
                    </a:lnTo>
                    <a:lnTo>
                      <a:pt x="27" y="2601"/>
                    </a:lnTo>
                    <a:lnTo>
                      <a:pt x="13" y="2540"/>
                    </a:lnTo>
                    <a:lnTo>
                      <a:pt x="0" y="2479"/>
                    </a:lnTo>
                    <a:lnTo>
                      <a:pt x="0" y="2420"/>
                    </a:lnTo>
                    <a:lnTo>
                      <a:pt x="0" y="2403"/>
                    </a:lnTo>
                    <a:lnTo>
                      <a:pt x="791" y="2403"/>
                    </a:lnTo>
                    <a:lnTo>
                      <a:pt x="791" y="2416"/>
                    </a:lnTo>
                    <a:lnTo>
                      <a:pt x="794" y="2454"/>
                    </a:lnTo>
                    <a:lnTo>
                      <a:pt x="802" y="2491"/>
                    </a:lnTo>
                    <a:lnTo>
                      <a:pt x="817" y="2531"/>
                    </a:lnTo>
                    <a:lnTo>
                      <a:pt x="834" y="2567"/>
                    </a:lnTo>
                    <a:lnTo>
                      <a:pt x="859" y="2603"/>
                    </a:lnTo>
                    <a:lnTo>
                      <a:pt x="886" y="2637"/>
                    </a:lnTo>
                    <a:lnTo>
                      <a:pt x="920" y="2667"/>
                    </a:lnTo>
                    <a:lnTo>
                      <a:pt x="948" y="2694"/>
                    </a:lnTo>
                    <a:lnTo>
                      <a:pt x="988" y="2721"/>
                    </a:lnTo>
                    <a:lnTo>
                      <a:pt x="1028" y="2747"/>
                    </a:lnTo>
                    <a:lnTo>
                      <a:pt x="1076" y="2766"/>
                    </a:lnTo>
                    <a:lnTo>
                      <a:pt x="1123" y="2783"/>
                    </a:lnTo>
                    <a:lnTo>
                      <a:pt x="1169" y="2797"/>
                    </a:lnTo>
                    <a:lnTo>
                      <a:pt x="1222" y="2806"/>
                    </a:lnTo>
                    <a:lnTo>
                      <a:pt x="1273" y="2814"/>
                    </a:lnTo>
                    <a:lnTo>
                      <a:pt x="1327" y="2818"/>
                    </a:lnTo>
                    <a:lnTo>
                      <a:pt x="1380" y="2818"/>
                    </a:lnTo>
                    <a:lnTo>
                      <a:pt x="1433" y="2814"/>
                    </a:lnTo>
                    <a:lnTo>
                      <a:pt x="1488" y="2810"/>
                    </a:lnTo>
                    <a:lnTo>
                      <a:pt x="1537" y="2800"/>
                    </a:lnTo>
                    <a:lnTo>
                      <a:pt x="1583" y="2783"/>
                    </a:lnTo>
                    <a:lnTo>
                      <a:pt x="1631" y="2766"/>
                    </a:lnTo>
                    <a:lnTo>
                      <a:pt x="1674" y="2747"/>
                    </a:lnTo>
                    <a:lnTo>
                      <a:pt x="1718" y="2723"/>
                    </a:lnTo>
                    <a:lnTo>
                      <a:pt x="1758" y="2694"/>
                    </a:lnTo>
                    <a:lnTo>
                      <a:pt x="1792" y="2667"/>
                    </a:lnTo>
                    <a:lnTo>
                      <a:pt x="1823" y="2637"/>
                    </a:lnTo>
                    <a:lnTo>
                      <a:pt x="1847" y="2607"/>
                    </a:lnTo>
                    <a:lnTo>
                      <a:pt x="1872" y="2570"/>
                    </a:lnTo>
                    <a:lnTo>
                      <a:pt x="1891" y="2531"/>
                    </a:lnTo>
                    <a:lnTo>
                      <a:pt x="1904" y="2492"/>
                    </a:lnTo>
                    <a:lnTo>
                      <a:pt x="1916" y="2456"/>
                    </a:lnTo>
                    <a:lnTo>
                      <a:pt x="1918" y="2420"/>
                    </a:lnTo>
                    <a:lnTo>
                      <a:pt x="1918" y="2377"/>
                    </a:lnTo>
                    <a:lnTo>
                      <a:pt x="1916" y="2340"/>
                    </a:lnTo>
                    <a:lnTo>
                      <a:pt x="1902" y="2302"/>
                    </a:lnTo>
                    <a:lnTo>
                      <a:pt x="1889" y="2262"/>
                    </a:lnTo>
                    <a:lnTo>
                      <a:pt x="1864" y="2230"/>
                    </a:lnTo>
                    <a:lnTo>
                      <a:pt x="1842" y="2192"/>
                    </a:lnTo>
                    <a:lnTo>
                      <a:pt x="1815" y="2164"/>
                    </a:lnTo>
                    <a:lnTo>
                      <a:pt x="1781" y="2133"/>
                    </a:lnTo>
                    <a:lnTo>
                      <a:pt x="1745" y="2103"/>
                    </a:lnTo>
                    <a:lnTo>
                      <a:pt x="1705" y="2076"/>
                    </a:lnTo>
                    <a:lnTo>
                      <a:pt x="1665" y="2057"/>
                    </a:lnTo>
                    <a:lnTo>
                      <a:pt x="1614" y="2036"/>
                    </a:lnTo>
                    <a:lnTo>
                      <a:pt x="1568" y="2017"/>
                    </a:lnTo>
                    <a:lnTo>
                      <a:pt x="1517" y="2010"/>
                    </a:lnTo>
                    <a:lnTo>
                      <a:pt x="1467" y="1996"/>
                    </a:lnTo>
                    <a:lnTo>
                      <a:pt x="1416" y="1989"/>
                    </a:lnTo>
                    <a:lnTo>
                      <a:pt x="1256" y="1992"/>
                    </a:lnTo>
                    <a:lnTo>
                      <a:pt x="1180" y="1987"/>
                    </a:lnTo>
                    <a:lnTo>
                      <a:pt x="1095" y="1979"/>
                    </a:lnTo>
                    <a:lnTo>
                      <a:pt x="1019" y="1962"/>
                    </a:lnTo>
                    <a:lnTo>
                      <a:pt x="939" y="1949"/>
                    </a:lnTo>
                    <a:lnTo>
                      <a:pt x="861" y="1930"/>
                    </a:lnTo>
                    <a:lnTo>
                      <a:pt x="789" y="1903"/>
                    </a:lnTo>
                    <a:lnTo>
                      <a:pt x="715" y="1876"/>
                    </a:lnTo>
                    <a:lnTo>
                      <a:pt x="640" y="1850"/>
                    </a:lnTo>
                    <a:lnTo>
                      <a:pt x="574" y="1816"/>
                    </a:lnTo>
                    <a:lnTo>
                      <a:pt x="511" y="1780"/>
                    </a:lnTo>
                    <a:lnTo>
                      <a:pt x="447" y="1740"/>
                    </a:lnTo>
                    <a:lnTo>
                      <a:pt x="388" y="1700"/>
                    </a:lnTo>
                    <a:lnTo>
                      <a:pt x="334" y="1656"/>
                    </a:lnTo>
                    <a:lnTo>
                      <a:pt x="283" y="1607"/>
                    </a:lnTo>
                    <a:lnTo>
                      <a:pt x="234" y="1559"/>
                    </a:lnTo>
                    <a:lnTo>
                      <a:pt x="190" y="1510"/>
                    </a:lnTo>
                    <a:lnTo>
                      <a:pt x="150" y="1456"/>
                    </a:lnTo>
                    <a:lnTo>
                      <a:pt x="116" y="1399"/>
                    </a:lnTo>
                    <a:lnTo>
                      <a:pt x="82" y="1342"/>
                    </a:lnTo>
                    <a:lnTo>
                      <a:pt x="55" y="1289"/>
                    </a:lnTo>
                    <a:lnTo>
                      <a:pt x="36" y="1228"/>
                    </a:lnTo>
                    <a:lnTo>
                      <a:pt x="23" y="1169"/>
                    </a:lnTo>
                    <a:lnTo>
                      <a:pt x="10" y="1112"/>
                    </a:lnTo>
                    <a:lnTo>
                      <a:pt x="0" y="1051"/>
                    </a:lnTo>
                    <a:lnTo>
                      <a:pt x="0" y="992"/>
                    </a:lnTo>
                    <a:lnTo>
                      <a:pt x="0" y="930"/>
                    </a:lnTo>
                    <a:lnTo>
                      <a:pt x="10" y="869"/>
                    </a:lnTo>
                    <a:lnTo>
                      <a:pt x="23" y="816"/>
                    </a:lnTo>
                    <a:lnTo>
                      <a:pt x="44" y="753"/>
                    </a:lnTo>
                    <a:lnTo>
                      <a:pt x="67" y="696"/>
                    </a:lnTo>
                    <a:lnTo>
                      <a:pt x="93" y="639"/>
                    </a:lnTo>
                    <a:lnTo>
                      <a:pt x="124" y="582"/>
                    </a:lnTo>
                    <a:lnTo>
                      <a:pt x="160" y="532"/>
                    </a:lnTo>
                    <a:lnTo>
                      <a:pt x="200" y="477"/>
                    </a:lnTo>
                    <a:lnTo>
                      <a:pt x="247" y="428"/>
                    </a:lnTo>
                    <a:lnTo>
                      <a:pt x="293" y="378"/>
                    </a:lnTo>
                    <a:lnTo>
                      <a:pt x="348" y="335"/>
                    </a:lnTo>
                    <a:lnTo>
                      <a:pt x="403" y="291"/>
                    </a:lnTo>
                    <a:lnTo>
                      <a:pt x="460" y="247"/>
                    </a:lnTo>
                    <a:lnTo>
                      <a:pt x="525" y="211"/>
                    </a:lnTo>
                    <a:lnTo>
                      <a:pt x="591" y="175"/>
                    </a:lnTo>
                    <a:lnTo>
                      <a:pt x="661" y="141"/>
                    </a:lnTo>
                    <a:lnTo>
                      <a:pt x="732" y="110"/>
                    </a:lnTo>
                    <a:lnTo>
                      <a:pt x="802" y="87"/>
                    </a:lnTo>
                    <a:lnTo>
                      <a:pt x="878" y="65"/>
                    </a:lnTo>
                    <a:lnTo>
                      <a:pt x="958" y="44"/>
                    </a:lnTo>
                    <a:lnTo>
                      <a:pt x="1036" y="27"/>
                    </a:lnTo>
                    <a:lnTo>
                      <a:pt x="1116" y="17"/>
                    </a:lnTo>
                    <a:lnTo>
                      <a:pt x="1195" y="8"/>
                    </a:lnTo>
                    <a:lnTo>
                      <a:pt x="1279" y="4"/>
                    </a:lnTo>
                    <a:lnTo>
                      <a:pt x="1361" y="0"/>
                    </a:lnTo>
                    <a:lnTo>
                      <a:pt x="1441" y="4"/>
                    </a:lnTo>
                    <a:lnTo>
                      <a:pt x="1520" y="11"/>
                    </a:lnTo>
                    <a:lnTo>
                      <a:pt x="1604" y="17"/>
                    </a:lnTo>
                    <a:lnTo>
                      <a:pt x="1684" y="30"/>
                    </a:lnTo>
                    <a:lnTo>
                      <a:pt x="1766" y="47"/>
                    </a:lnTo>
                    <a:lnTo>
                      <a:pt x="1842" y="68"/>
                    </a:lnTo>
                    <a:lnTo>
                      <a:pt x="1916" y="91"/>
                    </a:lnTo>
                    <a:lnTo>
                      <a:pt x="1988" y="114"/>
                    </a:lnTo>
                    <a:lnTo>
                      <a:pt x="2058" y="148"/>
                    </a:lnTo>
                    <a:lnTo>
                      <a:pt x="2129" y="181"/>
                    </a:lnTo>
                    <a:lnTo>
                      <a:pt x="2193" y="217"/>
                    </a:lnTo>
                    <a:lnTo>
                      <a:pt x="2256" y="251"/>
                    </a:lnTo>
                    <a:lnTo>
                      <a:pt x="2313" y="298"/>
                    </a:lnTo>
                    <a:lnTo>
                      <a:pt x="2370" y="338"/>
                    </a:lnTo>
                    <a:lnTo>
                      <a:pt x="2421" y="384"/>
                    </a:lnTo>
                    <a:lnTo>
                      <a:pt x="2471" y="435"/>
                    </a:lnTo>
                    <a:lnTo>
                      <a:pt x="2514" y="485"/>
                    </a:lnTo>
                    <a:lnTo>
                      <a:pt x="2556" y="538"/>
                    </a:lnTo>
                    <a:lnTo>
                      <a:pt x="2590" y="591"/>
                    </a:lnTo>
                    <a:lnTo>
                      <a:pt x="2621" y="648"/>
                    </a:lnTo>
                    <a:lnTo>
                      <a:pt x="2647" y="705"/>
                    </a:lnTo>
                    <a:lnTo>
                      <a:pt x="2670" y="762"/>
                    </a:lnTo>
                    <a:lnTo>
                      <a:pt x="2687" y="817"/>
                    </a:lnTo>
                    <a:lnTo>
                      <a:pt x="2701" y="878"/>
                    </a:lnTo>
                    <a:lnTo>
                      <a:pt x="2706" y="939"/>
                    </a:lnTo>
                    <a:lnTo>
                      <a:pt x="2712" y="998"/>
                    </a:lnTo>
                    <a:lnTo>
                      <a:pt x="1918" y="998"/>
                    </a:lnTo>
                    <a:close/>
                  </a:path>
                </a:pathLst>
              </a:custGeom>
              <a:solidFill>
                <a:srgbClr val="0066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368" name="Rectangle 15"/>
              <p:cNvSpPr/>
              <p:nvPr/>
            </p:nvSpPr>
            <p:spPr>
              <a:xfrm>
                <a:off x="2785" y="1158"/>
                <a:ext cx="189" cy="2003"/>
              </a:xfrm>
              <a:prstGeom prst="rect">
                <a:avLst/>
              </a:prstGeom>
              <a:solidFill>
                <a:srgbClr val="006600"/>
              </a:solidFill>
              <a:ln w="9525">
                <a:noFill/>
              </a:ln>
            </p:spPr>
            <p:txBody>
              <a:bodyPr/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bg2">
                      <a:lumMod val="40000"/>
                      <a:lumOff val="60000"/>
                    </a:schemeClr>
                  </a:buClr>
                  <a:buSzPct val="80000"/>
                  <a:buFont typeface="Wingdings 3" panose="05040102010807070707" pitchFamily="18" charset="2"/>
                  <a:buChar char=""/>
                  <a:defRPr sz="20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bg2">
                      <a:lumMod val="40000"/>
                      <a:lumOff val="60000"/>
                    </a:schemeClr>
                  </a:buClr>
                  <a:buSzPct val="80000"/>
                  <a:buFont typeface="Wingdings 3" panose="05040102010807070707" pitchFamily="18" charset="2"/>
                  <a:buChar char=""/>
                  <a:defRPr sz="1800" b="0" i="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bg2">
                      <a:lumMod val="40000"/>
                      <a:lumOff val="60000"/>
                    </a:schemeClr>
                  </a:buClr>
                  <a:buSzPct val="80000"/>
                  <a:buFont typeface="Wingdings 3" panose="05040102010807070707" pitchFamily="18" charset="2"/>
                  <a:buChar char=""/>
                  <a:defRPr sz="1600" b="0" i="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bg2">
                      <a:lumMod val="40000"/>
                      <a:lumOff val="60000"/>
                    </a:schemeClr>
                  </a:buClr>
                  <a:buSzPct val="80000"/>
                  <a:buFont typeface="Wingdings 3" panose="05040102010807070707" pitchFamily="18" charset="2"/>
                  <a:buChar char=""/>
                  <a:defRPr sz="1400" b="0" i="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bg2">
                      <a:lumMod val="40000"/>
                      <a:lumOff val="60000"/>
                    </a:schemeClr>
                  </a:buClr>
                  <a:buSzPct val="80000"/>
                  <a:buFont typeface="Wingdings 3" panose="05040102010807070707" pitchFamily="18" charset="2"/>
                  <a:buChar char=""/>
                  <a:defRPr sz="1400" b="0" i="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5pPr>
              </a:lstStyle>
              <a:p>
                <a:pPr marL="0" lvl="0" indent="0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id-ID" altLang="en-US" sz="1800" dirty="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9366" name="AutoShape 16"/>
            <p:cNvSpPr/>
            <p:nvPr/>
          </p:nvSpPr>
          <p:spPr>
            <a:xfrm>
              <a:off x="793" y="2457"/>
              <a:ext cx="1202" cy="331"/>
            </a:xfrm>
            <a:prstGeom prst="bevel">
              <a:avLst>
                <a:gd name="adj" fmla="val 12500"/>
              </a:avLst>
            </a:prstGeom>
            <a:solidFill>
              <a:srgbClr val="FFFF99"/>
            </a:solidFill>
            <a:ln w="127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2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8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6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4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4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5pPr>
            </a:lstStyle>
            <a:p>
              <a:pPr marL="0" lvl="0" indent="0" algn="ctr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id-ID" altLang="en-US" dirty="0">
                  <a:latin typeface="Times New Roman" panose="02020603050405020304" pitchFamily="18" charset="0"/>
                </a:rPr>
                <a:t>Biaya Perolehan</a:t>
              </a:r>
              <a:endParaRPr lang="id-ID" altLang="en-US" dirty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4" name="Group 158"/>
          <p:cNvGrpSpPr/>
          <p:nvPr/>
        </p:nvGrpSpPr>
        <p:grpSpPr>
          <a:xfrm>
            <a:off x="3684588" y="3373438"/>
            <a:ext cx="1231900" cy="1222375"/>
            <a:chOff x="2331" y="2121"/>
            <a:chExt cx="776" cy="771"/>
          </a:xfrm>
        </p:grpSpPr>
        <p:grpSp>
          <p:nvGrpSpPr>
            <p:cNvPr id="9330" name="Group 18"/>
            <p:cNvGrpSpPr/>
            <p:nvPr/>
          </p:nvGrpSpPr>
          <p:grpSpPr>
            <a:xfrm rot="-2097984">
              <a:off x="2426" y="2121"/>
              <a:ext cx="564" cy="771"/>
              <a:chOff x="2036" y="1093"/>
              <a:chExt cx="1668" cy="2130"/>
            </a:xfrm>
          </p:grpSpPr>
          <p:sp>
            <p:nvSpPr>
              <p:cNvPr id="9332" name="Freeform 19"/>
              <p:cNvSpPr/>
              <p:nvPr/>
            </p:nvSpPr>
            <p:spPr>
              <a:xfrm>
                <a:off x="2337" y="2772"/>
                <a:ext cx="1015" cy="451"/>
              </a:xfrm>
              <a:custGeom>
                <a:avLst/>
                <a:gdLst>
                  <a:gd name="txL" fmla="*/ 0 w 2030"/>
                  <a:gd name="txT" fmla="*/ 0 h 903"/>
                  <a:gd name="txR" fmla="*/ 2030 w 2030"/>
                  <a:gd name="txB" fmla="*/ 903 h 903"/>
                </a:gdLst>
                <a:ahLst/>
                <a:cxnLst>
                  <a:cxn ang="0">
                    <a:pos x="10" y="0"/>
                  </a:cxn>
                  <a:cxn ang="0">
                    <a:pos x="127" y="39"/>
                  </a:cxn>
                  <a:cxn ang="0">
                    <a:pos x="123" y="51"/>
                  </a:cxn>
                  <a:cxn ang="0">
                    <a:pos x="95" y="54"/>
                  </a:cxn>
                  <a:cxn ang="0">
                    <a:pos x="67" y="56"/>
                  </a:cxn>
                  <a:cxn ang="0">
                    <a:pos x="0" y="36"/>
                  </a:cxn>
                  <a:cxn ang="0">
                    <a:pos x="1" y="7"/>
                  </a:cxn>
                  <a:cxn ang="0">
                    <a:pos x="10" y="0"/>
                  </a:cxn>
                  <a:cxn ang="0">
                    <a:pos x="10" y="0"/>
                  </a:cxn>
                  <a:cxn ang="0">
                    <a:pos x="10" y="0"/>
                  </a:cxn>
                </a:cxnLst>
                <a:rect l="txL" t="txT" r="txR" b="txB"/>
                <a:pathLst>
                  <a:path w="2030" h="903">
                    <a:moveTo>
                      <a:pt x="159" y="0"/>
                    </a:moveTo>
                    <a:lnTo>
                      <a:pt x="2030" y="639"/>
                    </a:lnTo>
                    <a:lnTo>
                      <a:pt x="1959" y="829"/>
                    </a:lnTo>
                    <a:lnTo>
                      <a:pt x="1518" y="878"/>
                    </a:lnTo>
                    <a:lnTo>
                      <a:pt x="1064" y="903"/>
                    </a:lnTo>
                    <a:lnTo>
                      <a:pt x="0" y="576"/>
                    </a:lnTo>
                    <a:lnTo>
                      <a:pt x="13" y="122"/>
                    </a:lnTo>
                    <a:lnTo>
                      <a:pt x="159" y="0"/>
                    </a:lnTo>
                    <a:close/>
                  </a:path>
                </a:pathLst>
              </a:custGeom>
              <a:solidFill>
                <a:srgbClr val="8C604A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333" name="Freeform 20"/>
              <p:cNvSpPr/>
              <p:nvPr/>
            </p:nvSpPr>
            <p:spPr>
              <a:xfrm>
                <a:off x="2362" y="1200"/>
                <a:ext cx="983" cy="551"/>
              </a:xfrm>
              <a:custGeom>
                <a:avLst/>
                <a:gdLst>
                  <a:gd name="txL" fmla="*/ 0 w 1965"/>
                  <a:gd name="txT" fmla="*/ 0 h 1103"/>
                  <a:gd name="txR" fmla="*/ 1965 w 1965"/>
                  <a:gd name="txB" fmla="*/ 1103 h 1103"/>
                </a:gdLst>
                <a:ahLst/>
                <a:cxnLst>
                  <a:cxn ang="0">
                    <a:pos x="2" y="0"/>
                  </a:cxn>
                  <a:cxn ang="0">
                    <a:pos x="123" y="2"/>
                  </a:cxn>
                  <a:cxn ang="0">
                    <a:pos x="121" y="24"/>
                  </a:cxn>
                  <a:cxn ang="0">
                    <a:pos x="115" y="34"/>
                  </a:cxn>
                  <a:cxn ang="0">
                    <a:pos x="48" y="68"/>
                  </a:cxn>
                  <a:cxn ang="0">
                    <a:pos x="43" y="28"/>
                  </a:cxn>
                  <a:cxn ang="0">
                    <a:pos x="21" y="26"/>
                  </a:cxn>
                  <a:cxn ang="0">
                    <a:pos x="3" y="20"/>
                  </a:cxn>
                  <a:cxn ang="0">
                    <a:pos x="0" y="11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</a:cxnLst>
                <a:rect l="txL" t="txT" r="txR" b="txB"/>
                <a:pathLst>
                  <a:path w="1965" h="1103">
                    <a:moveTo>
                      <a:pt x="29" y="0"/>
                    </a:moveTo>
                    <a:lnTo>
                      <a:pt x="1965" y="42"/>
                    </a:lnTo>
                    <a:lnTo>
                      <a:pt x="1933" y="392"/>
                    </a:lnTo>
                    <a:lnTo>
                      <a:pt x="1834" y="555"/>
                    </a:lnTo>
                    <a:lnTo>
                      <a:pt x="768" y="1103"/>
                    </a:lnTo>
                    <a:lnTo>
                      <a:pt x="679" y="456"/>
                    </a:lnTo>
                    <a:lnTo>
                      <a:pt x="336" y="420"/>
                    </a:lnTo>
                    <a:lnTo>
                      <a:pt x="40" y="331"/>
                    </a:lnTo>
                    <a:lnTo>
                      <a:pt x="0" y="188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8C604A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334" name="Freeform 21"/>
              <p:cNvSpPr/>
              <p:nvPr/>
            </p:nvSpPr>
            <p:spPr>
              <a:xfrm>
                <a:off x="2537" y="1417"/>
                <a:ext cx="314" cy="1456"/>
              </a:xfrm>
              <a:custGeom>
                <a:avLst/>
                <a:gdLst>
                  <a:gd name="txL" fmla="*/ 0 w 629"/>
                  <a:gd name="txT" fmla="*/ 0 h 2912"/>
                  <a:gd name="txR" fmla="*/ 629 w 629"/>
                  <a:gd name="txB" fmla="*/ 2912 h 2912"/>
                </a:gdLst>
                <a:ahLst/>
                <a:cxnLst>
                  <a:cxn ang="0">
                    <a:pos x="33" y="0"/>
                  </a:cxn>
                  <a:cxn ang="0">
                    <a:pos x="31" y="12"/>
                  </a:cxn>
                  <a:cxn ang="0">
                    <a:pos x="34" y="40"/>
                  </a:cxn>
                  <a:cxn ang="0">
                    <a:pos x="30" y="50"/>
                  </a:cxn>
                  <a:cxn ang="0">
                    <a:pos x="30" y="56"/>
                  </a:cxn>
                  <a:cxn ang="0">
                    <a:pos x="33" y="64"/>
                  </a:cxn>
                  <a:cxn ang="0">
                    <a:pos x="32" y="71"/>
                  </a:cxn>
                  <a:cxn ang="0">
                    <a:pos x="31" y="75"/>
                  </a:cxn>
                  <a:cxn ang="0">
                    <a:pos x="33" y="87"/>
                  </a:cxn>
                  <a:cxn ang="0">
                    <a:pos x="34" y="104"/>
                  </a:cxn>
                  <a:cxn ang="0">
                    <a:pos x="30" y="121"/>
                  </a:cxn>
                  <a:cxn ang="0">
                    <a:pos x="39" y="182"/>
                  </a:cxn>
                  <a:cxn ang="0">
                    <a:pos x="0" y="168"/>
                  </a:cxn>
                  <a:cxn ang="0">
                    <a:pos x="2" y="142"/>
                  </a:cxn>
                  <a:cxn ang="0">
                    <a:pos x="13" y="159"/>
                  </a:cxn>
                  <a:cxn ang="0">
                    <a:pos x="21" y="147"/>
                  </a:cxn>
                  <a:cxn ang="0">
                    <a:pos x="20" y="2"/>
                  </a:cxn>
                  <a:cxn ang="0">
                    <a:pos x="33" y="0"/>
                  </a:cxn>
                  <a:cxn ang="0">
                    <a:pos x="33" y="0"/>
                  </a:cxn>
                  <a:cxn ang="0">
                    <a:pos x="33" y="0"/>
                  </a:cxn>
                </a:cxnLst>
                <a:rect l="txL" t="txT" r="txR" b="txB"/>
                <a:pathLst>
                  <a:path w="629" h="2912">
                    <a:moveTo>
                      <a:pt x="540" y="0"/>
                    </a:moveTo>
                    <a:lnTo>
                      <a:pt x="496" y="182"/>
                    </a:lnTo>
                    <a:lnTo>
                      <a:pt x="559" y="631"/>
                    </a:lnTo>
                    <a:lnTo>
                      <a:pt x="483" y="785"/>
                    </a:lnTo>
                    <a:lnTo>
                      <a:pt x="483" y="891"/>
                    </a:lnTo>
                    <a:lnTo>
                      <a:pt x="540" y="1016"/>
                    </a:lnTo>
                    <a:lnTo>
                      <a:pt x="524" y="1121"/>
                    </a:lnTo>
                    <a:lnTo>
                      <a:pt x="496" y="1193"/>
                    </a:lnTo>
                    <a:lnTo>
                      <a:pt x="540" y="1381"/>
                    </a:lnTo>
                    <a:lnTo>
                      <a:pt x="559" y="1649"/>
                    </a:lnTo>
                    <a:lnTo>
                      <a:pt x="490" y="1923"/>
                    </a:lnTo>
                    <a:lnTo>
                      <a:pt x="629" y="2912"/>
                    </a:lnTo>
                    <a:lnTo>
                      <a:pt x="0" y="2680"/>
                    </a:lnTo>
                    <a:lnTo>
                      <a:pt x="47" y="2260"/>
                    </a:lnTo>
                    <a:lnTo>
                      <a:pt x="215" y="2541"/>
                    </a:lnTo>
                    <a:lnTo>
                      <a:pt x="336" y="2351"/>
                    </a:lnTo>
                    <a:lnTo>
                      <a:pt x="329" y="20"/>
                    </a:lnTo>
                    <a:lnTo>
                      <a:pt x="540" y="0"/>
                    </a:lnTo>
                    <a:close/>
                  </a:path>
                </a:pathLst>
              </a:custGeom>
              <a:solidFill>
                <a:srgbClr val="EBA17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335" name="Freeform 22"/>
              <p:cNvSpPr/>
              <p:nvPr/>
            </p:nvSpPr>
            <p:spPr>
              <a:xfrm>
                <a:off x="3227" y="1395"/>
                <a:ext cx="115" cy="1135"/>
              </a:xfrm>
              <a:custGeom>
                <a:avLst/>
                <a:gdLst>
                  <a:gd name="txL" fmla="*/ 0 w 230"/>
                  <a:gd name="txT" fmla="*/ 0 h 2269"/>
                  <a:gd name="txR" fmla="*/ 230 w 230"/>
                  <a:gd name="txB" fmla="*/ 2269 h 2269"/>
                </a:gdLst>
                <a:ahLst/>
                <a:cxnLst>
                  <a:cxn ang="0">
                    <a:pos x="13" y="0"/>
                  </a:cxn>
                  <a:cxn ang="0">
                    <a:pos x="15" y="20"/>
                  </a:cxn>
                  <a:cxn ang="0">
                    <a:pos x="13" y="44"/>
                  </a:cxn>
                  <a:cxn ang="0">
                    <a:pos x="10" y="57"/>
                  </a:cxn>
                  <a:cxn ang="0">
                    <a:pos x="12" y="68"/>
                  </a:cxn>
                  <a:cxn ang="0">
                    <a:pos x="12" y="85"/>
                  </a:cxn>
                  <a:cxn ang="0">
                    <a:pos x="10" y="95"/>
                  </a:cxn>
                  <a:cxn ang="0">
                    <a:pos x="13" y="99"/>
                  </a:cxn>
                  <a:cxn ang="0">
                    <a:pos x="10" y="108"/>
                  </a:cxn>
                  <a:cxn ang="0">
                    <a:pos x="13" y="119"/>
                  </a:cxn>
                  <a:cxn ang="0">
                    <a:pos x="12" y="142"/>
                  </a:cxn>
                  <a:cxn ang="0">
                    <a:pos x="0" y="120"/>
                  </a:cxn>
                  <a:cxn ang="0">
                    <a:pos x="2" y="49"/>
                  </a:cxn>
                  <a:cxn ang="0">
                    <a:pos x="13" y="0"/>
                  </a:cxn>
                  <a:cxn ang="0">
                    <a:pos x="13" y="0"/>
                  </a:cxn>
                  <a:cxn ang="0">
                    <a:pos x="13" y="0"/>
                  </a:cxn>
                </a:cxnLst>
                <a:rect l="txL" t="txT" r="txR" b="txB"/>
                <a:pathLst>
                  <a:path w="230" h="2269">
                    <a:moveTo>
                      <a:pt x="203" y="0"/>
                    </a:moveTo>
                    <a:lnTo>
                      <a:pt x="230" y="310"/>
                    </a:lnTo>
                    <a:lnTo>
                      <a:pt x="196" y="690"/>
                    </a:lnTo>
                    <a:lnTo>
                      <a:pt x="154" y="907"/>
                    </a:lnTo>
                    <a:lnTo>
                      <a:pt x="188" y="1083"/>
                    </a:lnTo>
                    <a:lnTo>
                      <a:pt x="180" y="1347"/>
                    </a:lnTo>
                    <a:lnTo>
                      <a:pt x="154" y="1519"/>
                    </a:lnTo>
                    <a:lnTo>
                      <a:pt x="196" y="1579"/>
                    </a:lnTo>
                    <a:lnTo>
                      <a:pt x="159" y="1728"/>
                    </a:lnTo>
                    <a:lnTo>
                      <a:pt x="196" y="1904"/>
                    </a:lnTo>
                    <a:lnTo>
                      <a:pt x="188" y="2269"/>
                    </a:lnTo>
                    <a:lnTo>
                      <a:pt x="0" y="1912"/>
                    </a:lnTo>
                    <a:lnTo>
                      <a:pt x="21" y="773"/>
                    </a:lnTo>
                    <a:lnTo>
                      <a:pt x="203" y="0"/>
                    </a:lnTo>
                    <a:close/>
                  </a:path>
                </a:pathLst>
              </a:custGeom>
              <a:solidFill>
                <a:srgbClr val="EBA17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336" name="Freeform 23"/>
              <p:cNvSpPr/>
              <p:nvPr/>
            </p:nvSpPr>
            <p:spPr>
              <a:xfrm>
                <a:off x="2379" y="1343"/>
                <a:ext cx="1275" cy="1865"/>
              </a:xfrm>
              <a:custGeom>
                <a:avLst/>
                <a:gdLst>
                  <a:gd name="txL" fmla="*/ 0 w 2549"/>
                  <a:gd name="txT" fmla="*/ 0 h 3730"/>
                  <a:gd name="txR" fmla="*/ 2549 w 2549"/>
                  <a:gd name="txB" fmla="*/ 3730 h 3730"/>
                </a:gdLst>
                <a:ahLst/>
                <a:cxnLst>
                  <a:cxn ang="0">
                    <a:pos x="151" y="9"/>
                  </a:cxn>
                  <a:cxn ang="0">
                    <a:pos x="151" y="18"/>
                  </a:cxn>
                  <a:cxn ang="0">
                    <a:pos x="154" y="35"/>
                  </a:cxn>
                  <a:cxn ang="0">
                    <a:pos x="151" y="58"/>
                  </a:cxn>
                  <a:cxn ang="0">
                    <a:pos x="154" y="67"/>
                  </a:cxn>
                  <a:cxn ang="0">
                    <a:pos x="153" y="76"/>
                  </a:cxn>
                  <a:cxn ang="0">
                    <a:pos x="151" y="79"/>
                  </a:cxn>
                  <a:cxn ang="0">
                    <a:pos x="154" y="99"/>
                  </a:cxn>
                  <a:cxn ang="0">
                    <a:pos x="149" y="126"/>
                  </a:cxn>
                  <a:cxn ang="0">
                    <a:pos x="152" y="129"/>
                  </a:cxn>
                  <a:cxn ang="0">
                    <a:pos x="152" y="138"/>
                  </a:cxn>
                  <a:cxn ang="0">
                    <a:pos x="148" y="142"/>
                  </a:cxn>
                  <a:cxn ang="0">
                    <a:pos x="151" y="161"/>
                  </a:cxn>
                  <a:cxn ang="0">
                    <a:pos x="149" y="173"/>
                  </a:cxn>
                  <a:cxn ang="0">
                    <a:pos x="156" y="179"/>
                  </a:cxn>
                  <a:cxn ang="0">
                    <a:pos x="159" y="187"/>
                  </a:cxn>
                  <a:cxn ang="0">
                    <a:pos x="160" y="208"/>
                  </a:cxn>
                  <a:cxn ang="0">
                    <a:pos x="150" y="219"/>
                  </a:cxn>
                  <a:cxn ang="0">
                    <a:pos x="123" y="230"/>
                  </a:cxn>
                  <a:cxn ang="0">
                    <a:pos x="102" y="234"/>
                  </a:cxn>
                  <a:cxn ang="0">
                    <a:pos x="113" y="226"/>
                  </a:cxn>
                  <a:cxn ang="0">
                    <a:pos x="100" y="227"/>
                  </a:cxn>
                  <a:cxn ang="0">
                    <a:pos x="112" y="221"/>
                  </a:cxn>
                  <a:cxn ang="0">
                    <a:pos x="81" y="222"/>
                  </a:cxn>
                  <a:cxn ang="0">
                    <a:pos x="59" y="218"/>
                  </a:cxn>
                  <a:cxn ang="0">
                    <a:pos x="38" y="213"/>
                  </a:cxn>
                  <a:cxn ang="0">
                    <a:pos x="23" y="208"/>
                  </a:cxn>
                  <a:cxn ang="0">
                    <a:pos x="8" y="201"/>
                  </a:cxn>
                  <a:cxn ang="0">
                    <a:pos x="0" y="192"/>
                  </a:cxn>
                  <a:cxn ang="0">
                    <a:pos x="2" y="179"/>
                  </a:cxn>
                  <a:cxn ang="0">
                    <a:pos x="23" y="178"/>
                  </a:cxn>
                  <a:cxn ang="0">
                    <a:pos x="40" y="177"/>
                  </a:cxn>
                  <a:cxn ang="0">
                    <a:pos x="136" y="165"/>
                  </a:cxn>
                  <a:cxn ang="0">
                    <a:pos x="142" y="122"/>
                  </a:cxn>
                  <a:cxn ang="0">
                    <a:pos x="142" y="10"/>
                  </a:cxn>
                  <a:cxn ang="0">
                    <a:pos x="134" y="3"/>
                  </a:cxn>
                  <a:cxn ang="0">
                    <a:pos x="154" y="0"/>
                  </a:cxn>
                  <a:cxn ang="0">
                    <a:pos x="151" y="9"/>
                  </a:cxn>
                  <a:cxn ang="0">
                    <a:pos x="151" y="9"/>
                  </a:cxn>
                  <a:cxn ang="0">
                    <a:pos x="151" y="9"/>
                  </a:cxn>
                </a:cxnLst>
                <a:rect l="txL" t="txT" r="txR" b="txB"/>
                <a:pathLst>
                  <a:path w="2549" h="3730">
                    <a:moveTo>
                      <a:pt x="2410" y="133"/>
                    </a:moveTo>
                    <a:lnTo>
                      <a:pt x="2410" y="282"/>
                    </a:lnTo>
                    <a:lnTo>
                      <a:pt x="2464" y="555"/>
                    </a:lnTo>
                    <a:lnTo>
                      <a:pt x="2403" y="928"/>
                    </a:lnTo>
                    <a:lnTo>
                      <a:pt x="2464" y="1067"/>
                    </a:lnTo>
                    <a:lnTo>
                      <a:pt x="2443" y="1202"/>
                    </a:lnTo>
                    <a:lnTo>
                      <a:pt x="2410" y="1264"/>
                    </a:lnTo>
                    <a:lnTo>
                      <a:pt x="2450" y="1574"/>
                    </a:lnTo>
                    <a:lnTo>
                      <a:pt x="2374" y="2002"/>
                    </a:lnTo>
                    <a:lnTo>
                      <a:pt x="2424" y="2057"/>
                    </a:lnTo>
                    <a:lnTo>
                      <a:pt x="2424" y="2205"/>
                    </a:lnTo>
                    <a:lnTo>
                      <a:pt x="2367" y="2268"/>
                    </a:lnTo>
                    <a:lnTo>
                      <a:pt x="2410" y="2570"/>
                    </a:lnTo>
                    <a:lnTo>
                      <a:pt x="2374" y="2768"/>
                    </a:lnTo>
                    <a:lnTo>
                      <a:pt x="2487" y="2857"/>
                    </a:lnTo>
                    <a:lnTo>
                      <a:pt x="2542" y="2992"/>
                    </a:lnTo>
                    <a:lnTo>
                      <a:pt x="2549" y="3321"/>
                    </a:lnTo>
                    <a:lnTo>
                      <a:pt x="2388" y="3496"/>
                    </a:lnTo>
                    <a:lnTo>
                      <a:pt x="1954" y="3673"/>
                    </a:lnTo>
                    <a:lnTo>
                      <a:pt x="1624" y="3730"/>
                    </a:lnTo>
                    <a:lnTo>
                      <a:pt x="1806" y="3608"/>
                    </a:lnTo>
                    <a:lnTo>
                      <a:pt x="1589" y="3623"/>
                    </a:lnTo>
                    <a:lnTo>
                      <a:pt x="1785" y="3524"/>
                    </a:lnTo>
                    <a:lnTo>
                      <a:pt x="1295" y="3539"/>
                    </a:lnTo>
                    <a:lnTo>
                      <a:pt x="932" y="3482"/>
                    </a:lnTo>
                    <a:lnTo>
                      <a:pt x="595" y="3405"/>
                    </a:lnTo>
                    <a:lnTo>
                      <a:pt x="363" y="3321"/>
                    </a:lnTo>
                    <a:lnTo>
                      <a:pt x="126" y="3201"/>
                    </a:lnTo>
                    <a:lnTo>
                      <a:pt x="0" y="3068"/>
                    </a:lnTo>
                    <a:lnTo>
                      <a:pt x="21" y="2857"/>
                    </a:lnTo>
                    <a:lnTo>
                      <a:pt x="356" y="2844"/>
                    </a:lnTo>
                    <a:lnTo>
                      <a:pt x="637" y="2821"/>
                    </a:lnTo>
                    <a:lnTo>
                      <a:pt x="2163" y="2640"/>
                    </a:lnTo>
                    <a:lnTo>
                      <a:pt x="2257" y="1945"/>
                    </a:lnTo>
                    <a:lnTo>
                      <a:pt x="2260" y="149"/>
                    </a:lnTo>
                    <a:lnTo>
                      <a:pt x="2135" y="44"/>
                    </a:lnTo>
                    <a:lnTo>
                      <a:pt x="2458" y="0"/>
                    </a:lnTo>
                    <a:lnTo>
                      <a:pt x="2410" y="133"/>
                    </a:lnTo>
                    <a:close/>
                  </a:path>
                </a:pathLst>
              </a:custGeom>
              <a:solidFill>
                <a:srgbClr val="EBA17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337" name="Freeform 24"/>
              <p:cNvSpPr/>
              <p:nvPr/>
            </p:nvSpPr>
            <p:spPr>
              <a:xfrm>
                <a:off x="2477" y="1101"/>
                <a:ext cx="1221" cy="312"/>
              </a:xfrm>
              <a:custGeom>
                <a:avLst/>
                <a:gdLst>
                  <a:gd name="txL" fmla="*/ 0 w 2443"/>
                  <a:gd name="txT" fmla="*/ 0 h 625"/>
                  <a:gd name="txR" fmla="*/ 2443 w 2443"/>
                  <a:gd name="txB" fmla="*/ 625 h 625"/>
                </a:gdLst>
                <a:ahLst/>
                <a:cxnLst>
                  <a:cxn ang="0">
                    <a:pos x="9" y="5"/>
                  </a:cxn>
                  <a:cxn ang="0">
                    <a:pos x="38" y="1"/>
                  </a:cxn>
                  <a:cxn ang="0">
                    <a:pos x="67" y="0"/>
                  </a:cxn>
                  <a:cxn ang="0">
                    <a:pos x="95" y="0"/>
                  </a:cxn>
                  <a:cxn ang="0">
                    <a:pos x="118" y="2"/>
                  </a:cxn>
                  <a:cxn ang="0">
                    <a:pos x="136" y="4"/>
                  </a:cxn>
                  <a:cxn ang="0">
                    <a:pos x="150" y="7"/>
                  </a:cxn>
                  <a:cxn ang="0">
                    <a:pos x="152" y="10"/>
                  </a:cxn>
                  <a:cxn ang="0">
                    <a:pos x="152" y="27"/>
                  </a:cxn>
                  <a:cxn ang="0">
                    <a:pos x="145" y="32"/>
                  </a:cxn>
                  <a:cxn ang="0">
                    <a:pos x="142" y="34"/>
                  </a:cxn>
                  <a:cxn ang="0">
                    <a:pos x="110" y="37"/>
                  </a:cxn>
                  <a:cxn ang="0">
                    <a:pos x="77" y="39"/>
                  </a:cxn>
                  <a:cxn ang="0">
                    <a:pos x="98" y="33"/>
                  </a:cxn>
                  <a:cxn ang="0">
                    <a:pos x="74" y="32"/>
                  </a:cxn>
                  <a:cxn ang="0">
                    <a:pos x="100" y="28"/>
                  </a:cxn>
                  <a:cxn ang="0">
                    <a:pos x="79" y="25"/>
                  </a:cxn>
                  <a:cxn ang="0">
                    <a:pos x="99" y="22"/>
                  </a:cxn>
                  <a:cxn ang="0">
                    <a:pos x="76" y="21"/>
                  </a:cxn>
                  <a:cxn ang="0">
                    <a:pos x="95" y="17"/>
                  </a:cxn>
                  <a:cxn ang="0">
                    <a:pos x="52" y="17"/>
                  </a:cxn>
                  <a:cxn ang="0">
                    <a:pos x="10" y="14"/>
                  </a:cxn>
                  <a:cxn ang="0">
                    <a:pos x="0" y="12"/>
                  </a:cxn>
                  <a:cxn ang="0">
                    <a:pos x="9" y="5"/>
                  </a:cxn>
                  <a:cxn ang="0">
                    <a:pos x="9" y="5"/>
                  </a:cxn>
                  <a:cxn ang="0">
                    <a:pos x="9" y="5"/>
                  </a:cxn>
                </a:cxnLst>
                <a:rect l="txL" t="txT" r="txR" b="txB"/>
                <a:pathLst>
                  <a:path w="2443" h="625">
                    <a:moveTo>
                      <a:pt x="148" y="85"/>
                    </a:moveTo>
                    <a:lnTo>
                      <a:pt x="623" y="28"/>
                    </a:lnTo>
                    <a:lnTo>
                      <a:pt x="1072" y="0"/>
                    </a:lnTo>
                    <a:lnTo>
                      <a:pt x="1534" y="15"/>
                    </a:lnTo>
                    <a:lnTo>
                      <a:pt x="1891" y="36"/>
                    </a:lnTo>
                    <a:lnTo>
                      <a:pt x="2178" y="64"/>
                    </a:lnTo>
                    <a:lnTo>
                      <a:pt x="2410" y="119"/>
                    </a:lnTo>
                    <a:lnTo>
                      <a:pt x="2443" y="169"/>
                    </a:lnTo>
                    <a:lnTo>
                      <a:pt x="2437" y="435"/>
                    </a:lnTo>
                    <a:lnTo>
                      <a:pt x="2332" y="513"/>
                    </a:lnTo>
                    <a:lnTo>
                      <a:pt x="2275" y="555"/>
                    </a:lnTo>
                    <a:lnTo>
                      <a:pt x="1772" y="604"/>
                    </a:lnTo>
                    <a:lnTo>
                      <a:pt x="1232" y="625"/>
                    </a:lnTo>
                    <a:lnTo>
                      <a:pt x="1568" y="528"/>
                    </a:lnTo>
                    <a:lnTo>
                      <a:pt x="1184" y="513"/>
                    </a:lnTo>
                    <a:lnTo>
                      <a:pt x="1610" y="458"/>
                    </a:lnTo>
                    <a:lnTo>
                      <a:pt x="1268" y="414"/>
                    </a:lnTo>
                    <a:lnTo>
                      <a:pt x="1589" y="353"/>
                    </a:lnTo>
                    <a:lnTo>
                      <a:pt x="1218" y="346"/>
                    </a:lnTo>
                    <a:lnTo>
                      <a:pt x="1521" y="275"/>
                    </a:lnTo>
                    <a:lnTo>
                      <a:pt x="834" y="281"/>
                    </a:lnTo>
                    <a:lnTo>
                      <a:pt x="167" y="239"/>
                    </a:lnTo>
                    <a:lnTo>
                      <a:pt x="0" y="197"/>
                    </a:lnTo>
                    <a:lnTo>
                      <a:pt x="148" y="85"/>
                    </a:lnTo>
                    <a:close/>
                  </a:path>
                </a:pathLst>
              </a:custGeom>
              <a:solidFill>
                <a:srgbClr val="EBA17C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338" name="Freeform 25"/>
              <p:cNvSpPr/>
              <p:nvPr/>
            </p:nvSpPr>
            <p:spPr>
              <a:xfrm>
                <a:off x="2774" y="1428"/>
                <a:ext cx="575" cy="1518"/>
              </a:xfrm>
              <a:custGeom>
                <a:avLst/>
                <a:gdLst>
                  <a:gd name="txL" fmla="*/ 0 w 1148"/>
                  <a:gd name="txT" fmla="*/ 0 h 3038"/>
                  <a:gd name="txR" fmla="*/ 1148 w 1148"/>
                  <a:gd name="txB" fmla="*/ 3038 h 3038"/>
                </a:gdLst>
                <a:ahLst/>
                <a:cxnLst>
                  <a:cxn ang="0">
                    <a:pos x="6" y="1"/>
                  </a:cxn>
                  <a:cxn ang="0">
                    <a:pos x="44" y="1"/>
                  </a:cxn>
                  <a:cxn ang="0">
                    <a:pos x="69" y="0"/>
                  </a:cxn>
                  <a:cxn ang="0">
                    <a:pos x="71" y="10"/>
                  </a:cxn>
                  <a:cxn ang="0">
                    <a:pos x="72" y="24"/>
                  </a:cxn>
                  <a:cxn ang="0">
                    <a:pos x="69" y="36"/>
                  </a:cxn>
                  <a:cxn ang="0">
                    <a:pos x="59" y="54"/>
                  </a:cxn>
                  <a:cxn ang="0">
                    <a:pos x="39" y="72"/>
                  </a:cxn>
                  <a:cxn ang="0">
                    <a:pos x="44" y="76"/>
                  </a:cxn>
                  <a:cxn ang="0">
                    <a:pos x="47" y="82"/>
                  </a:cxn>
                  <a:cxn ang="0">
                    <a:pos x="46" y="86"/>
                  </a:cxn>
                  <a:cxn ang="0">
                    <a:pos x="40" y="92"/>
                  </a:cxn>
                  <a:cxn ang="0">
                    <a:pos x="58" y="113"/>
                  </a:cxn>
                  <a:cxn ang="0">
                    <a:pos x="69" y="130"/>
                  </a:cxn>
                  <a:cxn ang="0">
                    <a:pos x="71" y="139"/>
                  </a:cxn>
                  <a:cxn ang="0">
                    <a:pos x="72" y="151"/>
                  </a:cxn>
                  <a:cxn ang="0">
                    <a:pos x="71" y="165"/>
                  </a:cxn>
                  <a:cxn ang="0">
                    <a:pos x="67" y="175"/>
                  </a:cxn>
                  <a:cxn ang="0">
                    <a:pos x="58" y="182"/>
                  </a:cxn>
                  <a:cxn ang="0">
                    <a:pos x="44" y="187"/>
                  </a:cxn>
                  <a:cxn ang="0">
                    <a:pos x="35" y="189"/>
                  </a:cxn>
                  <a:cxn ang="0">
                    <a:pos x="6" y="186"/>
                  </a:cxn>
                  <a:cxn ang="0">
                    <a:pos x="3" y="183"/>
                  </a:cxn>
                  <a:cxn ang="0">
                    <a:pos x="4" y="171"/>
                  </a:cxn>
                  <a:cxn ang="0">
                    <a:pos x="3" y="155"/>
                  </a:cxn>
                  <a:cxn ang="0">
                    <a:pos x="2" y="148"/>
                  </a:cxn>
                  <a:cxn ang="0">
                    <a:pos x="0" y="142"/>
                  </a:cxn>
                  <a:cxn ang="0">
                    <a:pos x="3" y="137"/>
                  </a:cxn>
                  <a:cxn ang="0">
                    <a:pos x="3" y="130"/>
                  </a:cxn>
                  <a:cxn ang="0">
                    <a:pos x="3" y="125"/>
                  </a:cxn>
                  <a:cxn ang="0">
                    <a:pos x="0" y="120"/>
                  </a:cxn>
                  <a:cxn ang="0">
                    <a:pos x="5" y="114"/>
                  </a:cxn>
                  <a:cxn ang="0">
                    <a:pos x="15" y="94"/>
                  </a:cxn>
                  <a:cxn ang="0">
                    <a:pos x="9" y="88"/>
                  </a:cxn>
                  <a:cxn ang="0">
                    <a:pos x="17" y="74"/>
                  </a:cxn>
                  <a:cxn ang="0">
                    <a:pos x="13" y="51"/>
                  </a:cxn>
                  <a:cxn ang="0">
                    <a:pos x="2" y="39"/>
                  </a:cxn>
                  <a:cxn ang="0">
                    <a:pos x="6" y="1"/>
                  </a:cxn>
                  <a:cxn ang="0">
                    <a:pos x="6" y="1"/>
                  </a:cxn>
                  <a:cxn ang="0">
                    <a:pos x="6" y="1"/>
                  </a:cxn>
                </a:cxnLst>
                <a:rect l="txL" t="txT" r="txR" b="txB"/>
                <a:pathLst>
                  <a:path w="1148" h="3038">
                    <a:moveTo>
                      <a:pt x="91" y="29"/>
                    </a:moveTo>
                    <a:lnTo>
                      <a:pt x="694" y="21"/>
                    </a:lnTo>
                    <a:lnTo>
                      <a:pt x="1101" y="0"/>
                    </a:lnTo>
                    <a:lnTo>
                      <a:pt x="1135" y="168"/>
                    </a:lnTo>
                    <a:lnTo>
                      <a:pt x="1140" y="386"/>
                    </a:lnTo>
                    <a:lnTo>
                      <a:pt x="1101" y="590"/>
                    </a:lnTo>
                    <a:lnTo>
                      <a:pt x="933" y="865"/>
                    </a:lnTo>
                    <a:lnTo>
                      <a:pt x="616" y="1158"/>
                    </a:lnTo>
                    <a:lnTo>
                      <a:pt x="701" y="1223"/>
                    </a:lnTo>
                    <a:lnTo>
                      <a:pt x="743" y="1312"/>
                    </a:lnTo>
                    <a:lnTo>
                      <a:pt x="722" y="1382"/>
                    </a:lnTo>
                    <a:lnTo>
                      <a:pt x="637" y="1481"/>
                    </a:lnTo>
                    <a:lnTo>
                      <a:pt x="918" y="1819"/>
                    </a:lnTo>
                    <a:lnTo>
                      <a:pt x="1093" y="2091"/>
                    </a:lnTo>
                    <a:lnTo>
                      <a:pt x="1135" y="2234"/>
                    </a:lnTo>
                    <a:lnTo>
                      <a:pt x="1148" y="2430"/>
                    </a:lnTo>
                    <a:lnTo>
                      <a:pt x="1121" y="2652"/>
                    </a:lnTo>
                    <a:lnTo>
                      <a:pt x="1059" y="2802"/>
                    </a:lnTo>
                    <a:lnTo>
                      <a:pt x="926" y="2920"/>
                    </a:lnTo>
                    <a:lnTo>
                      <a:pt x="701" y="2998"/>
                    </a:lnTo>
                    <a:lnTo>
                      <a:pt x="547" y="3038"/>
                    </a:lnTo>
                    <a:lnTo>
                      <a:pt x="91" y="2990"/>
                    </a:lnTo>
                    <a:lnTo>
                      <a:pt x="36" y="2935"/>
                    </a:lnTo>
                    <a:lnTo>
                      <a:pt x="49" y="2738"/>
                    </a:lnTo>
                    <a:lnTo>
                      <a:pt x="44" y="2492"/>
                    </a:lnTo>
                    <a:lnTo>
                      <a:pt x="21" y="2373"/>
                    </a:lnTo>
                    <a:lnTo>
                      <a:pt x="0" y="2274"/>
                    </a:lnTo>
                    <a:lnTo>
                      <a:pt x="36" y="2198"/>
                    </a:lnTo>
                    <a:lnTo>
                      <a:pt x="44" y="2091"/>
                    </a:lnTo>
                    <a:lnTo>
                      <a:pt x="36" y="2008"/>
                    </a:lnTo>
                    <a:lnTo>
                      <a:pt x="0" y="1930"/>
                    </a:lnTo>
                    <a:lnTo>
                      <a:pt x="78" y="1833"/>
                    </a:lnTo>
                    <a:lnTo>
                      <a:pt x="239" y="1510"/>
                    </a:lnTo>
                    <a:lnTo>
                      <a:pt x="141" y="1411"/>
                    </a:lnTo>
                    <a:lnTo>
                      <a:pt x="260" y="1187"/>
                    </a:lnTo>
                    <a:lnTo>
                      <a:pt x="198" y="829"/>
                    </a:lnTo>
                    <a:lnTo>
                      <a:pt x="21" y="632"/>
                    </a:lnTo>
                    <a:lnTo>
                      <a:pt x="91" y="29"/>
                    </a:lnTo>
                    <a:close/>
                  </a:path>
                </a:pathLst>
              </a:custGeom>
              <a:solidFill>
                <a:srgbClr val="C9C9FF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339" name="Freeform 26"/>
              <p:cNvSpPr/>
              <p:nvPr/>
            </p:nvSpPr>
            <p:spPr>
              <a:xfrm>
                <a:off x="2778" y="1649"/>
                <a:ext cx="476" cy="358"/>
              </a:xfrm>
              <a:custGeom>
                <a:avLst/>
                <a:gdLst>
                  <a:gd name="txL" fmla="*/ 0 w 952"/>
                  <a:gd name="txT" fmla="*/ 0 h 715"/>
                  <a:gd name="txR" fmla="*/ 952 w 952"/>
                  <a:gd name="txB" fmla="*/ 715 h 715"/>
                </a:gdLst>
                <a:ahLst/>
                <a:cxnLst>
                  <a:cxn ang="0">
                    <a:pos x="4" y="1"/>
                  </a:cxn>
                  <a:cxn ang="0">
                    <a:pos x="31" y="0"/>
                  </a:cxn>
                  <a:cxn ang="0">
                    <a:pos x="41" y="3"/>
                  </a:cxn>
                  <a:cxn ang="0">
                    <a:pos x="50" y="7"/>
                  </a:cxn>
                  <a:cxn ang="0">
                    <a:pos x="56" y="11"/>
                  </a:cxn>
                  <a:cxn ang="0">
                    <a:pos x="60" y="17"/>
                  </a:cxn>
                  <a:cxn ang="0">
                    <a:pos x="35" y="45"/>
                  </a:cxn>
                  <a:cxn ang="0">
                    <a:pos x="16" y="41"/>
                  </a:cxn>
                  <a:cxn ang="0">
                    <a:pos x="0" y="15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</a:cxnLst>
                <a:rect l="txL" t="txT" r="txR" b="txB"/>
                <a:pathLst>
                  <a:path w="952" h="715">
                    <a:moveTo>
                      <a:pt x="57" y="14"/>
                    </a:moveTo>
                    <a:lnTo>
                      <a:pt x="482" y="0"/>
                    </a:lnTo>
                    <a:lnTo>
                      <a:pt x="650" y="42"/>
                    </a:lnTo>
                    <a:lnTo>
                      <a:pt x="798" y="111"/>
                    </a:lnTo>
                    <a:lnTo>
                      <a:pt x="889" y="175"/>
                    </a:lnTo>
                    <a:lnTo>
                      <a:pt x="952" y="266"/>
                    </a:lnTo>
                    <a:lnTo>
                      <a:pt x="553" y="715"/>
                    </a:lnTo>
                    <a:lnTo>
                      <a:pt x="252" y="645"/>
                    </a:lnTo>
                    <a:lnTo>
                      <a:pt x="0" y="225"/>
                    </a:lnTo>
                    <a:lnTo>
                      <a:pt x="57" y="14"/>
                    </a:lnTo>
                    <a:close/>
                  </a:path>
                </a:pathLst>
              </a:custGeom>
              <a:solidFill>
                <a:srgbClr val="FFDFA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340" name="Freeform 27"/>
              <p:cNvSpPr/>
              <p:nvPr/>
            </p:nvSpPr>
            <p:spPr>
              <a:xfrm>
                <a:off x="2785" y="2217"/>
                <a:ext cx="490" cy="685"/>
              </a:xfrm>
              <a:custGeom>
                <a:avLst/>
                <a:gdLst>
                  <a:gd name="txL" fmla="*/ 0 w 981"/>
                  <a:gd name="txT" fmla="*/ 0 h 1369"/>
                  <a:gd name="txR" fmla="*/ 981 w 981"/>
                  <a:gd name="txB" fmla="*/ 1369 h 1369"/>
                </a:gdLst>
                <a:ahLst/>
                <a:cxnLst>
                  <a:cxn ang="0">
                    <a:pos x="26" y="0"/>
                  </a:cxn>
                  <a:cxn ang="0">
                    <a:pos x="23" y="49"/>
                  </a:cxn>
                  <a:cxn ang="0">
                    <a:pos x="1" y="61"/>
                  </a:cxn>
                  <a:cxn ang="0">
                    <a:pos x="0" y="76"/>
                  </a:cxn>
                  <a:cxn ang="0">
                    <a:pos x="4" y="82"/>
                  </a:cxn>
                  <a:cxn ang="0">
                    <a:pos x="27" y="86"/>
                  </a:cxn>
                  <a:cxn ang="0">
                    <a:pos x="46" y="85"/>
                  </a:cxn>
                  <a:cxn ang="0">
                    <a:pos x="59" y="76"/>
                  </a:cxn>
                  <a:cxn ang="0">
                    <a:pos x="61" y="67"/>
                  </a:cxn>
                  <a:cxn ang="0">
                    <a:pos x="53" y="60"/>
                  </a:cxn>
                  <a:cxn ang="0">
                    <a:pos x="28" y="48"/>
                  </a:cxn>
                  <a:cxn ang="0">
                    <a:pos x="26" y="0"/>
                  </a:cxn>
                  <a:cxn ang="0">
                    <a:pos x="26" y="0"/>
                  </a:cxn>
                  <a:cxn ang="0">
                    <a:pos x="26" y="0"/>
                  </a:cxn>
                </a:cxnLst>
                <a:rect l="txL" t="txT" r="txR" b="txB"/>
                <a:pathLst>
                  <a:path w="981" h="1369">
                    <a:moveTo>
                      <a:pt x="428" y="0"/>
                    </a:moveTo>
                    <a:lnTo>
                      <a:pt x="380" y="779"/>
                    </a:lnTo>
                    <a:lnTo>
                      <a:pt x="28" y="962"/>
                    </a:lnTo>
                    <a:lnTo>
                      <a:pt x="0" y="1201"/>
                    </a:lnTo>
                    <a:lnTo>
                      <a:pt x="76" y="1298"/>
                    </a:lnTo>
                    <a:lnTo>
                      <a:pt x="433" y="1369"/>
                    </a:lnTo>
                    <a:lnTo>
                      <a:pt x="749" y="1355"/>
                    </a:lnTo>
                    <a:lnTo>
                      <a:pt x="952" y="1215"/>
                    </a:lnTo>
                    <a:lnTo>
                      <a:pt x="981" y="1072"/>
                    </a:lnTo>
                    <a:lnTo>
                      <a:pt x="863" y="947"/>
                    </a:lnTo>
                    <a:lnTo>
                      <a:pt x="462" y="758"/>
                    </a:lnTo>
                    <a:lnTo>
                      <a:pt x="428" y="0"/>
                    </a:lnTo>
                    <a:close/>
                  </a:path>
                </a:pathLst>
              </a:custGeom>
              <a:solidFill>
                <a:srgbClr val="FFDFA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341" name="Freeform 28"/>
              <p:cNvSpPr/>
              <p:nvPr/>
            </p:nvSpPr>
            <p:spPr>
              <a:xfrm>
                <a:off x="2353" y="1093"/>
                <a:ext cx="1214" cy="177"/>
              </a:xfrm>
              <a:custGeom>
                <a:avLst/>
                <a:gdLst>
                  <a:gd name="txL" fmla="*/ 0 w 2427"/>
                  <a:gd name="txT" fmla="*/ 0 h 354"/>
                  <a:gd name="txR" fmla="*/ 2427 w 2427"/>
                  <a:gd name="txB" fmla="*/ 354 h 354"/>
                </a:gdLst>
                <a:ahLst/>
                <a:cxnLst>
                  <a:cxn ang="0">
                    <a:pos x="144" y="4"/>
                  </a:cxn>
                  <a:cxn ang="0">
                    <a:pos x="149" y="5"/>
                  </a:cxn>
                  <a:cxn ang="0">
                    <a:pos x="151" y="5"/>
                  </a:cxn>
                  <a:cxn ang="0">
                    <a:pos x="152" y="6"/>
                  </a:cxn>
                  <a:cxn ang="0">
                    <a:pos x="152" y="6"/>
                  </a:cxn>
                  <a:cxn ang="0">
                    <a:pos x="128" y="4"/>
                  </a:cxn>
                  <a:cxn ang="0">
                    <a:pos x="117" y="3"/>
                  </a:cxn>
                  <a:cxn ang="0">
                    <a:pos x="99" y="2"/>
                  </a:cxn>
                  <a:cxn ang="0">
                    <a:pos x="86" y="2"/>
                  </a:cxn>
                  <a:cxn ang="0">
                    <a:pos x="60" y="4"/>
                  </a:cxn>
                  <a:cxn ang="0">
                    <a:pos x="45" y="6"/>
                  </a:cxn>
                  <a:cxn ang="0">
                    <a:pos x="36" y="8"/>
                  </a:cxn>
                  <a:cxn ang="0">
                    <a:pos x="31" y="9"/>
                  </a:cxn>
                  <a:cxn ang="0">
                    <a:pos x="21" y="12"/>
                  </a:cxn>
                  <a:cxn ang="0">
                    <a:pos x="20" y="13"/>
                  </a:cxn>
                  <a:cxn ang="0">
                    <a:pos x="21" y="14"/>
                  </a:cxn>
                  <a:cxn ang="0">
                    <a:pos x="31" y="15"/>
                  </a:cxn>
                  <a:cxn ang="0">
                    <a:pos x="46" y="16"/>
                  </a:cxn>
                  <a:cxn ang="0">
                    <a:pos x="58" y="17"/>
                  </a:cxn>
                  <a:cxn ang="0">
                    <a:pos x="82" y="18"/>
                  </a:cxn>
                  <a:cxn ang="0">
                    <a:pos x="94" y="18"/>
                  </a:cxn>
                  <a:cxn ang="0">
                    <a:pos x="96" y="18"/>
                  </a:cxn>
                  <a:cxn ang="0">
                    <a:pos x="102" y="17"/>
                  </a:cxn>
                  <a:cxn ang="0">
                    <a:pos x="132" y="17"/>
                  </a:cxn>
                  <a:cxn ang="0">
                    <a:pos x="149" y="16"/>
                  </a:cxn>
                  <a:cxn ang="0">
                    <a:pos x="149" y="16"/>
                  </a:cxn>
                  <a:cxn ang="0">
                    <a:pos x="146" y="17"/>
                  </a:cxn>
                  <a:cxn ang="0">
                    <a:pos x="124" y="19"/>
                  </a:cxn>
                  <a:cxn ang="0">
                    <a:pos x="102" y="20"/>
                  </a:cxn>
                  <a:cxn ang="0">
                    <a:pos x="98" y="21"/>
                  </a:cxn>
                  <a:cxn ang="0">
                    <a:pos x="95" y="22"/>
                  </a:cxn>
                  <a:cxn ang="0">
                    <a:pos x="91" y="22"/>
                  </a:cxn>
                  <a:cxn ang="0">
                    <a:pos x="84" y="23"/>
                  </a:cxn>
                  <a:cxn ang="0">
                    <a:pos x="71" y="22"/>
                  </a:cxn>
                  <a:cxn ang="0">
                    <a:pos x="43" y="22"/>
                  </a:cxn>
                  <a:cxn ang="0">
                    <a:pos x="32" y="21"/>
                  </a:cxn>
                  <a:cxn ang="0">
                    <a:pos x="13" y="20"/>
                  </a:cxn>
                  <a:cxn ang="0">
                    <a:pos x="5" y="19"/>
                  </a:cxn>
                  <a:cxn ang="0">
                    <a:pos x="3" y="18"/>
                  </a:cxn>
                  <a:cxn ang="0">
                    <a:pos x="2" y="16"/>
                  </a:cxn>
                  <a:cxn ang="0">
                    <a:pos x="0" y="14"/>
                  </a:cxn>
                  <a:cxn ang="0">
                    <a:pos x="1" y="11"/>
                  </a:cxn>
                  <a:cxn ang="0">
                    <a:pos x="3" y="9"/>
                  </a:cxn>
                  <a:cxn ang="0">
                    <a:pos x="6" y="8"/>
                  </a:cxn>
                  <a:cxn ang="0">
                    <a:pos x="9" y="7"/>
                  </a:cxn>
                  <a:cxn ang="0">
                    <a:pos x="26" y="4"/>
                  </a:cxn>
                  <a:cxn ang="0">
                    <a:pos x="36" y="3"/>
                  </a:cxn>
                  <a:cxn ang="0">
                    <a:pos x="52" y="2"/>
                  </a:cxn>
                  <a:cxn ang="0">
                    <a:pos x="72" y="1"/>
                  </a:cxn>
                  <a:cxn ang="0">
                    <a:pos x="84" y="1"/>
                  </a:cxn>
                  <a:cxn ang="0">
                    <a:pos x="99" y="0"/>
                  </a:cxn>
                  <a:cxn ang="0">
                    <a:pos x="122" y="2"/>
                  </a:cxn>
                  <a:cxn ang="0">
                    <a:pos x="144" y="4"/>
                  </a:cxn>
                  <a:cxn ang="0">
                    <a:pos x="144" y="4"/>
                  </a:cxn>
                  <a:cxn ang="0">
                    <a:pos x="144" y="4"/>
                  </a:cxn>
                </a:cxnLst>
                <a:rect l="txL" t="txT" r="txR" b="txB"/>
                <a:pathLst>
                  <a:path w="2427" h="354">
                    <a:moveTo>
                      <a:pt x="2290" y="56"/>
                    </a:moveTo>
                    <a:lnTo>
                      <a:pt x="2376" y="69"/>
                    </a:lnTo>
                    <a:lnTo>
                      <a:pt x="2403" y="78"/>
                    </a:lnTo>
                    <a:lnTo>
                      <a:pt x="2427" y="82"/>
                    </a:lnTo>
                    <a:lnTo>
                      <a:pt x="2427" y="88"/>
                    </a:lnTo>
                    <a:lnTo>
                      <a:pt x="2039" y="50"/>
                    </a:lnTo>
                    <a:lnTo>
                      <a:pt x="1857" y="38"/>
                    </a:lnTo>
                    <a:lnTo>
                      <a:pt x="1576" y="25"/>
                    </a:lnTo>
                    <a:lnTo>
                      <a:pt x="1361" y="29"/>
                    </a:lnTo>
                    <a:lnTo>
                      <a:pt x="958" y="54"/>
                    </a:lnTo>
                    <a:lnTo>
                      <a:pt x="715" y="86"/>
                    </a:lnTo>
                    <a:lnTo>
                      <a:pt x="566" y="120"/>
                    </a:lnTo>
                    <a:lnTo>
                      <a:pt x="483" y="141"/>
                    </a:lnTo>
                    <a:lnTo>
                      <a:pt x="336" y="185"/>
                    </a:lnTo>
                    <a:lnTo>
                      <a:pt x="319" y="202"/>
                    </a:lnTo>
                    <a:lnTo>
                      <a:pt x="336" y="217"/>
                    </a:lnTo>
                    <a:lnTo>
                      <a:pt x="494" y="234"/>
                    </a:lnTo>
                    <a:lnTo>
                      <a:pt x="732" y="246"/>
                    </a:lnTo>
                    <a:lnTo>
                      <a:pt x="918" y="263"/>
                    </a:lnTo>
                    <a:lnTo>
                      <a:pt x="1298" y="276"/>
                    </a:lnTo>
                    <a:lnTo>
                      <a:pt x="1502" y="274"/>
                    </a:lnTo>
                    <a:lnTo>
                      <a:pt x="1532" y="274"/>
                    </a:lnTo>
                    <a:lnTo>
                      <a:pt x="1618" y="272"/>
                    </a:lnTo>
                    <a:lnTo>
                      <a:pt x="2108" y="263"/>
                    </a:lnTo>
                    <a:lnTo>
                      <a:pt x="2380" y="246"/>
                    </a:lnTo>
                    <a:lnTo>
                      <a:pt x="2378" y="251"/>
                    </a:lnTo>
                    <a:lnTo>
                      <a:pt x="2334" y="261"/>
                    </a:lnTo>
                    <a:lnTo>
                      <a:pt x="1977" y="293"/>
                    </a:lnTo>
                    <a:lnTo>
                      <a:pt x="1618" y="308"/>
                    </a:lnTo>
                    <a:lnTo>
                      <a:pt x="1559" y="324"/>
                    </a:lnTo>
                    <a:lnTo>
                      <a:pt x="1511" y="343"/>
                    </a:lnTo>
                    <a:lnTo>
                      <a:pt x="1441" y="352"/>
                    </a:lnTo>
                    <a:lnTo>
                      <a:pt x="1334" y="354"/>
                    </a:lnTo>
                    <a:lnTo>
                      <a:pt x="1133" y="352"/>
                    </a:lnTo>
                    <a:lnTo>
                      <a:pt x="684" y="341"/>
                    </a:lnTo>
                    <a:lnTo>
                      <a:pt x="509" y="333"/>
                    </a:lnTo>
                    <a:lnTo>
                      <a:pt x="207" y="312"/>
                    </a:lnTo>
                    <a:lnTo>
                      <a:pt x="80" y="289"/>
                    </a:lnTo>
                    <a:lnTo>
                      <a:pt x="46" y="276"/>
                    </a:lnTo>
                    <a:lnTo>
                      <a:pt x="21" y="253"/>
                    </a:lnTo>
                    <a:lnTo>
                      <a:pt x="0" y="215"/>
                    </a:lnTo>
                    <a:lnTo>
                      <a:pt x="6" y="166"/>
                    </a:lnTo>
                    <a:lnTo>
                      <a:pt x="42" y="137"/>
                    </a:lnTo>
                    <a:lnTo>
                      <a:pt x="89" y="116"/>
                    </a:lnTo>
                    <a:lnTo>
                      <a:pt x="141" y="103"/>
                    </a:lnTo>
                    <a:lnTo>
                      <a:pt x="414" y="56"/>
                    </a:lnTo>
                    <a:lnTo>
                      <a:pt x="563" y="37"/>
                    </a:lnTo>
                    <a:lnTo>
                      <a:pt x="825" y="19"/>
                    </a:lnTo>
                    <a:lnTo>
                      <a:pt x="1142" y="10"/>
                    </a:lnTo>
                    <a:lnTo>
                      <a:pt x="1329" y="8"/>
                    </a:lnTo>
                    <a:lnTo>
                      <a:pt x="1570" y="0"/>
                    </a:lnTo>
                    <a:lnTo>
                      <a:pt x="1941" y="23"/>
                    </a:lnTo>
                    <a:lnTo>
                      <a:pt x="2290" y="56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342" name="Freeform 29"/>
              <p:cNvSpPr/>
              <p:nvPr/>
            </p:nvSpPr>
            <p:spPr>
              <a:xfrm>
                <a:off x="3453" y="1187"/>
                <a:ext cx="251" cy="87"/>
              </a:xfrm>
              <a:custGeom>
                <a:avLst/>
                <a:gdLst>
                  <a:gd name="txL" fmla="*/ 0 w 502"/>
                  <a:gd name="txT" fmla="*/ 0 h 173"/>
                  <a:gd name="txR" fmla="*/ 502 w 502"/>
                  <a:gd name="txB" fmla="*/ 173 h 173"/>
                </a:gdLst>
                <a:ahLst/>
                <a:cxnLst>
                  <a:cxn ang="0">
                    <a:pos x="31" y="2"/>
                  </a:cxn>
                  <a:cxn ang="0">
                    <a:pos x="26" y="7"/>
                  </a:cxn>
                  <a:cxn ang="0">
                    <a:pos x="22" y="9"/>
                  </a:cxn>
                  <a:cxn ang="0">
                    <a:pos x="13" y="10"/>
                  </a:cxn>
                  <a:cxn ang="0">
                    <a:pos x="12" y="10"/>
                  </a:cxn>
                  <a:cxn ang="0">
                    <a:pos x="8" y="11"/>
                  </a:cxn>
                  <a:cxn ang="0">
                    <a:pos x="3" y="11"/>
                  </a:cxn>
                  <a:cxn ang="0">
                    <a:pos x="0" y="11"/>
                  </a:cxn>
                  <a:cxn ang="0">
                    <a:pos x="0" y="10"/>
                  </a:cxn>
                  <a:cxn ang="0">
                    <a:pos x="12" y="9"/>
                  </a:cxn>
                  <a:cxn ang="0">
                    <a:pos x="18" y="7"/>
                  </a:cxn>
                  <a:cxn ang="0">
                    <a:pos x="20" y="5"/>
                  </a:cxn>
                  <a:cxn ang="0">
                    <a:pos x="20" y="4"/>
                  </a:cxn>
                  <a:cxn ang="0">
                    <a:pos x="21" y="4"/>
                  </a:cxn>
                  <a:cxn ang="0">
                    <a:pos x="24" y="4"/>
                  </a:cxn>
                  <a:cxn ang="0">
                    <a:pos x="29" y="2"/>
                  </a:cxn>
                  <a:cxn ang="0">
                    <a:pos x="31" y="0"/>
                  </a:cxn>
                  <a:cxn ang="0">
                    <a:pos x="32" y="1"/>
                  </a:cxn>
                  <a:cxn ang="0">
                    <a:pos x="31" y="2"/>
                  </a:cxn>
                  <a:cxn ang="0">
                    <a:pos x="31" y="2"/>
                  </a:cxn>
                  <a:cxn ang="0">
                    <a:pos x="31" y="2"/>
                  </a:cxn>
                </a:cxnLst>
                <a:rect l="txL" t="txT" r="txR" b="txB"/>
                <a:pathLst>
                  <a:path w="502" h="173">
                    <a:moveTo>
                      <a:pt x="492" y="28"/>
                    </a:moveTo>
                    <a:lnTo>
                      <a:pt x="411" y="110"/>
                    </a:lnTo>
                    <a:lnTo>
                      <a:pt x="339" y="136"/>
                    </a:lnTo>
                    <a:lnTo>
                      <a:pt x="204" y="155"/>
                    </a:lnTo>
                    <a:lnTo>
                      <a:pt x="179" y="157"/>
                    </a:lnTo>
                    <a:lnTo>
                      <a:pt x="126" y="161"/>
                    </a:lnTo>
                    <a:lnTo>
                      <a:pt x="36" y="173"/>
                    </a:lnTo>
                    <a:lnTo>
                      <a:pt x="0" y="169"/>
                    </a:lnTo>
                    <a:lnTo>
                      <a:pt x="0" y="157"/>
                    </a:lnTo>
                    <a:lnTo>
                      <a:pt x="181" y="136"/>
                    </a:lnTo>
                    <a:lnTo>
                      <a:pt x="281" y="102"/>
                    </a:lnTo>
                    <a:lnTo>
                      <a:pt x="306" y="76"/>
                    </a:lnTo>
                    <a:lnTo>
                      <a:pt x="308" y="64"/>
                    </a:lnTo>
                    <a:lnTo>
                      <a:pt x="327" y="55"/>
                    </a:lnTo>
                    <a:lnTo>
                      <a:pt x="371" y="49"/>
                    </a:lnTo>
                    <a:lnTo>
                      <a:pt x="456" y="20"/>
                    </a:lnTo>
                    <a:lnTo>
                      <a:pt x="496" y="0"/>
                    </a:lnTo>
                    <a:lnTo>
                      <a:pt x="502" y="5"/>
                    </a:lnTo>
                    <a:lnTo>
                      <a:pt x="492" y="28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343" name="Freeform 30"/>
              <p:cNvSpPr/>
              <p:nvPr/>
            </p:nvSpPr>
            <p:spPr>
              <a:xfrm>
                <a:off x="3332" y="1238"/>
                <a:ext cx="369" cy="99"/>
              </a:xfrm>
              <a:custGeom>
                <a:avLst/>
                <a:gdLst>
                  <a:gd name="txL" fmla="*/ 0 w 737"/>
                  <a:gd name="txT" fmla="*/ 0 h 198"/>
                  <a:gd name="txR" fmla="*/ 737 w 737"/>
                  <a:gd name="txB" fmla="*/ 198 h 198"/>
                </a:gdLst>
                <a:ahLst/>
                <a:cxnLst>
                  <a:cxn ang="0">
                    <a:pos x="46" y="2"/>
                  </a:cxn>
                  <a:cxn ang="0">
                    <a:pos x="44" y="5"/>
                  </a:cxn>
                  <a:cxn ang="0">
                    <a:pos x="43" y="7"/>
                  </a:cxn>
                  <a:cxn ang="0">
                    <a:pos x="41" y="8"/>
                  </a:cxn>
                  <a:cxn ang="0">
                    <a:pos x="38" y="8"/>
                  </a:cxn>
                  <a:cxn ang="0">
                    <a:pos x="35" y="9"/>
                  </a:cxn>
                  <a:cxn ang="0">
                    <a:pos x="28" y="10"/>
                  </a:cxn>
                  <a:cxn ang="0">
                    <a:pos x="18" y="12"/>
                  </a:cxn>
                  <a:cxn ang="0">
                    <a:pos x="8" y="13"/>
                  </a:cxn>
                  <a:cxn ang="0">
                    <a:pos x="0" y="13"/>
                  </a:cxn>
                  <a:cxn ang="0">
                    <a:pos x="0" y="13"/>
                  </a:cxn>
                  <a:cxn ang="0">
                    <a:pos x="0" y="12"/>
                  </a:cxn>
                  <a:cxn ang="0">
                    <a:pos x="2" y="12"/>
                  </a:cxn>
                  <a:cxn ang="0">
                    <a:pos x="17" y="10"/>
                  </a:cxn>
                  <a:cxn ang="0">
                    <a:pos x="33" y="7"/>
                  </a:cxn>
                  <a:cxn ang="0">
                    <a:pos x="38" y="6"/>
                  </a:cxn>
                  <a:cxn ang="0">
                    <a:pos x="42" y="3"/>
                  </a:cxn>
                  <a:cxn ang="0">
                    <a:pos x="45" y="2"/>
                  </a:cxn>
                  <a:cxn ang="0">
                    <a:pos x="46" y="0"/>
                  </a:cxn>
                  <a:cxn ang="0">
                    <a:pos x="47" y="1"/>
                  </a:cxn>
                  <a:cxn ang="0">
                    <a:pos x="46" y="2"/>
                  </a:cxn>
                  <a:cxn ang="0">
                    <a:pos x="46" y="2"/>
                  </a:cxn>
                  <a:cxn ang="0">
                    <a:pos x="46" y="2"/>
                  </a:cxn>
                </a:cxnLst>
                <a:rect l="txL" t="txT" r="txR" b="txB"/>
                <a:pathLst>
                  <a:path w="737" h="198">
                    <a:moveTo>
                      <a:pt x="735" y="31"/>
                    </a:moveTo>
                    <a:lnTo>
                      <a:pt x="699" y="71"/>
                    </a:lnTo>
                    <a:lnTo>
                      <a:pt x="676" y="101"/>
                    </a:lnTo>
                    <a:lnTo>
                      <a:pt x="652" y="116"/>
                    </a:lnTo>
                    <a:lnTo>
                      <a:pt x="604" y="128"/>
                    </a:lnTo>
                    <a:lnTo>
                      <a:pt x="549" y="143"/>
                    </a:lnTo>
                    <a:lnTo>
                      <a:pt x="439" y="160"/>
                    </a:lnTo>
                    <a:lnTo>
                      <a:pt x="279" y="179"/>
                    </a:lnTo>
                    <a:lnTo>
                      <a:pt x="120" y="194"/>
                    </a:lnTo>
                    <a:lnTo>
                      <a:pt x="0" y="198"/>
                    </a:lnTo>
                    <a:lnTo>
                      <a:pt x="0" y="196"/>
                    </a:lnTo>
                    <a:lnTo>
                      <a:pt x="0" y="187"/>
                    </a:lnTo>
                    <a:lnTo>
                      <a:pt x="21" y="181"/>
                    </a:lnTo>
                    <a:lnTo>
                      <a:pt x="258" y="160"/>
                    </a:lnTo>
                    <a:lnTo>
                      <a:pt x="528" y="112"/>
                    </a:lnTo>
                    <a:lnTo>
                      <a:pt x="597" y="82"/>
                    </a:lnTo>
                    <a:lnTo>
                      <a:pt x="657" y="42"/>
                    </a:lnTo>
                    <a:lnTo>
                      <a:pt x="709" y="19"/>
                    </a:lnTo>
                    <a:lnTo>
                      <a:pt x="728" y="0"/>
                    </a:lnTo>
                    <a:lnTo>
                      <a:pt x="737" y="2"/>
                    </a:lnTo>
                    <a:lnTo>
                      <a:pt x="735" y="31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344" name="Freeform 31"/>
              <p:cNvSpPr/>
              <p:nvPr/>
            </p:nvSpPr>
            <p:spPr>
              <a:xfrm>
                <a:off x="2357" y="1240"/>
                <a:ext cx="1170" cy="116"/>
              </a:xfrm>
              <a:custGeom>
                <a:avLst/>
                <a:gdLst>
                  <a:gd name="txL" fmla="*/ 0 w 2340"/>
                  <a:gd name="txT" fmla="*/ 0 h 234"/>
                  <a:gd name="txR" fmla="*/ 2340 w 2340"/>
                  <a:gd name="txB" fmla="*/ 234 h 234"/>
                </a:gdLst>
                <a:ahLst/>
                <a:cxnLst>
                  <a:cxn ang="0">
                    <a:pos x="15" y="2"/>
                  </a:cxn>
                  <a:cxn ang="0">
                    <a:pos x="20" y="3"/>
                  </a:cxn>
                  <a:cxn ang="0">
                    <a:pos x="22" y="3"/>
                  </a:cxn>
                  <a:cxn ang="0">
                    <a:pos x="26" y="4"/>
                  </a:cxn>
                  <a:cxn ang="0">
                    <a:pos x="30" y="4"/>
                  </a:cxn>
                  <a:cxn ang="0">
                    <a:pos x="36" y="5"/>
                  </a:cxn>
                  <a:cxn ang="0">
                    <a:pos x="40" y="5"/>
                  </a:cxn>
                  <a:cxn ang="0">
                    <a:pos x="46" y="5"/>
                  </a:cxn>
                  <a:cxn ang="0">
                    <a:pos x="85" y="6"/>
                  </a:cxn>
                  <a:cxn ang="0">
                    <a:pos x="107" y="7"/>
                  </a:cxn>
                  <a:cxn ang="0">
                    <a:pos x="123" y="6"/>
                  </a:cxn>
                  <a:cxn ang="0">
                    <a:pos x="129" y="6"/>
                  </a:cxn>
                  <a:cxn ang="0">
                    <a:pos x="141" y="5"/>
                  </a:cxn>
                  <a:cxn ang="0">
                    <a:pos x="146" y="5"/>
                  </a:cxn>
                  <a:cxn ang="0">
                    <a:pos x="147" y="5"/>
                  </a:cxn>
                  <a:cxn ang="0">
                    <a:pos x="147" y="5"/>
                  </a:cxn>
                  <a:cxn ang="0">
                    <a:pos x="146" y="6"/>
                  </a:cxn>
                  <a:cxn ang="0">
                    <a:pos x="130" y="7"/>
                  </a:cxn>
                  <a:cxn ang="0">
                    <a:pos x="119" y="8"/>
                  </a:cxn>
                  <a:cxn ang="0">
                    <a:pos x="112" y="8"/>
                  </a:cxn>
                  <a:cxn ang="0">
                    <a:pos x="98" y="9"/>
                  </a:cxn>
                  <a:cxn ang="0">
                    <a:pos x="92" y="10"/>
                  </a:cxn>
                  <a:cxn ang="0">
                    <a:pos x="87" y="12"/>
                  </a:cxn>
                  <a:cxn ang="0">
                    <a:pos x="84" y="13"/>
                  </a:cxn>
                  <a:cxn ang="0">
                    <a:pos x="79" y="14"/>
                  </a:cxn>
                  <a:cxn ang="0">
                    <a:pos x="73" y="14"/>
                  </a:cxn>
                  <a:cxn ang="0">
                    <a:pos x="52" y="13"/>
                  </a:cxn>
                  <a:cxn ang="0">
                    <a:pos x="29" y="10"/>
                  </a:cxn>
                  <a:cxn ang="0">
                    <a:pos x="13" y="8"/>
                  </a:cxn>
                  <a:cxn ang="0">
                    <a:pos x="4" y="6"/>
                  </a:cxn>
                  <a:cxn ang="0">
                    <a:pos x="1" y="4"/>
                  </a:cxn>
                  <a:cxn ang="0">
                    <a:pos x="0" y="3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6" y="1"/>
                  </a:cxn>
                  <a:cxn ang="0">
                    <a:pos x="15" y="2"/>
                  </a:cxn>
                  <a:cxn ang="0">
                    <a:pos x="15" y="2"/>
                  </a:cxn>
                  <a:cxn ang="0">
                    <a:pos x="15" y="2"/>
                  </a:cxn>
                </a:cxnLst>
                <a:rect l="txL" t="txT" r="txR" b="txB"/>
                <a:pathLst>
                  <a:path w="2340" h="234">
                    <a:moveTo>
                      <a:pt x="232" y="46"/>
                    </a:moveTo>
                    <a:lnTo>
                      <a:pt x="312" y="55"/>
                    </a:lnTo>
                    <a:lnTo>
                      <a:pt x="345" y="57"/>
                    </a:lnTo>
                    <a:lnTo>
                      <a:pt x="415" y="67"/>
                    </a:lnTo>
                    <a:lnTo>
                      <a:pt x="474" y="70"/>
                    </a:lnTo>
                    <a:lnTo>
                      <a:pt x="573" y="82"/>
                    </a:lnTo>
                    <a:lnTo>
                      <a:pt x="632" y="82"/>
                    </a:lnTo>
                    <a:lnTo>
                      <a:pt x="729" y="91"/>
                    </a:lnTo>
                    <a:lnTo>
                      <a:pt x="1346" y="110"/>
                    </a:lnTo>
                    <a:lnTo>
                      <a:pt x="1707" y="114"/>
                    </a:lnTo>
                    <a:lnTo>
                      <a:pt x="1966" y="108"/>
                    </a:lnTo>
                    <a:lnTo>
                      <a:pt x="2059" y="99"/>
                    </a:lnTo>
                    <a:lnTo>
                      <a:pt x="2253" y="89"/>
                    </a:lnTo>
                    <a:lnTo>
                      <a:pt x="2335" y="82"/>
                    </a:lnTo>
                    <a:lnTo>
                      <a:pt x="2340" y="86"/>
                    </a:lnTo>
                    <a:lnTo>
                      <a:pt x="2340" y="89"/>
                    </a:lnTo>
                    <a:lnTo>
                      <a:pt x="2325" y="97"/>
                    </a:lnTo>
                    <a:lnTo>
                      <a:pt x="2067" y="118"/>
                    </a:lnTo>
                    <a:lnTo>
                      <a:pt x="1894" y="133"/>
                    </a:lnTo>
                    <a:lnTo>
                      <a:pt x="1778" y="141"/>
                    </a:lnTo>
                    <a:lnTo>
                      <a:pt x="1565" y="158"/>
                    </a:lnTo>
                    <a:lnTo>
                      <a:pt x="1460" y="175"/>
                    </a:lnTo>
                    <a:lnTo>
                      <a:pt x="1388" y="196"/>
                    </a:lnTo>
                    <a:lnTo>
                      <a:pt x="1337" y="209"/>
                    </a:lnTo>
                    <a:lnTo>
                      <a:pt x="1263" y="232"/>
                    </a:lnTo>
                    <a:lnTo>
                      <a:pt x="1156" y="234"/>
                    </a:lnTo>
                    <a:lnTo>
                      <a:pt x="818" y="211"/>
                    </a:lnTo>
                    <a:lnTo>
                      <a:pt x="449" y="167"/>
                    </a:lnTo>
                    <a:lnTo>
                      <a:pt x="198" y="133"/>
                    </a:lnTo>
                    <a:lnTo>
                      <a:pt x="58" y="101"/>
                    </a:lnTo>
                    <a:lnTo>
                      <a:pt x="12" y="76"/>
                    </a:lnTo>
                    <a:lnTo>
                      <a:pt x="0" y="50"/>
                    </a:lnTo>
                    <a:lnTo>
                      <a:pt x="2" y="8"/>
                    </a:lnTo>
                    <a:lnTo>
                      <a:pt x="12" y="0"/>
                    </a:lnTo>
                    <a:lnTo>
                      <a:pt x="84" y="21"/>
                    </a:lnTo>
                    <a:lnTo>
                      <a:pt x="232" y="46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345" name="Freeform 32"/>
              <p:cNvSpPr/>
              <p:nvPr/>
            </p:nvSpPr>
            <p:spPr>
              <a:xfrm>
                <a:off x="3243" y="1295"/>
                <a:ext cx="460" cy="150"/>
              </a:xfrm>
              <a:custGeom>
                <a:avLst/>
                <a:gdLst>
                  <a:gd name="txL" fmla="*/ 0 w 920"/>
                  <a:gd name="txT" fmla="*/ 0 h 301"/>
                  <a:gd name="txR" fmla="*/ 920 w 920"/>
                  <a:gd name="txB" fmla="*/ 301 h 301"/>
                </a:gdLst>
                <a:ahLst/>
                <a:cxnLst>
                  <a:cxn ang="0">
                    <a:pos x="58" y="1"/>
                  </a:cxn>
                  <a:cxn ang="0">
                    <a:pos x="56" y="3"/>
                  </a:cxn>
                  <a:cxn ang="0">
                    <a:pos x="55" y="6"/>
                  </a:cxn>
                  <a:cxn ang="0">
                    <a:pos x="53" y="7"/>
                  </a:cxn>
                  <a:cxn ang="0">
                    <a:pos x="42" y="10"/>
                  </a:cxn>
                  <a:cxn ang="0">
                    <a:pos x="36" y="11"/>
                  </a:cxn>
                  <a:cxn ang="0">
                    <a:pos x="22" y="13"/>
                  </a:cxn>
                  <a:cxn ang="0">
                    <a:pos x="12" y="14"/>
                  </a:cxn>
                  <a:cxn ang="0">
                    <a:pos x="11" y="14"/>
                  </a:cxn>
                  <a:cxn ang="0">
                    <a:pos x="12" y="18"/>
                  </a:cxn>
                  <a:cxn ang="0">
                    <a:pos x="12" y="18"/>
                  </a:cxn>
                  <a:cxn ang="0">
                    <a:pos x="12" y="18"/>
                  </a:cxn>
                  <a:cxn ang="0">
                    <a:pos x="8" y="14"/>
                  </a:cxn>
                  <a:cxn ang="0">
                    <a:pos x="1" y="14"/>
                  </a:cxn>
                  <a:cxn ang="0">
                    <a:pos x="0" y="14"/>
                  </a:cxn>
                  <a:cxn ang="0">
                    <a:pos x="0" y="13"/>
                  </a:cxn>
                  <a:cxn ang="0">
                    <a:pos x="1" y="13"/>
                  </a:cxn>
                  <a:cxn ang="0">
                    <a:pos x="7" y="13"/>
                  </a:cxn>
                  <a:cxn ang="0">
                    <a:pos x="12" y="12"/>
                  </a:cxn>
                  <a:cxn ang="0">
                    <a:pos x="28" y="10"/>
                  </a:cxn>
                  <a:cxn ang="0">
                    <a:pos x="37" y="9"/>
                  </a:cxn>
                  <a:cxn ang="0">
                    <a:pos x="43" y="8"/>
                  </a:cxn>
                  <a:cxn ang="0">
                    <a:pos x="47" y="6"/>
                  </a:cxn>
                  <a:cxn ang="0">
                    <a:pos x="49" y="6"/>
                  </a:cxn>
                  <a:cxn ang="0">
                    <a:pos x="54" y="2"/>
                  </a:cxn>
                  <a:cxn ang="0">
                    <a:pos x="57" y="0"/>
                  </a:cxn>
                  <a:cxn ang="0">
                    <a:pos x="57" y="0"/>
                  </a:cxn>
                  <a:cxn ang="0">
                    <a:pos x="58" y="1"/>
                  </a:cxn>
                  <a:cxn ang="0">
                    <a:pos x="58" y="1"/>
                  </a:cxn>
                  <a:cxn ang="0">
                    <a:pos x="58" y="1"/>
                  </a:cxn>
                </a:cxnLst>
                <a:rect l="txL" t="txT" r="txR" b="txB"/>
                <a:pathLst>
                  <a:path w="920" h="301">
                    <a:moveTo>
                      <a:pt x="920" y="16"/>
                    </a:moveTo>
                    <a:lnTo>
                      <a:pt x="892" y="59"/>
                    </a:lnTo>
                    <a:lnTo>
                      <a:pt x="878" y="107"/>
                    </a:lnTo>
                    <a:lnTo>
                      <a:pt x="838" y="126"/>
                    </a:lnTo>
                    <a:lnTo>
                      <a:pt x="658" y="171"/>
                    </a:lnTo>
                    <a:lnTo>
                      <a:pt x="574" y="183"/>
                    </a:lnTo>
                    <a:lnTo>
                      <a:pt x="348" y="208"/>
                    </a:lnTo>
                    <a:lnTo>
                      <a:pt x="179" y="225"/>
                    </a:lnTo>
                    <a:lnTo>
                      <a:pt x="169" y="234"/>
                    </a:lnTo>
                    <a:lnTo>
                      <a:pt x="184" y="293"/>
                    </a:lnTo>
                    <a:lnTo>
                      <a:pt x="184" y="297"/>
                    </a:lnTo>
                    <a:lnTo>
                      <a:pt x="183" y="301"/>
                    </a:lnTo>
                    <a:lnTo>
                      <a:pt x="120" y="236"/>
                    </a:lnTo>
                    <a:lnTo>
                      <a:pt x="6" y="230"/>
                    </a:lnTo>
                    <a:lnTo>
                      <a:pt x="0" y="225"/>
                    </a:lnTo>
                    <a:lnTo>
                      <a:pt x="0" y="221"/>
                    </a:lnTo>
                    <a:lnTo>
                      <a:pt x="6" y="217"/>
                    </a:lnTo>
                    <a:lnTo>
                      <a:pt x="103" y="213"/>
                    </a:lnTo>
                    <a:lnTo>
                      <a:pt x="192" y="206"/>
                    </a:lnTo>
                    <a:lnTo>
                      <a:pt x="445" y="171"/>
                    </a:lnTo>
                    <a:lnTo>
                      <a:pt x="586" y="154"/>
                    </a:lnTo>
                    <a:lnTo>
                      <a:pt x="673" y="137"/>
                    </a:lnTo>
                    <a:lnTo>
                      <a:pt x="747" y="105"/>
                    </a:lnTo>
                    <a:lnTo>
                      <a:pt x="774" y="97"/>
                    </a:lnTo>
                    <a:lnTo>
                      <a:pt x="855" y="35"/>
                    </a:lnTo>
                    <a:lnTo>
                      <a:pt x="903" y="0"/>
                    </a:lnTo>
                    <a:lnTo>
                      <a:pt x="909" y="0"/>
                    </a:lnTo>
                    <a:lnTo>
                      <a:pt x="920" y="16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346" name="Freeform 33"/>
              <p:cNvSpPr/>
              <p:nvPr/>
            </p:nvSpPr>
            <p:spPr>
              <a:xfrm>
                <a:off x="2359" y="1298"/>
                <a:ext cx="1227" cy="123"/>
              </a:xfrm>
              <a:custGeom>
                <a:avLst/>
                <a:gdLst>
                  <a:gd name="txL" fmla="*/ 0 w 2454"/>
                  <a:gd name="txT" fmla="*/ 0 h 247"/>
                  <a:gd name="txR" fmla="*/ 2454 w 2454"/>
                  <a:gd name="txB" fmla="*/ 247 h 247"/>
                </a:gdLst>
                <a:ahLst/>
                <a:cxnLst>
                  <a:cxn ang="0">
                    <a:pos x="154" y="4"/>
                  </a:cxn>
                  <a:cxn ang="0">
                    <a:pos x="153" y="5"/>
                  </a:cxn>
                  <a:cxn ang="0">
                    <a:pos x="142" y="7"/>
                  </a:cxn>
                  <a:cxn ang="0">
                    <a:pos x="131" y="8"/>
                  </a:cxn>
                  <a:cxn ang="0">
                    <a:pos x="114" y="10"/>
                  </a:cxn>
                  <a:cxn ang="0">
                    <a:pos x="104" y="11"/>
                  </a:cxn>
                  <a:cxn ang="0">
                    <a:pos x="95" y="12"/>
                  </a:cxn>
                  <a:cxn ang="0">
                    <a:pos x="91" y="14"/>
                  </a:cxn>
                  <a:cxn ang="0">
                    <a:pos x="90" y="15"/>
                  </a:cxn>
                  <a:cxn ang="0">
                    <a:pos x="70" y="15"/>
                  </a:cxn>
                  <a:cxn ang="0">
                    <a:pos x="48" y="14"/>
                  </a:cxn>
                  <a:cxn ang="0">
                    <a:pos x="39" y="13"/>
                  </a:cxn>
                  <a:cxn ang="0">
                    <a:pos x="26" y="11"/>
                  </a:cxn>
                  <a:cxn ang="0">
                    <a:pos x="23" y="11"/>
                  </a:cxn>
                  <a:cxn ang="0">
                    <a:pos x="15" y="10"/>
                  </a:cxn>
                  <a:cxn ang="0">
                    <a:pos x="8" y="8"/>
                  </a:cxn>
                  <a:cxn ang="0">
                    <a:pos x="4" y="7"/>
                  </a:cxn>
                  <a:cxn ang="0">
                    <a:pos x="1" y="4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3" y="1"/>
                  </a:cxn>
                  <a:cxn ang="0">
                    <a:pos x="15" y="3"/>
                  </a:cxn>
                  <a:cxn ang="0">
                    <a:pos x="28" y="5"/>
                  </a:cxn>
                  <a:cxn ang="0">
                    <a:pos x="49" y="7"/>
                  </a:cxn>
                  <a:cxn ang="0">
                    <a:pos x="66" y="9"/>
                  </a:cxn>
                  <a:cxn ang="0">
                    <a:pos x="78" y="9"/>
                  </a:cxn>
                  <a:cxn ang="0">
                    <a:pos x="89" y="9"/>
                  </a:cxn>
                  <a:cxn ang="0">
                    <a:pos x="100" y="9"/>
                  </a:cxn>
                  <a:cxn ang="0">
                    <a:pos x="108" y="8"/>
                  </a:cxn>
                  <a:cxn ang="0">
                    <a:pos x="113" y="8"/>
                  </a:cxn>
                  <a:cxn ang="0">
                    <a:pos x="117" y="7"/>
                  </a:cxn>
                  <a:cxn ang="0">
                    <a:pos x="120" y="7"/>
                  </a:cxn>
                  <a:cxn ang="0">
                    <a:pos x="133" y="7"/>
                  </a:cxn>
                  <a:cxn ang="0">
                    <a:pos x="144" y="5"/>
                  </a:cxn>
                  <a:cxn ang="0">
                    <a:pos x="153" y="4"/>
                  </a:cxn>
                  <a:cxn ang="0">
                    <a:pos x="154" y="4"/>
                  </a:cxn>
                  <a:cxn ang="0">
                    <a:pos x="154" y="4"/>
                  </a:cxn>
                  <a:cxn ang="0">
                    <a:pos x="154" y="4"/>
                  </a:cxn>
                  <a:cxn ang="0">
                    <a:pos x="154" y="4"/>
                  </a:cxn>
                </a:cxnLst>
                <a:rect l="txL" t="txT" r="txR" b="txB"/>
                <a:pathLst>
                  <a:path w="2454" h="247">
                    <a:moveTo>
                      <a:pt x="2452" y="78"/>
                    </a:moveTo>
                    <a:lnTo>
                      <a:pt x="2439" y="89"/>
                    </a:lnTo>
                    <a:lnTo>
                      <a:pt x="2264" y="116"/>
                    </a:lnTo>
                    <a:lnTo>
                      <a:pt x="2087" y="143"/>
                    </a:lnTo>
                    <a:lnTo>
                      <a:pt x="1821" y="171"/>
                    </a:lnTo>
                    <a:lnTo>
                      <a:pt x="1652" y="184"/>
                    </a:lnTo>
                    <a:lnTo>
                      <a:pt x="1517" y="207"/>
                    </a:lnTo>
                    <a:lnTo>
                      <a:pt x="1441" y="238"/>
                    </a:lnTo>
                    <a:lnTo>
                      <a:pt x="1426" y="245"/>
                    </a:lnTo>
                    <a:lnTo>
                      <a:pt x="1107" y="247"/>
                    </a:lnTo>
                    <a:lnTo>
                      <a:pt x="757" y="232"/>
                    </a:lnTo>
                    <a:lnTo>
                      <a:pt x="610" y="215"/>
                    </a:lnTo>
                    <a:lnTo>
                      <a:pt x="411" y="186"/>
                    </a:lnTo>
                    <a:lnTo>
                      <a:pt x="367" y="184"/>
                    </a:lnTo>
                    <a:lnTo>
                      <a:pt x="232" y="160"/>
                    </a:lnTo>
                    <a:lnTo>
                      <a:pt x="128" y="139"/>
                    </a:lnTo>
                    <a:lnTo>
                      <a:pt x="55" y="112"/>
                    </a:lnTo>
                    <a:lnTo>
                      <a:pt x="14" y="72"/>
                    </a:lnTo>
                    <a:lnTo>
                      <a:pt x="0" y="40"/>
                    </a:lnTo>
                    <a:lnTo>
                      <a:pt x="0" y="6"/>
                    </a:lnTo>
                    <a:lnTo>
                      <a:pt x="6" y="0"/>
                    </a:lnTo>
                    <a:lnTo>
                      <a:pt x="19" y="2"/>
                    </a:lnTo>
                    <a:lnTo>
                      <a:pt x="42" y="23"/>
                    </a:lnTo>
                    <a:lnTo>
                      <a:pt x="225" y="63"/>
                    </a:lnTo>
                    <a:lnTo>
                      <a:pt x="443" y="91"/>
                    </a:lnTo>
                    <a:lnTo>
                      <a:pt x="770" y="120"/>
                    </a:lnTo>
                    <a:lnTo>
                      <a:pt x="1044" y="145"/>
                    </a:lnTo>
                    <a:lnTo>
                      <a:pt x="1243" y="158"/>
                    </a:lnTo>
                    <a:lnTo>
                      <a:pt x="1420" y="154"/>
                    </a:lnTo>
                    <a:lnTo>
                      <a:pt x="1587" y="148"/>
                    </a:lnTo>
                    <a:lnTo>
                      <a:pt x="1713" y="139"/>
                    </a:lnTo>
                    <a:lnTo>
                      <a:pt x="1802" y="129"/>
                    </a:lnTo>
                    <a:lnTo>
                      <a:pt x="1867" y="126"/>
                    </a:lnTo>
                    <a:lnTo>
                      <a:pt x="1913" y="127"/>
                    </a:lnTo>
                    <a:lnTo>
                      <a:pt x="2122" y="118"/>
                    </a:lnTo>
                    <a:lnTo>
                      <a:pt x="2300" y="93"/>
                    </a:lnTo>
                    <a:lnTo>
                      <a:pt x="2437" y="67"/>
                    </a:lnTo>
                    <a:lnTo>
                      <a:pt x="2454" y="67"/>
                    </a:lnTo>
                    <a:lnTo>
                      <a:pt x="2452" y="78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347" name="Freeform 34"/>
              <p:cNvSpPr/>
              <p:nvPr/>
            </p:nvSpPr>
            <p:spPr>
              <a:xfrm>
                <a:off x="2796" y="1380"/>
                <a:ext cx="829" cy="1718"/>
              </a:xfrm>
              <a:custGeom>
                <a:avLst/>
                <a:gdLst>
                  <a:gd name="txL" fmla="*/ 0 w 1657"/>
                  <a:gd name="txT" fmla="*/ 0 h 3435"/>
                  <a:gd name="txR" fmla="*/ 1657 w 1657"/>
                  <a:gd name="txB" fmla="*/ 3435 h 3435"/>
                </a:gdLst>
                <a:ahLst/>
                <a:cxnLst>
                  <a:cxn ang="0">
                    <a:pos x="98" y="8"/>
                  </a:cxn>
                  <a:cxn ang="0">
                    <a:pos x="98" y="12"/>
                  </a:cxn>
                  <a:cxn ang="0">
                    <a:pos x="95" y="14"/>
                  </a:cxn>
                  <a:cxn ang="0">
                    <a:pos x="92" y="23"/>
                  </a:cxn>
                  <a:cxn ang="0">
                    <a:pos x="100" y="29"/>
                  </a:cxn>
                  <a:cxn ang="0">
                    <a:pos x="101" y="20"/>
                  </a:cxn>
                  <a:cxn ang="0">
                    <a:pos x="102" y="39"/>
                  </a:cxn>
                  <a:cxn ang="0">
                    <a:pos x="96" y="55"/>
                  </a:cxn>
                  <a:cxn ang="0">
                    <a:pos x="92" y="60"/>
                  </a:cxn>
                  <a:cxn ang="0">
                    <a:pos x="99" y="60"/>
                  </a:cxn>
                  <a:cxn ang="0">
                    <a:pos x="90" y="64"/>
                  </a:cxn>
                  <a:cxn ang="0">
                    <a:pos x="100" y="66"/>
                  </a:cxn>
                  <a:cxn ang="0">
                    <a:pos x="102" y="64"/>
                  </a:cxn>
                  <a:cxn ang="0">
                    <a:pos x="92" y="71"/>
                  </a:cxn>
                  <a:cxn ang="0">
                    <a:pos x="94" y="73"/>
                  </a:cxn>
                  <a:cxn ang="0">
                    <a:pos x="98" y="80"/>
                  </a:cxn>
                  <a:cxn ang="0">
                    <a:pos x="92" y="94"/>
                  </a:cxn>
                  <a:cxn ang="0">
                    <a:pos x="99" y="100"/>
                  </a:cxn>
                  <a:cxn ang="0">
                    <a:pos x="101" y="92"/>
                  </a:cxn>
                  <a:cxn ang="0">
                    <a:pos x="99" y="110"/>
                  </a:cxn>
                  <a:cxn ang="0">
                    <a:pos x="98" y="125"/>
                  </a:cxn>
                  <a:cxn ang="0">
                    <a:pos x="92" y="126"/>
                  </a:cxn>
                  <a:cxn ang="0">
                    <a:pos x="98" y="127"/>
                  </a:cxn>
                  <a:cxn ang="0">
                    <a:pos x="90" y="131"/>
                  </a:cxn>
                  <a:cxn ang="0">
                    <a:pos x="95" y="136"/>
                  </a:cxn>
                  <a:cxn ang="0">
                    <a:pos x="92" y="141"/>
                  </a:cxn>
                  <a:cxn ang="0">
                    <a:pos x="93" y="159"/>
                  </a:cxn>
                  <a:cxn ang="0">
                    <a:pos x="99" y="157"/>
                  </a:cxn>
                  <a:cxn ang="0">
                    <a:pos x="96" y="168"/>
                  </a:cxn>
                  <a:cxn ang="0">
                    <a:pos x="91" y="181"/>
                  </a:cxn>
                  <a:cxn ang="0">
                    <a:pos x="91" y="186"/>
                  </a:cxn>
                  <a:cxn ang="0">
                    <a:pos x="90" y="191"/>
                  </a:cxn>
                  <a:cxn ang="0">
                    <a:pos x="96" y="194"/>
                  </a:cxn>
                  <a:cxn ang="0">
                    <a:pos x="89" y="198"/>
                  </a:cxn>
                  <a:cxn ang="0">
                    <a:pos x="55" y="208"/>
                  </a:cxn>
                  <a:cxn ang="0">
                    <a:pos x="36" y="212"/>
                  </a:cxn>
                  <a:cxn ang="0">
                    <a:pos x="10" y="213"/>
                  </a:cxn>
                  <a:cxn ang="0">
                    <a:pos x="1" y="210"/>
                  </a:cxn>
                  <a:cxn ang="0">
                    <a:pos x="14" y="206"/>
                  </a:cxn>
                  <a:cxn ang="0">
                    <a:pos x="24" y="205"/>
                  </a:cxn>
                  <a:cxn ang="0">
                    <a:pos x="51" y="197"/>
                  </a:cxn>
                  <a:cxn ang="0">
                    <a:pos x="73" y="194"/>
                  </a:cxn>
                  <a:cxn ang="0">
                    <a:pos x="82" y="183"/>
                  </a:cxn>
                  <a:cxn ang="0">
                    <a:pos x="80" y="159"/>
                  </a:cxn>
                  <a:cxn ang="0">
                    <a:pos x="83" y="137"/>
                  </a:cxn>
                  <a:cxn ang="0">
                    <a:pos x="83" y="125"/>
                  </a:cxn>
                  <a:cxn ang="0">
                    <a:pos x="85" y="119"/>
                  </a:cxn>
                  <a:cxn ang="0">
                    <a:pos x="81" y="98"/>
                  </a:cxn>
                  <a:cxn ang="0">
                    <a:pos x="86" y="74"/>
                  </a:cxn>
                  <a:cxn ang="0">
                    <a:pos x="84" y="61"/>
                  </a:cxn>
                  <a:cxn ang="0">
                    <a:pos x="87" y="49"/>
                  </a:cxn>
                  <a:cxn ang="0">
                    <a:pos x="87" y="18"/>
                  </a:cxn>
                  <a:cxn ang="0">
                    <a:pos x="88" y="7"/>
                  </a:cxn>
                  <a:cxn ang="0">
                    <a:pos x="89" y="3"/>
                  </a:cxn>
                  <a:cxn ang="0">
                    <a:pos x="104" y="1"/>
                  </a:cxn>
                </a:cxnLst>
                <a:rect l="txL" t="txT" r="txR" b="txB"/>
                <a:pathLst>
                  <a:path w="1657" h="3435">
                    <a:moveTo>
                      <a:pt x="1657" y="6"/>
                    </a:moveTo>
                    <a:lnTo>
                      <a:pt x="1655" y="27"/>
                    </a:lnTo>
                    <a:lnTo>
                      <a:pt x="1640" y="69"/>
                    </a:lnTo>
                    <a:lnTo>
                      <a:pt x="1604" y="97"/>
                    </a:lnTo>
                    <a:lnTo>
                      <a:pt x="1555" y="113"/>
                    </a:lnTo>
                    <a:lnTo>
                      <a:pt x="1549" y="118"/>
                    </a:lnTo>
                    <a:lnTo>
                      <a:pt x="1558" y="128"/>
                    </a:lnTo>
                    <a:lnTo>
                      <a:pt x="1602" y="133"/>
                    </a:lnTo>
                    <a:lnTo>
                      <a:pt x="1602" y="147"/>
                    </a:lnTo>
                    <a:lnTo>
                      <a:pt x="1562" y="183"/>
                    </a:lnTo>
                    <a:lnTo>
                      <a:pt x="1517" y="194"/>
                    </a:lnTo>
                    <a:lnTo>
                      <a:pt x="1499" y="194"/>
                    </a:lnTo>
                    <a:lnTo>
                      <a:pt x="1496" y="196"/>
                    </a:lnTo>
                    <a:lnTo>
                      <a:pt x="1496" y="202"/>
                    </a:lnTo>
                    <a:lnTo>
                      <a:pt x="1517" y="213"/>
                    </a:lnTo>
                    <a:lnTo>
                      <a:pt x="1530" y="229"/>
                    </a:lnTo>
                    <a:lnTo>
                      <a:pt x="1530" y="238"/>
                    </a:lnTo>
                    <a:lnTo>
                      <a:pt x="1501" y="270"/>
                    </a:lnTo>
                    <a:lnTo>
                      <a:pt x="1482" y="320"/>
                    </a:lnTo>
                    <a:lnTo>
                      <a:pt x="1471" y="367"/>
                    </a:lnTo>
                    <a:lnTo>
                      <a:pt x="1479" y="398"/>
                    </a:lnTo>
                    <a:lnTo>
                      <a:pt x="1490" y="449"/>
                    </a:lnTo>
                    <a:lnTo>
                      <a:pt x="1539" y="493"/>
                    </a:lnTo>
                    <a:lnTo>
                      <a:pt x="1566" y="491"/>
                    </a:lnTo>
                    <a:lnTo>
                      <a:pt x="1600" y="459"/>
                    </a:lnTo>
                    <a:lnTo>
                      <a:pt x="1608" y="394"/>
                    </a:lnTo>
                    <a:lnTo>
                      <a:pt x="1600" y="354"/>
                    </a:lnTo>
                    <a:lnTo>
                      <a:pt x="1600" y="322"/>
                    </a:lnTo>
                    <a:lnTo>
                      <a:pt x="1602" y="318"/>
                    </a:lnTo>
                    <a:lnTo>
                      <a:pt x="1608" y="320"/>
                    </a:lnTo>
                    <a:lnTo>
                      <a:pt x="1612" y="325"/>
                    </a:lnTo>
                    <a:lnTo>
                      <a:pt x="1623" y="388"/>
                    </a:lnTo>
                    <a:lnTo>
                      <a:pt x="1633" y="413"/>
                    </a:lnTo>
                    <a:lnTo>
                      <a:pt x="1642" y="487"/>
                    </a:lnTo>
                    <a:lnTo>
                      <a:pt x="1627" y="612"/>
                    </a:lnTo>
                    <a:lnTo>
                      <a:pt x="1604" y="702"/>
                    </a:lnTo>
                    <a:lnTo>
                      <a:pt x="1579" y="749"/>
                    </a:lnTo>
                    <a:lnTo>
                      <a:pt x="1560" y="803"/>
                    </a:lnTo>
                    <a:lnTo>
                      <a:pt x="1537" y="841"/>
                    </a:lnTo>
                    <a:lnTo>
                      <a:pt x="1532" y="869"/>
                    </a:lnTo>
                    <a:lnTo>
                      <a:pt x="1528" y="890"/>
                    </a:lnTo>
                    <a:lnTo>
                      <a:pt x="1513" y="901"/>
                    </a:lnTo>
                    <a:lnTo>
                      <a:pt x="1477" y="913"/>
                    </a:lnTo>
                    <a:lnTo>
                      <a:pt x="1454" y="936"/>
                    </a:lnTo>
                    <a:lnTo>
                      <a:pt x="1460" y="951"/>
                    </a:lnTo>
                    <a:lnTo>
                      <a:pt x="1469" y="957"/>
                    </a:lnTo>
                    <a:lnTo>
                      <a:pt x="1553" y="960"/>
                    </a:lnTo>
                    <a:lnTo>
                      <a:pt x="1570" y="955"/>
                    </a:lnTo>
                    <a:lnTo>
                      <a:pt x="1575" y="955"/>
                    </a:lnTo>
                    <a:lnTo>
                      <a:pt x="1581" y="960"/>
                    </a:lnTo>
                    <a:lnTo>
                      <a:pt x="1579" y="970"/>
                    </a:lnTo>
                    <a:lnTo>
                      <a:pt x="1551" y="979"/>
                    </a:lnTo>
                    <a:lnTo>
                      <a:pt x="1524" y="981"/>
                    </a:lnTo>
                    <a:lnTo>
                      <a:pt x="1452" y="1006"/>
                    </a:lnTo>
                    <a:lnTo>
                      <a:pt x="1437" y="1019"/>
                    </a:lnTo>
                    <a:lnTo>
                      <a:pt x="1437" y="1029"/>
                    </a:lnTo>
                    <a:lnTo>
                      <a:pt x="1469" y="1057"/>
                    </a:lnTo>
                    <a:lnTo>
                      <a:pt x="1507" y="1065"/>
                    </a:lnTo>
                    <a:lnTo>
                      <a:pt x="1564" y="1063"/>
                    </a:lnTo>
                    <a:lnTo>
                      <a:pt x="1585" y="1052"/>
                    </a:lnTo>
                    <a:lnTo>
                      <a:pt x="1604" y="1023"/>
                    </a:lnTo>
                    <a:lnTo>
                      <a:pt x="1602" y="1008"/>
                    </a:lnTo>
                    <a:lnTo>
                      <a:pt x="1602" y="1002"/>
                    </a:lnTo>
                    <a:lnTo>
                      <a:pt x="1608" y="998"/>
                    </a:lnTo>
                    <a:lnTo>
                      <a:pt x="1623" y="1023"/>
                    </a:lnTo>
                    <a:lnTo>
                      <a:pt x="1617" y="1053"/>
                    </a:lnTo>
                    <a:lnTo>
                      <a:pt x="1602" y="1082"/>
                    </a:lnTo>
                    <a:lnTo>
                      <a:pt x="1572" y="1099"/>
                    </a:lnTo>
                    <a:lnTo>
                      <a:pt x="1526" y="1103"/>
                    </a:lnTo>
                    <a:lnTo>
                      <a:pt x="1469" y="1131"/>
                    </a:lnTo>
                    <a:lnTo>
                      <a:pt x="1469" y="1137"/>
                    </a:lnTo>
                    <a:lnTo>
                      <a:pt x="1486" y="1150"/>
                    </a:lnTo>
                    <a:lnTo>
                      <a:pt x="1496" y="1150"/>
                    </a:lnTo>
                    <a:lnTo>
                      <a:pt x="1501" y="1156"/>
                    </a:lnTo>
                    <a:lnTo>
                      <a:pt x="1499" y="1164"/>
                    </a:lnTo>
                    <a:lnTo>
                      <a:pt x="1473" y="1198"/>
                    </a:lnTo>
                    <a:lnTo>
                      <a:pt x="1475" y="1219"/>
                    </a:lnTo>
                    <a:lnTo>
                      <a:pt x="1509" y="1249"/>
                    </a:lnTo>
                    <a:lnTo>
                      <a:pt x="1551" y="1266"/>
                    </a:lnTo>
                    <a:lnTo>
                      <a:pt x="1553" y="1268"/>
                    </a:lnTo>
                    <a:lnTo>
                      <a:pt x="1553" y="1276"/>
                    </a:lnTo>
                    <a:lnTo>
                      <a:pt x="1503" y="1327"/>
                    </a:lnTo>
                    <a:lnTo>
                      <a:pt x="1484" y="1373"/>
                    </a:lnTo>
                    <a:lnTo>
                      <a:pt x="1467" y="1445"/>
                    </a:lnTo>
                    <a:lnTo>
                      <a:pt x="1467" y="1496"/>
                    </a:lnTo>
                    <a:lnTo>
                      <a:pt x="1480" y="1542"/>
                    </a:lnTo>
                    <a:lnTo>
                      <a:pt x="1507" y="1576"/>
                    </a:lnTo>
                    <a:lnTo>
                      <a:pt x="1532" y="1597"/>
                    </a:lnTo>
                    <a:lnTo>
                      <a:pt x="1556" y="1605"/>
                    </a:lnTo>
                    <a:lnTo>
                      <a:pt x="1579" y="1599"/>
                    </a:lnTo>
                    <a:lnTo>
                      <a:pt x="1594" y="1580"/>
                    </a:lnTo>
                    <a:lnTo>
                      <a:pt x="1602" y="1531"/>
                    </a:lnTo>
                    <a:lnTo>
                      <a:pt x="1598" y="1477"/>
                    </a:lnTo>
                    <a:lnTo>
                      <a:pt x="1600" y="1468"/>
                    </a:lnTo>
                    <a:lnTo>
                      <a:pt x="1608" y="1468"/>
                    </a:lnTo>
                    <a:lnTo>
                      <a:pt x="1613" y="1496"/>
                    </a:lnTo>
                    <a:lnTo>
                      <a:pt x="1612" y="1569"/>
                    </a:lnTo>
                    <a:lnTo>
                      <a:pt x="1604" y="1607"/>
                    </a:lnTo>
                    <a:lnTo>
                      <a:pt x="1598" y="1660"/>
                    </a:lnTo>
                    <a:lnTo>
                      <a:pt x="1581" y="1745"/>
                    </a:lnTo>
                    <a:lnTo>
                      <a:pt x="1555" y="1823"/>
                    </a:lnTo>
                    <a:lnTo>
                      <a:pt x="1541" y="1840"/>
                    </a:lnTo>
                    <a:lnTo>
                      <a:pt x="1536" y="1878"/>
                    </a:lnTo>
                    <a:lnTo>
                      <a:pt x="1536" y="1918"/>
                    </a:lnTo>
                    <a:lnTo>
                      <a:pt x="1558" y="1985"/>
                    </a:lnTo>
                    <a:lnTo>
                      <a:pt x="1560" y="1989"/>
                    </a:lnTo>
                    <a:lnTo>
                      <a:pt x="1555" y="1994"/>
                    </a:lnTo>
                    <a:lnTo>
                      <a:pt x="1496" y="1994"/>
                    </a:lnTo>
                    <a:lnTo>
                      <a:pt x="1461" y="2011"/>
                    </a:lnTo>
                    <a:lnTo>
                      <a:pt x="1461" y="2015"/>
                    </a:lnTo>
                    <a:lnTo>
                      <a:pt x="1467" y="2021"/>
                    </a:lnTo>
                    <a:lnTo>
                      <a:pt x="1541" y="2017"/>
                    </a:lnTo>
                    <a:lnTo>
                      <a:pt x="1547" y="2017"/>
                    </a:lnTo>
                    <a:lnTo>
                      <a:pt x="1553" y="2023"/>
                    </a:lnTo>
                    <a:lnTo>
                      <a:pt x="1553" y="2032"/>
                    </a:lnTo>
                    <a:lnTo>
                      <a:pt x="1537" y="2044"/>
                    </a:lnTo>
                    <a:lnTo>
                      <a:pt x="1452" y="2053"/>
                    </a:lnTo>
                    <a:lnTo>
                      <a:pt x="1433" y="2065"/>
                    </a:lnTo>
                    <a:lnTo>
                      <a:pt x="1425" y="2076"/>
                    </a:lnTo>
                    <a:lnTo>
                      <a:pt x="1425" y="2093"/>
                    </a:lnTo>
                    <a:lnTo>
                      <a:pt x="1442" y="2108"/>
                    </a:lnTo>
                    <a:lnTo>
                      <a:pt x="1532" y="2108"/>
                    </a:lnTo>
                    <a:lnTo>
                      <a:pt x="1564" y="2110"/>
                    </a:lnTo>
                    <a:lnTo>
                      <a:pt x="1558" y="2133"/>
                    </a:lnTo>
                    <a:lnTo>
                      <a:pt x="1517" y="2163"/>
                    </a:lnTo>
                    <a:lnTo>
                      <a:pt x="1471" y="2177"/>
                    </a:lnTo>
                    <a:lnTo>
                      <a:pt x="1456" y="2184"/>
                    </a:lnTo>
                    <a:lnTo>
                      <a:pt x="1446" y="2194"/>
                    </a:lnTo>
                    <a:lnTo>
                      <a:pt x="1448" y="2217"/>
                    </a:lnTo>
                    <a:lnTo>
                      <a:pt x="1463" y="2241"/>
                    </a:lnTo>
                    <a:lnTo>
                      <a:pt x="1460" y="2266"/>
                    </a:lnTo>
                    <a:lnTo>
                      <a:pt x="1425" y="2306"/>
                    </a:lnTo>
                    <a:lnTo>
                      <a:pt x="1425" y="2361"/>
                    </a:lnTo>
                    <a:lnTo>
                      <a:pt x="1431" y="2454"/>
                    </a:lnTo>
                    <a:lnTo>
                      <a:pt x="1473" y="2542"/>
                    </a:lnTo>
                    <a:lnTo>
                      <a:pt x="1507" y="2574"/>
                    </a:lnTo>
                    <a:lnTo>
                      <a:pt x="1530" y="2580"/>
                    </a:lnTo>
                    <a:lnTo>
                      <a:pt x="1545" y="2574"/>
                    </a:lnTo>
                    <a:lnTo>
                      <a:pt x="1560" y="2557"/>
                    </a:lnTo>
                    <a:lnTo>
                      <a:pt x="1570" y="2498"/>
                    </a:lnTo>
                    <a:lnTo>
                      <a:pt x="1572" y="2494"/>
                    </a:lnTo>
                    <a:lnTo>
                      <a:pt x="1579" y="2494"/>
                    </a:lnTo>
                    <a:lnTo>
                      <a:pt x="1583" y="2536"/>
                    </a:lnTo>
                    <a:lnTo>
                      <a:pt x="1568" y="2641"/>
                    </a:lnTo>
                    <a:lnTo>
                      <a:pt x="1536" y="2679"/>
                    </a:lnTo>
                    <a:lnTo>
                      <a:pt x="1490" y="2719"/>
                    </a:lnTo>
                    <a:lnTo>
                      <a:pt x="1484" y="2724"/>
                    </a:lnTo>
                    <a:lnTo>
                      <a:pt x="1479" y="2760"/>
                    </a:lnTo>
                    <a:lnTo>
                      <a:pt x="1442" y="2829"/>
                    </a:lnTo>
                    <a:lnTo>
                      <a:pt x="1441" y="2884"/>
                    </a:lnTo>
                    <a:lnTo>
                      <a:pt x="1450" y="2907"/>
                    </a:lnTo>
                    <a:lnTo>
                      <a:pt x="1450" y="2939"/>
                    </a:lnTo>
                    <a:lnTo>
                      <a:pt x="1431" y="2948"/>
                    </a:lnTo>
                    <a:lnTo>
                      <a:pt x="1431" y="2950"/>
                    </a:lnTo>
                    <a:lnTo>
                      <a:pt x="1446" y="2969"/>
                    </a:lnTo>
                    <a:lnTo>
                      <a:pt x="1475" y="2988"/>
                    </a:lnTo>
                    <a:lnTo>
                      <a:pt x="1518" y="3011"/>
                    </a:lnTo>
                    <a:lnTo>
                      <a:pt x="1520" y="3013"/>
                    </a:lnTo>
                    <a:lnTo>
                      <a:pt x="1520" y="3019"/>
                    </a:lnTo>
                    <a:lnTo>
                      <a:pt x="1437" y="3047"/>
                    </a:lnTo>
                    <a:lnTo>
                      <a:pt x="1423" y="3057"/>
                    </a:lnTo>
                    <a:lnTo>
                      <a:pt x="1423" y="3064"/>
                    </a:lnTo>
                    <a:lnTo>
                      <a:pt x="1477" y="3099"/>
                    </a:lnTo>
                    <a:lnTo>
                      <a:pt x="1482" y="3104"/>
                    </a:lnTo>
                    <a:lnTo>
                      <a:pt x="1534" y="3104"/>
                    </a:lnTo>
                    <a:lnTo>
                      <a:pt x="1539" y="3104"/>
                    </a:lnTo>
                    <a:lnTo>
                      <a:pt x="1545" y="3110"/>
                    </a:lnTo>
                    <a:lnTo>
                      <a:pt x="1541" y="3120"/>
                    </a:lnTo>
                    <a:lnTo>
                      <a:pt x="1484" y="3144"/>
                    </a:lnTo>
                    <a:lnTo>
                      <a:pt x="1418" y="3159"/>
                    </a:lnTo>
                    <a:lnTo>
                      <a:pt x="1389" y="3167"/>
                    </a:lnTo>
                    <a:lnTo>
                      <a:pt x="1231" y="3177"/>
                    </a:lnTo>
                    <a:lnTo>
                      <a:pt x="1134" y="3234"/>
                    </a:lnTo>
                    <a:lnTo>
                      <a:pt x="988" y="3296"/>
                    </a:lnTo>
                    <a:lnTo>
                      <a:pt x="872" y="3325"/>
                    </a:lnTo>
                    <a:lnTo>
                      <a:pt x="787" y="3329"/>
                    </a:lnTo>
                    <a:lnTo>
                      <a:pt x="732" y="3338"/>
                    </a:lnTo>
                    <a:lnTo>
                      <a:pt x="690" y="3346"/>
                    </a:lnTo>
                    <a:lnTo>
                      <a:pt x="593" y="3370"/>
                    </a:lnTo>
                    <a:lnTo>
                      <a:pt x="572" y="3382"/>
                    </a:lnTo>
                    <a:lnTo>
                      <a:pt x="534" y="3427"/>
                    </a:lnTo>
                    <a:lnTo>
                      <a:pt x="503" y="3431"/>
                    </a:lnTo>
                    <a:lnTo>
                      <a:pt x="429" y="3435"/>
                    </a:lnTo>
                    <a:lnTo>
                      <a:pt x="327" y="3426"/>
                    </a:lnTo>
                    <a:lnTo>
                      <a:pt x="152" y="3403"/>
                    </a:lnTo>
                    <a:lnTo>
                      <a:pt x="9" y="3370"/>
                    </a:lnTo>
                    <a:lnTo>
                      <a:pt x="5" y="3370"/>
                    </a:lnTo>
                    <a:lnTo>
                      <a:pt x="0" y="3365"/>
                    </a:lnTo>
                    <a:lnTo>
                      <a:pt x="0" y="3357"/>
                    </a:lnTo>
                    <a:lnTo>
                      <a:pt x="7" y="3351"/>
                    </a:lnTo>
                    <a:lnTo>
                      <a:pt x="28" y="3355"/>
                    </a:lnTo>
                    <a:lnTo>
                      <a:pt x="47" y="3342"/>
                    </a:lnTo>
                    <a:lnTo>
                      <a:pt x="106" y="3334"/>
                    </a:lnTo>
                    <a:lnTo>
                      <a:pt x="186" y="3304"/>
                    </a:lnTo>
                    <a:lnTo>
                      <a:pt x="213" y="3287"/>
                    </a:lnTo>
                    <a:lnTo>
                      <a:pt x="260" y="3289"/>
                    </a:lnTo>
                    <a:lnTo>
                      <a:pt x="289" y="3272"/>
                    </a:lnTo>
                    <a:lnTo>
                      <a:pt x="311" y="3264"/>
                    </a:lnTo>
                    <a:lnTo>
                      <a:pt x="357" y="3268"/>
                    </a:lnTo>
                    <a:lnTo>
                      <a:pt x="380" y="3275"/>
                    </a:lnTo>
                    <a:lnTo>
                      <a:pt x="399" y="3274"/>
                    </a:lnTo>
                    <a:lnTo>
                      <a:pt x="481" y="3222"/>
                    </a:lnTo>
                    <a:lnTo>
                      <a:pt x="581" y="3186"/>
                    </a:lnTo>
                    <a:lnTo>
                      <a:pt x="722" y="3161"/>
                    </a:lnTo>
                    <a:lnTo>
                      <a:pt x="813" y="3150"/>
                    </a:lnTo>
                    <a:lnTo>
                      <a:pt x="908" y="3144"/>
                    </a:lnTo>
                    <a:lnTo>
                      <a:pt x="963" y="3140"/>
                    </a:lnTo>
                    <a:lnTo>
                      <a:pt x="994" y="3137"/>
                    </a:lnTo>
                    <a:lnTo>
                      <a:pt x="1138" y="3121"/>
                    </a:lnTo>
                    <a:lnTo>
                      <a:pt x="1159" y="3093"/>
                    </a:lnTo>
                    <a:lnTo>
                      <a:pt x="1197" y="3053"/>
                    </a:lnTo>
                    <a:lnTo>
                      <a:pt x="1243" y="3015"/>
                    </a:lnTo>
                    <a:lnTo>
                      <a:pt x="1271" y="3002"/>
                    </a:lnTo>
                    <a:lnTo>
                      <a:pt x="1296" y="2968"/>
                    </a:lnTo>
                    <a:lnTo>
                      <a:pt x="1298" y="2928"/>
                    </a:lnTo>
                    <a:lnTo>
                      <a:pt x="1328" y="2878"/>
                    </a:lnTo>
                    <a:lnTo>
                      <a:pt x="1328" y="2821"/>
                    </a:lnTo>
                    <a:lnTo>
                      <a:pt x="1315" y="2760"/>
                    </a:lnTo>
                    <a:lnTo>
                      <a:pt x="1275" y="2616"/>
                    </a:lnTo>
                    <a:lnTo>
                      <a:pt x="1266" y="2542"/>
                    </a:lnTo>
                    <a:lnTo>
                      <a:pt x="1271" y="2489"/>
                    </a:lnTo>
                    <a:lnTo>
                      <a:pt x="1296" y="2395"/>
                    </a:lnTo>
                    <a:lnTo>
                      <a:pt x="1325" y="2312"/>
                    </a:lnTo>
                    <a:lnTo>
                      <a:pt x="1325" y="2217"/>
                    </a:lnTo>
                    <a:lnTo>
                      <a:pt x="1317" y="2192"/>
                    </a:lnTo>
                    <a:lnTo>
                      <a:pt x="1319" y="2156"/>
                    </a:lnTo>
                    <a:lnTo>
                      <a:pt x="1294" y="2116"/>
                    </a:lnTo>
                    <a:lnTo>
                      <a:pt x="1288" y="2076"/>
                    </a:lnTo>
                    <a:lnTo>
                      <a:pt x="1294" y="2029"/>
                    </a:lnTo>
                    <a:lnTo>
                      <a:pt x="1315" y="1994"/>
                    </a:lnTo>
                    <a:lnTo>
                      <a:pt x="1319" y="1964"/>
                    </a:lnTo>
                    <a:lnTo>
                      <a:pt x="1328" y="1943"/>
                    </a:lnTo>
                    <a:lnTo>
                      <a:pt x="1342" y="1930"/>
                    </a:lnTo>
                    <a:lnTo>
                      <a:pt x="1345" y="1911"/>
                    </a:lnTo>
                    <a:lnTo>
                      <a:pt x="1345" y="1899"/>
                    </a:lnTo>
                    <a:lnTo>
                      <a:pt x="1340" y="1863"/>
                    </a:lnTo>
                    <a:lnTo>
                      <a:pt x="1326" y="1831"/>
                    </a:lnTo>
                    <a:lnTo>
                      <a:pt x="1325" y="1810"/>
                    </a:lnTo>
                    <a:lnTo>
                      <a:pt x="1300" y="1646"/>
                    </a:lnTo>
                    <a:lnTo>
                      <a:pt x="1296" y="1555"/>
                    </a:lnTo>
                    <a:lnTo>
                      <a:pt x="1307" y="1462"/>
                    </a:lnTo>
                    <a:lnTo>
                      <a:pt x="1325" y="1394"/>
                    </a:lnTo>
                    <a:lnTo>
                      <a:pt x="1364" y="1263"/>
                    </a:lnTo>
                    <a:lnTo>
                      <a:pt x="1372" y="1230"/>
                    </a:lnTo>
                    <a:lnTo>
                      <a:pt x="1363" y="1173"/>
                    </a:lnTo>
                    <a:lnTo>
                      <a:pt x="1344" y="1139"/>
                    </a:lnTo>
                    <a:lnTo>
                      <a:pt x="1336" y="1093"/>
                    </a:lnTo>
                    <a:lnTo>
                      <a:pt x="1319" y="1052"/>
                    </a:lnTo>
                    <a:lnTo>
                      <a:pt x="1323" y="998"/>
                    </a:lnTo>
                    <a:lnTo>
                      <a:pt x="1344" y="964"/>
                    </a:lnTo>
                    <a:lnTo>
                      <a:pt x="1355" y="951"/>
                    </a:lnTo>
                    <a:lnTo>
                      <a:pt x="1357" y="918"/>
                    </a:lnTo>
                    <a:lnTo>
                      <a:pt x="1387" y="867"/>
                    </a:lnTo>
                    <a:lnTo>
                      <a:pt x="1387" y="803"/>
                    </a:lnTo>
                    <a:lnTo>
                      <a:pt x="1382" y="778"/>
                    </a:lnTo>
                    <a:lnTo>
                      <a:pt x="1378" y="738"/>
                    </a:lnTo>
                    <a:lnTo>
                      <a:pt x="1359" y="679"/>
                    </a:lnTo>
                    <a:lnTo>
                      <a:pt x="1336" y="525"/>
                    </a:lnTo>
                    <a:lnTo>
                      <a:pt x="1344" y="405"/>
                    </a:lnTo>
                    <a:lnTo>
                      <a:pt x="1387" y="276"/>
                    </a:lnTo>
                    <a:lnTo>
                      <a:pt x="1410" y="229"/>
                    </a:lnTo>
                    <a:lnTo>
                      <a:pt x="1418" y="196"/>
                    </a:lnTo>
                    <a:lnTo>
                      <a:pt x="1412" y="164"/>
                    </a:lnTo>
                    <a:lnTo>
                      <a:pt x="1399" y="137"/>
                    </a:lnTo>
                    <a:lnTo>
                      <a:pt x="1402" y="105"/>
                    </a:lnTo>
                    <a:lnTo>
                      <a:pt x="1401" y="95"/>
                    </a:lnTo>
                    <a:lnTo>
                      <a:pt x="1364" y="65"/>
                    </a:lnTo>
                    <a:lnTo>
                      <a:pt x="1353" y="40"/>
                    </a:lnTo>
                    <a:lnTo>
                      <a:pt x="1361" y="35"/>
                    </a:lnTo>
                    <a:lnTo>
                      <a:pt x="1420" y="37"/>
                    </a:lnTo>
                    <a:lnTo>
                      <a:pt x="1532" y="23"/>
                    </a:lnTo>
                    <a:lnTo>
                      <a:pt x="1600" y="14"/>
                    </a:lnTo>
                    <a:lnTo>
                      <a:pt x="1640" y="0"/>
                    </a:lnTo>
                    <a:lnTo>
                      <a:pt x="1652" y="0"/>
                    </a:lnTo>
                    <a:lnTo>
                      <a:pt x="1657" y="6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348" name="Freeform 35"/>
              <p:cNvSpPr/>
              <p:nvPr/>
            </p:nvSpPr>
            <p:spPr>
              <a:xfrm>
                <a:off x="2384" y="1392"/>
                <a:ext cx="274" cy="1457"/>
              </a:xfrm>
              <a:custGeom>
                <a:avLst/>
                <a:gdLst>
                  <a:gd name="txL" fmla="*/ 0 w 547"/>
                  <a:gd name="txT" fmla="*/ 0 h 2916"/>
                  <a:gd name="txR" fmla="*/ 547 w 547"/>
                  <a:gd name="txB" fmla="*/ 2916 h 2916"/>
                </a:gdLst>
                <a:ahLst/>
                <a:cxnLst>
                  <a:cxn ang="0">
                    <a:pos x="26" y="2"/>
                  </a:cxn>
                  <a:cxn ang="0">
                    <a:pos x="26" y="3"/>
                  </a:cxn>
                  <a:cxn ang="0">
                    <a:pos x="28" y="11"/>
                  </a:cxn>
                  <a:cxn ang="0">
                    <a:pos x="29" y="23"/>
                  </a:cxn>
                  <a:cxn ang="0">
                    <a:pos x="27" y="33"/>
                  </a:cxn>
                  <a:cxn ang="0">
                    <a:pos x="26" y="40"/>
                  </a:cxn>
                  <a:cxn ang="0">
                    <a:pos x="27" y="44"/>
                  </a:cxn>
                  <a:cxn ang="0">
                    <a:pos x="29" y="48"/>
                  </a:cxn>
                  <a:cxn ang="0">
                    <a:pos x="28" y="51"/>
                  </a:cxn>
                  <a:cxn ang="0">
                    <a:pos x="26" y="54"/>
                  </a:cxn>
                  <a:cxn ang="0">
                    <a:pos x="27" y="63"/>
                  </a:cxn>
                  <a:cxn ang="0">
                    <a:pos x="30" y="76"/>
                  </a:cxn>
                  <a:cxn ang="0">
                    <a:pos x="28" y="90"/>
                  </a:cxn>
                  <a:cxn ang="0">
                    <a:pos x="27" y="99"/>
                  </a:cxn>
                  <a:cxn ang="0">
                    <a:pos x="28" y="103"/>
                  </a:cxn>
                  <a:cxn ang="0">
                    <a:pos x="30" y="109"/>
                  </a:cxn>
                  <a:cxn ang="0">
                    <a:pos x="29" y="114"/>
                  </a:cxn>
                  <a:cxn ang="0">
                    <a:pos x="28" y="120"/>
                  </a:cxn>
                  <a:cxn ang="0">
                    <a:pos x="31" y="132"/>
                  </a:cxn>
                  <a:cxn ang="0">
                    <a:pos x="30" y="147"/>
                  </a:cxn>
                  <a:cxn ang="0">
                    <a:pos x="28" y="153"/>
                  </a:cxn>
                  <a:cxn ang="0">
                    <a:pos x="25" y="156"/>
                  </a:cxn>
                  <a:cxn ang="0">
                    <a:pos x="26" y="157"/>
                  </a:cxn>
                  <a:cxn ang="0">
                    <a:pos x="26" y="159"/>
                  </a:cxn>
                  <a:cxn ang="0">
                    <a:pos x="23" y="165"/>
                  </a:cxn>
                  <a:cxn ang="0">
                    <a:pos x="24" y="168"/>
                  </a:cxn>
                  <a:cxn ang="0">
                    <a:pos x="32" y="169"/>
                  </a:cxn>
                  <a:cxn ang="0">
                    <a:pos x="34" y="169"/>
                  </a:cxn>
                  <a:cxn ang="0">
                    <a:pos x="34" y="172"/>
                  </a:cxn>
                  <a:cxn ang="0">
                    <a:pos x="27" y="176"/>
                  </a:cxn>
                  <a:cxn ang="0">
                    <a:pos x="11" y="177"/>
                  </a:cxn>
                  <a:cxn ang="0">
                    <a:pos x="4" y="180"/>
                  </a:cxn>
                  <a:cxn ang="0">
                    <a:pos x="1" y="181"/>
                  </a:cxn>
                  <a:cxn ang="0">
                    <a:pos x="1" y="174"/>
                  </a:cxn>
                  <a:cxn ang="0">
                    <a:pos x="9" y="166"/>
                  </a:cxn>
                  <a:cxn ang="0">
                    <a:pos x="15" y="163"/>
                  </a:cxn>
                  <a:cxn ang="0">
                    <a:pos x="16" y="160"/>
                  </a:cxn>
                  <a:cxn ang="0">
                    <a:pos x="18" y="153"/>
                  </a:cxn>
                  <a:cxn ang="0">
                    <a:pos x="19" y="149"/>
                  </a:cxn>
                  <a:cxn ang="0">
                    <a:pos x="18" y="147"/>
                  </a:cxn>
                  <a:cxn ang="0">
                    <a:pos x="17" y="143"/>
                  </a:cxn>
                  <a:cxn ang="0">
                    <a:pos x="16" y="138"/>
                  </a:cxn>
                  <a:cxn ang="0">
                    <a:pos x="16" y="125"/>
                  </a:cxn>
                  <a:cxn ang="0">
                    <a:pos x="18" y="117"/>
                  </a:cxn>
                  <a:cxn ang="0">
                    <a:pos x="16" y="111"/>
                  </a:cxn>
                  <a:cxn ang="0">
                    <a:pos x="16" y="105"/>
                  </a:cxn>
                  <a:cxn ang="0">
                    <a:pos x="17" y="101"/>
                  </a:cxn>
                  <a:cxn ang="0">
                    <a:pos x="18" y="94"/>
                  </a:cxn>
                  <a:cxn ang="0">
                    <a:pos x="15" y="83"/>
                  </a:cxn>
                  <a:cxn ang="0">
                    <a:pos x="15" y="72"/>
                  </a:cxn>
                  <a:cxn ang="0">
                    <a:pos x="17" y="62"/>
                  </a:cxn>
                  <a:cxn ang="0">
                    <a:pos x="15" y="53"/>
                  </a:cxn>
                  <a:cxn ang="0">
                    <a:pos x="13" y="48"/>
                  </a:cxn>
                  <a:cxn ang="0">
                    <a:pos x="15" y="44"/>
                  </a:cxn>
                  <a:cxn ang="0">
                    <a:pos x="16" y="41"/>
                  </a:cxn>
                  <a:cxn ang="0">
                    <a:pos x="15" y="31"/>
                  </a:cxn>
                  <a:cxn ang="0">
                    <a:pos x="13" y="20"/>
                  </a:cxn>
                  <a:cxn ang="0">
                    <a:pos x="13" y="12"/>
                  </a:cxn>
                  <a:cxn ang="0">
                    <a:pos x="16" y="4"/>
                  </a:cxn>
                  <a:cxn ang="0">
                    <a:pos x="16" y="0"/>
                  </a:cxn>
                  <a:cxn ang="0">
                    <a:pos x="23" y="1"/>
                  </a:cxn>
                  <a:cxn ang="0">
                    <a:pos x="26" y="1"/>
                  </a:cxn>
                </a:cxnLst>
                <a:rect l="txL" t="txT" r="txR" b="txB"/>
                <a:pathLst>
                  <a:path w="547" h="2916">
                    <a:moveTo>
                      <a:pt x="405" y="29"/>
                    </a:moveTo>
                    <a:lnTo>
                      <a:pt x="406" y="36"/>
                    </a:lnTo>
                    <a:lnTo>
                      <a:pt x="418" y="48"/>
                    </a:lnTo>
                    <a:lnTo>
                      <a:pt x="406" y="63"/>
                    </a:lnTo>
                    <a:lnTo>
                      <a:pt x="416" y="120"/>
                    </a:lnTo>
                    <a:lnTo>
                      <a:pt x="441" y="190"/>
                    </a:lnTo>
                    <a:lnTo>
                      <a:pt x="456" y="280"/>
                    </a:lnTo>
                    <a:lnTo>
                      <a:pt x="452" y="377"/>
                    </a:lnTo>
                    <a:lnTo>
                      <a:pt x="435" y="485"/>
                    </a:lnTo>
                    <a:lnTo>
                      <a:pt x="424" y="529"/>
                    </a:lnTo>
                    <a:lnTo>
                      <a:pt x="414" y="578"/>
                    </a:lnTo>
                    <a:lnTo>
                      <a:pt x="416" y="652"/>
                    </a:lnTo>
                    <a:lnTo>
                      <a:pt x="429" y="679"/>
                    </a:lnTo>
                    <a:lnTo>
                      <a:pt x="425" y="704"/>
                    </a:lnTo>
                    <a:lnTo>
                      <a:pt x="450" y="745"/>
                    </a:lnTo>
                    <a:lnTo>
                      <a:pt x="456" y="768"/>
                    </a:lnTo>
                    <a:lnTo>
                      <a:pt x="445" y="806"/>
                    </a:lnTo>
                    <a:lnTo>
                      <a:pt x="433" y="823"/>
                    </a:lnTo>
                    <a:lnTo>
                      <a:pt x="429" y="859"/>
                    </a:lnTo>
                    <a:lnTo>
                      <a:pt x="416" y="875"/>
                    </a:lnTo>
                    <a:lnTo>
                      <a:pt x="420" y="949"/>
                    </a:lnTo>
                    <a:lnTo>
                      <a:pt x="431" y="1019"/>
                    </a:lnTo>
                    <a:lnTo>
                      <a:pt x="443" y="1046"/>
                    </a:lnTo>
                    <a:lnTo>
                      <a:pt x="473" y="1217"/>
                    </a:lnTo>
                    <a:lnTo>
                      <a:pt x="469" y="1310"/>
                    </a:lnTo>
                    <a:lnTo>
                      <a:pt x="446" y="1443"/>
                    </a:lnTo>
                    <a:lnTo>
                      <a:pt x="425" y="1546"/>
                    </a:lnTo>
                    <a:lnTo>
                      <a:pt x="429" y="1587"/>
                    </a:lnTo>
                    <a:lnTo>
                      <a:pt x="446" y="1622"/>
                    </a:lnTo>
                    <a:lnTo>
                      <a:pt x="445" y="1660"/>
                    </a:lnTo>
                    <a:lnTo>
                      <a:pt x="477" y="1711"/>
                    </a:lnTo>
                    <a:lnTo>
                      <a:pt x="475" y="1760"/>
                    </a:lnTo>
                    <a:lnTo>
                      <a:pt x="452" y="1789"/>
                    </a:lnTo>
                    <a:lnTo>
                      <a:pt x="458" y="1827"/>
                    </a:lnTo>
                    <a:lnTo>
                      <a:pt x="441" y="1863"/>
                    </a:lnTo>
                    <a:lnTo>
                      <a:pt x="439" y="1922"/>
                    </a:lnTo>
                    <a:lnTo>
                      <a:pt x="471" y="2032"/>
                    </a:lnTo>
                    <a:lnTo>
                      <a:pt x="483" y="2121"/>
                    </a:lnTo>
                    <a:lnTo>
                      <a:pt x="477" y="2313"/>
                    </a:lnTo>
                    <a:lnTo>
                      <a:pt x="467" y="2365"/>
                    </a:lnTo>
                    <a:lnTo>
                      <a:pt x="448" y="2424"/>
                    </a:lnTo>
                    <a:lnTo>
                      <a:pt x="437" y="2458"/>
                    </a:lnTo>
                    <a:lnTo>
                      <a:pt x="441" y="2477"/>
                    </a:lnTo>
                    <a:lnTo>
                      <a:pt x="397" y="2507"/>
                    </a:lnTo>
                    <a:lnTo>
                      <a:pt x="397" y="2517"/>
                    </a:lnTo>
                    <a:lnTo>
                      <a:pt x="412" y="2523"/>
                    </a:lnTo>
                    <a:lnTo>
                      <a:pt x="420" y="2536"/>
                    </a:lnTo>
                    <a:lnTo>
                      <a:pt x="414" y="2557"/>
                    </a:lnTo>
                    <a:lnTo>
                      <a:pt x="370" y="2621"/>
                    </a:lnTo>
                    <a:lnTo>
                      <a:pt x="363" y="2650"/>
                    </a:lnTo>
                    <a:lnTo>
                      <a:pt x="359" y="2680"/>
                    </a:lnTo>
                    <a:lnTo>
                      <a:pt x="376" y="2696"/>
                    </a:lnTo>
                    <a:lnTo>
                      <a:pt x="439" y="2709"/>
                    </a:lnTo>
                    <a:lnTo>
                      <a:pt x="509" y="2707"/>
                    </a:lnTo>
                    <a:lnTo>
                      <a:pt x="519" y="2701"/>
                    </a:lnTo>
                    <a:lnTo>
                      <a:pt x="538" y="2711"/>
                    </a:lnTo>
                    <a:lnTo>
                      <a:pt x="547" y="2741"/>
                    </a:lnTo>
                    <a:lnTo>
                      <a:pt x="543" y="2760"/>
                    </a:lnTo>
                    <a:lnTo>
                      <a:pt x="500" y="2796"/>
                    </a:lnTo>
                    <a:lnTo>
                      <a:pt x="427" y="2821"/>
                    </a:lnTo>
                    <a:lnTo>
                      <a:pt x="374" y="2830"/>
                    </a:lnTo>
                    <a:lnTo>
                      <a:pt x="173" y="2848"/>
                    </a:lnTo>
                    <a:lnTo>
                      <a:pt x="95" y="2865"/>
                    </a:lnTo>
                    <a:lnTo>
                      <a:pt x="59" y="2886"/>
                    </a:lnTo>
                    <a:lnTo>
                      <a:pt x="21" y="2916"/>
                    </a:lnTo>
                    <a:lnTo>
                      <a:pt x="4" y="2910"/>
                    </a:lnTo>
                    <a:lnTo>
                      <a:pt x="0" y="2849"/>
                    </a:lnTo>
                    <a:lnTo>
                      <a:pt x="9" y="2796"/>
                    </a:lnTo>
                    <a:lnTo>
                      <a:pt x="45" y="2735"/>
                    </a:lnTo>
                    <a:lnTo>
                      <a:pt x="140" y="2657"/>
                    </a:lnTo>
                    <a:lnTo>
                      <a:pt x="232" y="2610"/>
                    </a:lnTo>
                    <a:lnTo>
                      <a:pt x="237" y="2610"/>
                    </a:lnTo>
                    <a:lnTo>
                      <a:pt x="247" y="2602"/>
                    </a:lnTo>
                    <a:lnTo>
                      <a:pt x="254" y="2568"/>
                    </a:lnTo>
                    <a:lnTo>
                      <a:pt x="279" y="2538"/>
                    </a:lnTo>
                    <a:lnTo>
                      <a:pt x="285" y="2456"/>
                    </a:lnTo>
                    <a:lnTo>
                      <a:pt x="294" y="2435"/>
                    </a:lnTo>
                    <a:lnTo>
                      <a:pt x="291" y="2391"/>
                    </a:lnTo>
                    <a:lnTo>
                      <a:pt x="285" y="2382"/>
                    </a:lnTo>
                    <a:lnTo>
                      <a:pt x="283" y="2357"/>
                    </a:lnTo>
                    <a:lnTo>
                      <a:pt x="264" y="2317"/>
                    </a:lnTo>
                    <a:lnTo>
                      <a:pt x="260" y="2296"/>
                    </a:lnTo>
                    <a:lnTo>
                      <a:pt x="251" y="2272"/>
                    </a:lnTo>
                    <a:lnTo>
                      <a:pt x="243" y="2224"/>
                    </a:lnTo>
                    <a:lnTo>
                      <a:pt x="241" y="2114"/>
                    </a:lnTo>
                    <a:lnTo>
                      <a:pt x="256" y="2009"/>
                    </a:lnTo>
                    <a:lnTo>
                      <a:pt x="281" y="1895"/>
                    </a:lnTo>
                    <a:lnTo>
                      <a:pt x="279" y="1874"/>
                    </a:lnTo>
                    <a:lnTo>
                      <a:pt x="254" y="1814"/>
                    </a:lnTo>
                    <a:lnTo>
                      <a:pt x="254" y="1785"/>
                    </a:lnTo>
                    <a:lnTo>
                      <a:pt x="239" y="1755"/>
                    </a:lnTo>
                    <a:lnTo>
                      <a:pt x="247" y="1684"/>
                    </a:lnTo>
                    <a:lnTo>
                      <a:pt x="262" y="1654"/>
                    </a:lnTo>
                    <a:lnTo>
                      <a:pt x="264" y="1620"/>
                    </a:lnTo>
                    <a:lnTo>
                      <a:pt x="277" y="1597"/>
                    </a:lnTo>
                    <a:lnTo>
                      <a:pt x="277" y="1509"/>
                    </a:lnTo>
                    <a:lnTo>
                      <a:pt x="258" y="1454"/>
                    </a:lnTo>
                    <a:lnTo>
                      <a:pt x="232" y="1335"/>
                    </a:lnTo>
                    <a:lnTo>
                      <a:pt x="226" y="1259"/>
                    </a:lnTo>
                    <a:lnTo>
                      <a:pt x="230" y="1156"/>
                    </a:lnTo>
                    <a:lnTo>
                      <a:pt x="251" y="1046"/>
                    </a:lnTo>
                    <a:lnTo>
                      <a:pt x="258" y="1004"/>
                    </a:lnTo>
                    <a:lnTo>
                      <a:pt x="272" y="926"/>
                    </a:lnTo>
                    <a:lnTo>
                      <a:pt x="234" y="857"/>
                    </a:lnTo>
                    <a:lnTo>
                      <a:pt x="230" y="823"/>
                    </a:lnTo>
                    <a:lnTo>
                      <a:pt x="207" y="774"/>
                    </a:lnTo>
                    <a:lnTo>
                      <a:pt x="213" y="738"/>
                    </a:lnTo>
                    <a:lnTo>
                      <a:pt x="230" y="709"/>
                    </a:lnTo>
                    <a:lnTo>
                      <a:pt x="235" y="667"/>
                    </a:lnTo>
                    <a:lnTo>
                      <a:pt x="241" y="658"/>
                    </a:lnTo>
                    <a:lnTo>
                      <a:pt x="243" y="601"/>
                    </a:lnTo>
                    <a:lnTo>
                      <a:pt x="226" y="498"/>
                    </a:lnTo>
                    <a:lnTo>
                      <a:pt x="207" y="394"/>
                    </a:lnTo>
                    <a:lnTo>
                      <a:pt x="197" y="321"/>
                    </a:lnTo>
                    <a:lnTo>
                      <a:pt x="194" y="251"/>
                    </a:lnTo>
                    <a:lnTo>
                      <a:pt x="197" y="202"/>
                    </a:lnTo>
                    <a:lnTo>
                      <a:pt x="218" y="139"/>
                    </a:lnTo>
                    <a:lnTo>
                      <a:pt x="245" y="74"/>
                    </a:lnTo>
                    <a:lnTo>
                      <a:pt x="247" y="21"/>
                    </a:lnTo>
                    <a:lnTo>
                      <a:pt x="241" y="12"/>
                    </a:lnTo>
                    <a:lnTo>
                      <a:pt x="247" y="0"/>
                    </a:lnTo>
                    <a:lnTo>
                      <a:pt x="353" y="21"/>
                    </a:lnTo>
                    <a:lnTo>
                      <a:pt x="405" y="29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349" name="Freeform 36"/>
              <p:cNvSpPr/>
              <p:nvPr/>
            </p:nvSpPr>
            <p:spPr>
              <a:xfrm>
                <a:off x="2380" y="1413"/>
                <a:ext cx="1083" cy="1722"/>
              </a:xfrm>
              <a:custGeom>
                <a:avLst/>
                <a:gdLst>
                  <a:gd name="txL" fmla="*/ 0 w 2165"/>
                  <a:gd name="txT" fmla="*/ 0 h 3442"/>
                  <a:gd name="txR" fmla="*/ 2165 w 2165"/>
                  <a:gd name="txB" fmla="*/ 3442 h 3442"/>
                </a:gdLst>
                <a:ahLst/>
                <a:cxnLst>
                  <a:cxn ang="0">
                    <a:pos x="45" y="7"/>
                  </a:cxn>
                  <a:cxn ang="0">
                    <a:pos x="46" y="9"/>
                  </a:cxn>
                  <a:cxn ang="0">
                    <a:pos x="45" y="16"/>
                  </a:cxn>
                  <a:cxn ang="0">
                    <a:pos x="47" y="35"/>
                  </a:cxn>
                  <a:cxn ang="0">
                    <a:pos x="45" y="51"/>
                  </a:cxn>
                  <a:cxn ang="0">
                    <a:pos x="44" y="59"/>
                  </a:cxn>
                  <a:cxn ang="0">
                    <a:pos x="49" y="63"/>
                  </a:cxn>
                  <a:cxn ang="0">
                    <a:pos x="45" y="68"/>
                  </a:cxn>
                  <a:cxn ang="0">
                    <a:pos x="52" y="66"/>
                  </a:cxn>
                  <a:cxn ang="0">
                    <a:pos x="48" y="72"/>
                  </a:cxn>
                  <a:cxn ang="0">
                    <a:pos x="48" y="74"/>
                  </a:cxn>
                  <a:cxn ang="0">
                    <a:pos x="46" y="79"/>
                  </a:cxn>
                  <a:cxn ang="0">
                    <a:pos x="50" y="85"/>
                  </a:cxn>
                  <a:cxn ang="0">
                    <a:pos x="48" y="96"/>
                  </a:cxn>
                  <a:cxn ang="0">
                    <a:pos x="53" y="102"/>
                  </a:cxn>
                  <a:cxn ang="0">
                    <a:pos x="46" y="117"/>
                  </a:cxn>
                  <a:cxn ang="0">
                    <a:pos x="47" y="126"/>
                  </a:cxn>
                  <a:cxn ang="0">
                    <a:pos x="44" y="129"/>
                  </a:cxn>
                  <a:cxn ang="0">
                    <a:pos x="50" y="130"/>
                  </a:cxn>
                  <a:cxn ang="0">
                    <a:pos x="47" y="135"/>
                  </a:cxn>
                  <a:cxn ang="0">
                    <a:pos x="47" y="139"/>
                  </a:cxn>
                  <a:cxn ang="0">
                    <a:pos x="49" y="141"/>
                  </a:cxn>
                  <a:cxn ang="0">
                    <a:pos x="46" y="144"/>
                  </a:cxn>
                  <a:cxn ang="0">
                    <a:pos x="48" y="145"/>
                  </a:cxn>
                  <a:cxn ang="0">
                    <a:pos x="46" y="158"/>
                  </a:cxn>
                  <a:cxn ang="0">
                    <a:pos x="50" y="157"/>
                  </a:cxn>
                  <a:cxn ang="0">
                    <a:pos x="51" y="152"/>
                  </a:cxn>
                  <a:cxn ang="0">
                    <a:pos x="52" y="173"/>
                  </a:cxn>
                  <a:cxn ang="0">
                    <a:pos x="49" y="187"/>
                  </a:cxn>
                  <a:cxn ang="0">
                    <a:pos x="49" y="189"/>
                  </a:cxn>
                  <a:cxn ang="0">
                    <a:pos x="48" y="192"/>
                  </a:cxn>
                  <a:cxn ang="0">
                    <a:pos x="44" y="195"/>
                  </a:cxn>
                  <a:cxn ang="0">
                    <a:pos x="52" y="199"/>
                  </a:cxn>
                  <a:cxn ang="0">
                    <a:pos x="56" y="199"/>
                  </a:cxn>
                  <a:cxn ang="0">
                    <a:pos x="37" y="204"/>
                  </a:cxn>
                  <a:cxn ang="0">
                    <a:pos x="75" y="212"/>
                  </a:cxn>
                  <a:cxn ang="0">
                    <a:pos x="124" y="209"/>
                  </a:cxn>
                  <a:cxn ang="0">
                    <a:pos x="136" y="208"/>
                  </a:cxn>
                  <a:cxn ang="0">
                    <a:pos x="70" y="215"/>
                  </a:cxn>
                  <a:cxn ang="0">
                    <a:pos x="46" y="211"/>
                  </a:cxn>
                  <a:cxn ang="0">
                    <a:pos x="10" y="195"/>
                  </a:cxn>
                  <a:cxn ang="0">
                    <a:pos x="1" y="187"/>
                  </a:cxn>
                  <a:cxn ang="0">
                    <a:pos x="6" y="187"/>
                  </a:cxn>
                  <a:cxn ang="0">
                    <a:pos x="24" y="198"/>
                  </a:cxn>
                  <a:cxn ang="0">
                    <a:pos x="26" y="196"/>
                  </a:cxn>
                  <a:cxn ang="0">
                    <a:pos x="34" y="193"/>
                  </a:cxn>
                  <a:cxn ang="0">
                    <a:pos x="37" y="187"/>
                  </a:cxn>
                  <a:cxn ang="0">
                    <a:pos x="37" y="172"/>
                  </a:cxn>
                  <a:cxn ang="0">
                    <a:pos x="39" y="152"/>
                  </a:cxn>
                  <a:cxn ang="0">
                    <a:pos x="35" y="134"/>
                  </a:cxn>
                  <a:cxn ang="0">
                    <a:pos x="39" y="122"/>
                  </a:cxn>
                  <a:cxn ang="0">
                    <a:pos x="38" y="115"/>
                  </a:cxn>
                  <a:cxn ang="0">
                    <a:pos x="36" y="95"/>
                  </a:cxn>
                  <a:cxn ang="0">
                    <a:pos x="38" y="76"/>
                  </a:cxn>
                  <a:cxn ang="0">
                    <a:pos x="37" y="64"/>
                  </a:cxn>
                  <a:cxn ang="0">
                    <a:pos x="36" y="41"/>
                  </a:cxn>
                  <a:cxn ang="0">
                    <a:pos x="38" y="18"/>
                  </a:cxn>
                  <a:cxn ang="0">
                    <a:pos x="36" y="7"/>
                  </a:cxn>
                  <a:cxn ang="0">
                    <a:pos x="35" y="0"/>
                  </a:cxn>
                </a:cxnLst>
                <a:rect l="txL" t="txT" r="txR" b="txB"/>
                <a:pathLst>
                  <a:path w="2165" h="3442">
                    <a:moveTo>
                      <a:pt x="800" y="28"/>
                    </a:moveTo>
                    <a:lnTo>
                      <a:pt x="798" y="44"/>
                    </a:lnTo>
                    <a:lnTo>
                      <a:pt x="772" y="63"/>
                    </a:lnTo>
                    <a:lnTo>
                      <a:pt x="747" y="72"/>
                    </a:lnTo>
                    <a:lnTo>
                      <a:pt x="711" y="101"/>
                    </a:lnTo>
                    <a:lnTo>
                      <a:pt x="694" y="105"/>
                    </a:lnTo>
                    <a:lnTo>
                      <a:pt x="683" y="120"/>
                    </a:lnTo>
                    <a:lnTo>
                      <a:pt x="683" y="127"/>
                    </a:lnTo>
                    <a:lnTo>
                      <a:pt x="688" y="133"/>
                    </a:lnTo>
                    <a:lnTo>
                      <a:pt x="722" y="131"/>
                    </a:lnTo>
                    <a:lnTo>
                      <a:pt x="726" y="137"/>
                    </a:lnTo>
                    <a:lnTo>
                      <a:pt x="726" y="146"/>
                    </a:lnTo>
                    <a:lnTo>
                      <a:pt x="656" y="207"/>
                    </a:lnTo>
                    <a:lnTo>
                      <a:pt x="675" y="228"/>
                    </a:lnTo>
                    <a:lnTo>
                      <a:pt x="709" y="245"/>
                    </a:lnTo>
                    <a:lnTo>
                      <a:pt x="722" y="268"/>
                    </a:lnTo>
                    <a:lnTo>
                      <a:pt x="726" y="342"/>
                    </a:lnTo>
                    <a:lnTo>
                      <a:pt x="738" y="454"/>
                    </a:lnTo>
                    <a:lnTo>
                      <a:pt x="747" y="488"/>
                    </a:lnTo>
                    <a:lnTo>
                      <a:pt x="751" y="549"/>
                    </a:lnTo>
                    <a:lnTo>
                      <a:pt x="738" y="597"/>
                    </a:lnTo>
                    <a:lnTo>
                      <a:pt x="688" y="717"/>
                    </a:lnTo>
                    <a:lnTo>
                      <a:pt x="671" y="758"/>
                    </a:lnTo>
                    <a:lnTo>
                      <a:pt x="683" y="800"/>
                    </a:lnTo>
                    <a:lnTo>
                      <a:pt x="707" y="815"/>
                    </a:lnTo>
                    <a:lnTo>
                      <a:pt x="724" y="838"/>
                    </a:lnTo>
                    <a:lnTo>
                      <a:pt x="738" y="874"/>
                    </a:lnTo>
                    <a:lnTo>
                      <a:pt x="736" y="901"/>
                    </a:lnTo>
                    <a:lnTo>
                      <a:pt x="721" y="928"/>
                    </a:lnTo>
                    <a:lnTo>
                      <a:pt x="700" y="941"/>
                    </a:lnTo>
                    <a:lnTo>
                      <a:pt x="694" y="977"/>
                    </a:lnTo>
                    <a:lnTo>
                      <a:pt x="690" y="981"/>
                    </a:lnTo>
                    <a:lnTo>
                      <a:pt x="690" y="990"/>
                    </a:lnTo>
                    <a:lnTo>
                      <a:pt x="698" y="998"/>
                    </a:lnTo>
                    <a:lnTo>
                      <a:pt x="781" y="1002"/>
                    </a:lnTo>
                    <a:lnTo>
                      <a:pt x="783" y="1005"/>
                    </a:lnTo>
                    <a:lnTo>
                      <a:pt x="783" y="1007"/>
                    </a:lnTo>
                    <a:lnTo>
                      <a:pt x="726" y="1034"/>
                    </a:lnTo>
                    <a:lnTo>
                      <a:pt x="703" y="1055"/>
                    </a:lnTo>
                    <a:lnTo>
                      <a:pt x="705" y="1081"/>
                    </a:lnTo>
                    <a:lnTo>
                      <a:pt x="736" y="1102"/>
                    </a:lnTo>
                    <a:lnTo>
                      <a:pt x="764" y="1102"/>
                    </a:lnTo>
                    <a:lnTo>
                      <a:pt x="789" y="1095"/>
                    </a:lnTo>
                    <a:lnTo>
                      <a:pt x="810" y="1074"/>
                    </a:lnTo>
                    <a:lnTo>
                      <a:pt x="827" y="1047"/>
                    </a:lnTo>
                    <a:lnTo>
                      <a:pt x="835" y="1047"/>
                    </a:lnTo>
                    <a:lnTo>
                      <a:pt x="833" y="1095"/>
                    </a:lnTo>
                    <a:lnTo>
                      <a:pt x="806" y="1120"/>
                    </a:lnTo>
                    <a:lnTo>
                      <a:pt x="772" y="1137"/>
                    </a:lnTo>
                    <a:lnTo>
                      <a:pt x="757" y="1150"/>
                    </a:lnTo>
                    <a:lnTo>
                      <a:pt x="736" y="1156"/>
                    </a:lnTo>
                    <a:lnTo>
                      <a:pt x="726" y="1165"/>
                    </a:lnTo>
                    <a:lnTo>
                      <a:pt x="732" y="1173"/>
                    </a:lnTo>
                    <a:lnTo>
                      <a:pt x="762" y="1171"/>
                    </a:lnTo>
                    <a:lnTo>
                      <a:pt x="766" y="1169"/>
                    </a:lnTo>
                    <a:lnTo>
                      <a:pt x="768" y="1169"/>
                    </a:lnTo>
                    <a:lnTo>
                      <a:pt x="774" y="1175"/>
                    </a:lnTo>
                    <a:lnTo>
                      <a:pt x="759" y="1205"/>
                    </a:lnTo>
                    <a:lnTo>
                      <a:pt x="721" y="1245"/>
                    </a:lnTo>
                    <a:lnTo>
                      <a:pt x="721" y="1256"/>
                    </a:lnTo>
                    <a:lnTo>
                      <a:pt x="741" y="1281"/>
                    </a:lnTo>
                    <a:lnTo>
                      <a:pt x="740" y="1289"/>
                    </a:lnTo>
                    <a:lnTo>
                      <a:pt x="770" y="1310"/>
                    </a:lnTo>
                    <a:lnTo>
                      <a:pt x="787" y="1329"/>
                    </a:lnTo>
                    <a:lnTo>
                      <a:pt x="795" y="1355"/>
                    </a:lnTo>
                    <a:lnTo>
                      <a:pt x="791" y="1391"/>
                    </a:lnTo>
                    <a:lnTo>
                      <a:pt x="741" y="1443"/>
                    </a:lnTo>
                    <a:lnTo>
                      <a:pt x="724" y="1490"/>
                    </a:lnTo>
                    <a:lnTo>
                      <a:pt x="730" y="1509"/>
                    </a:lnTo>
                    <a:lnTo>
                      <a:pt x="753" y="1524"/>
                    </a:lnTo>
                    <a:lnTo>
                      <a:pt x="795" y="1517"/>
                    </a:lnTo>
                    <a:lnTo>
                      <a:pt x="814" y="1496"/>
                    </a:lnTo>
                    <a:lnTo>
                      <a:pt x="827" y="1519"/>
                    </a:lnTo>
                    <a:lnTo>
                      <a:pt x="835" y="1591"/>
                    </a:lnTo>
                    <a:lnTo>
                      <a:pt x="838" y="1619"/>
                    </a:lnTo>
                    <a:lnTo>
                      <a:pt x="833" y="1716"/>
                    </a:lnTo>
                    <a:lnTo>
                      <a:pt x="819" y="1775"/>
                    </a:lnTo>
                    <a:lnTo>
                      <a:pt x="800" y="1802"/>
                    </a:lnTo>
                    <a:lnTo>
                      <a:pt x="766" y="1827"/>
                    </a:lnTo>
                    <a:lnTo>
                      <a:pt x="736" y="1870"/>
                    </a:lnTo>
                    <a:lnTo>
                      <a:pt x="730" y="1899"/>
                    </a:lnTo>
                    <a:lnTo>
                      <a:pt x="717" y="1943"/>
                    </a:lnTo>
                    <a:lnTo>
                      <a:pt x="713" y="1975"/>
                    </a:lnTo>
                    <a:lnTo>
                      <a:pt x="713" y="1990"/>
                    </a:lnTo>
                    <a:lnTo>
                      <a:pt x="741" y="2011"/>
                    </a:lnTo>
                    <a:lnTo>
                      <a:pt x="747" y="2013"/>
                    </a:lnTo>
                    <a:lnTo>
                      <a:pt x="753" y="2019"/>
                    </a:lnTo>
                    <a:lnTo>
                      <a:pt x="728" y="2038"/>
                    </a:lnTo>
                    <a:lnTo>
                      <a:pt x="711" y="2043"/>
                    </a:lnTo>
                    <a:lnTo>
                      <a:pt x="698" y="2055"/>
                    </a:lnTo>
                    <a:lnTo>
                      <a:pt x="719" y="2076"/>
                    </a:lnTo>
                    <a:lnTo>
                      <a:pt x="745" y="2083"/>
                    </a:lnTo>
                    <a:lnTo>
                      <a:pt x="783" y="2074"/>
                    </a:lnTo>
                    <a:lnTo>
                      <a:pt x="787" y="2074"/>
                    </a:lnTo>
                    <a:lnTo>
                      <a:pt x="791" y="2076"/>
                    </a:lnTo>
                    <a:lnTo>
                      <a:pt x="783" y="2089"/>
                    </a:lnTo>
                    <a:lnTo>
                      <a:pt x="722" y="2131"/>
                    </a:lnTo>
                    <a:lnTo>
                      <a:pt x="719" y="2135"/>
                    </a:lnTo>
                    <a:lnTo>
                      <a:pt x="719" y="2140"/>
                    </a:lnTo>
                    <a:lnTo>
                      <a:pt x="743" y="2159"/>
                    </a:lnTo>
                    <a:lnTo>
                      <a:pt x="757" y="2163"/>
                    </a:lnTo>
                    <a:lnTo>
                      <a:pt x="760" y="2163"/>
                    </a:lnTo>
                    <a:lnTo>
                      <a:pt x="768" y="2171"/>
                    </a:lnTo>
                    <a:lnTo>
                      <a:pt x="766" y="2188"/>
                    </a:lnTo>
                    <a:lnTo>
                      <a:pt x="741" y="2216"/>
                    </a:lnTo>
                    <a:lnTo>
                      <a:pt x="726" y="2224"/>
                    </a:lnTo>
                    <a:lnTo>
                      <a:pt x="717" y="2231"/>
                    </a:lnTo>
                    <a:lnTo>
                      <a:pt x="717" y="2235"/>
                    </a:lnTo>
                    <a:lnTo>
                      <a:pt x="724" y="2245"/>
                    </a:lnTo>
                    <a:lnTo>
                      <a:pt x="776" y="2243"/>
                    </a:lnTo>
                    <a:lnTo>
                      <a:pt x="778" y="2241"/>
                    </a:lnTo>
                    <a:lnTo>
                      <a:pt x="787" y="2241"/>
                    </a:lnTo>
                    <a:lnTo>
                      <a:pt x="793" y="2247"/>
                    </a:lnTo>
                    <a:lnTo>
                      <a:pt x="789" y="2256"/>
                    </a:lnTo>
                    <a:lnTo>
                      <a:pt x="728" y="2290"/>
                    </a:lnTo>
                    <a:lnTo>
                      <a:pt x="722" y="2296"/>
                    </a:lnTo>
                    <a:lnTo>
                      <a:pt x="722" y="2300"/>
                    </a:lnTo>
                    <a:lnTo>
                      <a:pt x="728" y="2306"/>
                    </a:lnTo>
                    <a:lnTo>
                      <a:pt x="755" y="2306"/>
                    </a:lnTo>
                    <a:lnTo>
                      <a:pt x="755" y="2319"/>
                    </a:lnTo>
                    <a:lnTo>
                      <a:pt x="726" y="2347"/>
                    </a:lnTo>
                    <a:lnTo>
                      <a:pt x="721" y="2363"/>
                    </a:lnTo>
                    <a:lnTo>
                      <a:pt x="717" y="2454"/>
                    </a:lnTo>
                    <a:lnTo>
                      <a:pt x="728" y="2479"/>
                    </a:lnTo>
                    <a:lnTo>
                      <a:pt x="732" y="2520"/>
                    </a:lnTo>
                    <a:lnTo>
                      <a:pt x="749" y="2558"/>
                    </a:lnTo>
                    <a:lnTo>
                      <a:pt x="755" y="2564"/>
                    </a:lnTo>
                    <a:lnTo>
                      <a:pt x="760" y="2564"/>
                    </a:lnTo>
                    <a:lnTo>
                      <a:pt x="776" y="2543"/>
                    </a:lnTo>
                    <a:lnTo>
                      <a:pt x="785" y="2496"/>
                    </a:lnTo>
                    <a:lnTo>
                      <a:pt x="787" y="2423"/>
                    </a:lnTo>
                    <a:lnTo>
                      <a:pt x="783" y="2420"/>
                    </a:lnTo>
                    <a:lnTo>
                      <a:pt x="785" y="2412"/>
                    </a:lnTo>
                    <a:lnTo>
                      <a:pt x="798" y="2412"/>
                    </a:lnTo>
                    <a:lnTo>
                      <a:pt x="808" y="2422"/>
                    </a:lnTo>
                    <a:lnTo>
                      <a:pt x="831" y="2509"/>
                    </a:lnTo>
                    <a:lnTo>
                      <a:pt x="838" y="2560"/>
                    </a:lnTo>
                    <a:lnTo>
                      <a:pt x="848" y="2623"/>
                    </a:lnTo>
                    <a:lnTo>
                      <a:pt x="842" y="2720"/>
                    </a:lnTo>
                    <a:lnTo>
                      <a:pt x="829" y="2764"/>
                    </a:lnTo>
                    <a:lnTo>
                      <a:pt x="821" y="2802"/>
                    </a:lnTo>
                    <a:lnTo>
                      <a:pt x="755" y="2893"/>
                    </a:lnTo>
                    <a:lnTo>
                      <a:pt x="745" y="2929"/>
                    </a:lnTo>
                    <a:lnTo>
                      <a:pt x="745" y="2956"/>
                    </a:lnTo>
                    <a:lnTo>
                      <a:pt x="774" y="2977"/>
                    </a:lnTo>
                    <a:lnTo>
                      <a:pt x="791" y="2980"/>
                    </a:lnTo>
                    <a:lnTo>
                      <a:pt x="800" y="2980"/>
                    </a:lnTo>
                    <a:lnTo>
                      <a:pt x="806" y="2988"/>
                    </a:lnTo>
                    <a:lnTo>
                      <a:pt x="806" y="2996"/>
                    </a:lnTo>
                    <a:lnTo>
                      <a:pt x="776" y="3016"/>
                    </a:lnTo>
                    <a:lnTo>
                      <a:pt x="734" y="3026"/>
                    </a:lnTo>
                    <a:lnTo>
                      <a:pt x="709" y="3037"/>
                    </a:lnTo>
                    <a:lnTo>
                      <a:pt x="703" y="3043"/>
                    </a:lnTo>
                    <a:lnTo>
                      <a:pt x="719" y="3060"/>
                    </a:lnTo>
                    <a:lnTo>
                      <a:pt x="755" y="3066"/>
                    </a:lnTo>
                    <a:lnTo>
                      <a:pt x="770" y="3079"/>
                    </a:lnTo>
                    <a:lnTo>
                      <a:pt x="778" y="3089"/>
                    </a:lnTo>
                    <a:lnTo>
                      <a:pt x="757" y="3106"/>
                    </a:lnTo>
                    <a:lnTo>
                      <a:pt x="721" y="3113"/>
                    </a:lnTo>
                    <a:lnTo>
                      <a:pt x="698" y="3115"/>
                    </a:lnTo>
                    <a:lnTo>
                      <a:pt x="686" y="3127"/>
                    </a:lnTo>
                    <a:lnTo>
                      <a:pt x="688" y="3151"/>
                    </a:lnTo>
                    <a:lnTo>
                      <a:pt x="713" y="3172"/>
                    </a:lnTo>
                    <a:lnTo>
                      <a:pt x="736" y="3180"/>
                    </a:lnTo>
                    <a:lnTo>
                      <a:pt x="823" y="3182"/>
                    </a:lnTo>
                    <a:lnTo>
                      <a:pt x="859" y="3165"/>
                    </a:lnTo>
                    <a:lnTo>
                      <a:pt x="882" y="3150"/>
                    </a:lnTo>
                    <a:lnTo>
                      <a:pt x="888" y="3150"/>
                    </a:lnTo>
                    <a:lnTo>
                      <a:pt x="894" y="3155"/>
                    </a:lnTo>
                    <a:lnTo>
                      <a:pt x="886" y="3178"/>
                    </a:lnTo>
                    <a:lnTo>
                      <a:pt x="852" y="3207"/>
                    </a:lnTo>
                    <a:lnTo>
                      <a:pt x="785" y="3229"/>
                    </a:lnTo>
                    <a:lnTo>
                      <a:pt x="753" y="3237"/>
                    </a:lnTo>
                    <a:lnTo>
                      <a:pt x="690" y="3254"/>
                    </a:lnTo>
                    <a:lnTo>
                      <a:pt x="584" y="3252"/>
                    </a:lnTo>
                    <a:lnTo>
                      <a:pt x="584" y="3258"/>
                    </a:lnTo>
                    <a:lnTo>
                      <a:pt x="681" y="3288"/>
                    </a:lnTo>
                    <a:lnTo>
                      <a:pt x="747" y="3305"/>
                    </a:lnTo>
                    <a:lnTo>
                      <a:pt x="776" y="3315"/>
                    </a:lnTo>
                    <a:lnTo>
                      <a:pt x="1190" y="3383"/>
                    </a:lnTo>
                    <a:lnTo>
                      <a:pt x="1249" y="3393"/>
                    </a:lnTo>
                    <a:lnTo>
                      <a:pt x="1420" y="3398"/>
                    </a:lnTo>
                    <a:lnTo>
                      <a:pt x="1572" y="3389"/>
                    </a:lnTo>
                    <a:lnTo>
                      <a:pt x="1872" y="3355"/>
                    </a:lnTo>
                    <a:lnTo>
                      <a:pt x="1973" y="3343"/>
                    </a:lnTo>
                    <a:lnTo>
                      <a:pt x="2082" y="3322"/>
                    </a:lnTo>
                    <a:lnTo>
                      <a:pt x="2156" y="3305"/>
                    </a:lnTo>
                    <a:lnTo>
                      <a:pt x="2161" y="3305"/>
                    </a:lnTo>
                    <a:lnTo>
                      <a:pt x="2165" y="3309"/>
                    </a:lnTo>
                    <a:lnTo>
                      <a:pt x="2165" y="3315"/>
                    </a:lnTo>
                    <a:lnTo>
                      <a:pt x="2082" y="3343"/>
                    </a:lnTo>
                    <a:lnTo>
                      <a:pt x="1871" y="3397"/>
                    </a:lnTo>
                    <a:lnTo>
                      <a:pt x="1568" y="3433"/>
                    </a:lnTo>
                    <a:lnTo>
                      <a:pt x="1395" y="3442"/>
                    </a:lnTo>
                    <a:lnTo>
                      <a:pt x="1120" y="3427"/>
                    </a:lnTo>
                    <a:lnTo>
                      <a:pt x="990" y="3406"/>
                    </a:lnTo>
                    <a:lnTo>
                      <a:pt x="825" y="3378"/>
                    </a:lnTo>
                    <a:lnTo>
                      <a:pt x="783" y="3366"/>
                    </a:lnTo>
                    <a:lnTo>
                      <a:pt x="751" y="3372"/>
                    </a:lnTo>
                    <a:lnTo>
                      <a:pt x="724" y="3364"/>
                    </a:lnTo>
                    <a:lnTo>
                      <a:pt x="703" y="3349"/>
                    </a:lnTo>
                    <a:lnTo>
                      <a:pt x="614" y="3324"/>
                    </a:lnTo>
                    <a:lnTo>
                      <a:pt x="504" y="3288"/>
                    </a:lnTo>
                    <a:lnTo>
                      <a:pt x="356" y="3235"/>
                    </a:lnTo>
                    <a:lnTo>
                      <a:pt x="148" y="3119"/>
                    </a:lnTo>
                    <a:lnTo>
                      <a:pt x="59" y="3056"/>
                    </a:lnTo>
                    <a:lnTo>
                      <a:pt x="15" y="3001"/>
                    </a:lnTo>
                    <a:lnTo>
                      <a:pt x="15" y="2997"/>
                    </a:lnTo>
                    <a:lnTo>
                      <a:pt x="8" y="2988"/>
                    </a:lnTo>
                    <a:lnTo>
                      <a:pt x="4" y="2988"/>
                    </a:lnTo>
                    <a:lnTo>
                      <a:pt x="0" y="2992"/>
                    </a:lnTo>
                    <a:lnTo>
                      <a:pt x="6" y="2923"/>
                    </a:lnTo>
                    <a:lnTo>
                      <a:pt x="19" y="2912"/>
                    </a:lnTo>
                    <a:lnTo>
                      <a:pt x="25" y="2912"/>
                    </a:lnTo>
                    <a:lnTo>
                      <a:pt x="88" y="2982"/>
                    </a:lnTo>
                    <a:lnTo>
                      <a:pt x="186" y="3070"/>
                    </a:lnTo>
                    <a:lnTo>
                      <a:pt x="390" y="3188"/>
                    </a:lnTo>
                    <a:lnTo>
                      <a:pt x="403" y="3191"/>
                    </a:lnTo>
                    <a:lnTo>
                      <a:pt x="407" y="3189"/>
                    </a:lnTo>
                    <a:lnTo>
                      <a:pt x="378" y="3165"/>
                    </a:lnTo>
                    <a:lnTo>
                      <a:pt x="342" y="3142"/>
                    </a:lnTo>
                    <a:lnTo>
                      <a:pt x="337" y="3132"/>
                    </a:lnTo>
                    <a:lnTo>
                      <a:pt x="337" y="3129"/>
                    </a:lnTo>
                    <a:lnTo>
                      <a:pt x="342" y="3123"/>
                    </a:lnTo>
                    <a:lnTo>
                      <a:pt x="405" y="3132"/>
                    </a:lnTo>
                    <a:lnTo>
                      <a:pt x="430" y="3127"/>
                    </a:lnTo>
                    <a:lnTo>
                      <a:pt x="460" y="3115"/>
                    </a:lnTo>
                    <a:lnTo>
                      <a:pt x="491" y="3113"/>
                    </a:lnTo>
                    <a:lnTo>
                      <a:pt x="498" y="3115"/>
                    </a:lnTo>
                    <a:lnTo>
                      <a:pt x="542" y="3072"/>
                    </a:lnTo>
                    <a:lnTo>
                      <a:pt x="555" y="3066"/>
                    </a:lnTo>
                    <a:lnTo>
                      <a:pt x="565" y="3058"/>
                    </a:lnTo>
                    <a:lnTo>
                      <a:pt x="559" y="3030"/>
                    </a:lnTo>
                    <a:lnTo>
                      <a:pt x="568" y="2997"/>
                    </a:lnTo>
                    <a:lnTo>
                      <a:pt x="582" y="2982"/>
                    </a:lnTo>
                    <a:lnTo>
                      <a:pt x="586" y="2961"/>
                    </a:lnTo>
                    <a:lnTo>
                      <a:pt x="597" y="2944"/>
                    </a:lnTo>
                    <a:lnTo>
                      <a:pt x="599" y="2906"/>
                    </a:lnTo>
                    <a:lnTo>
                      <a:pt x="599" y="2819"/>
                    </a:lnTo>
                    <a:lnTo>
                      <a:pt x="582" y="2743"/>
                    </a:lnTo>
                    <a:lnTo>
                      <a:pt x="570" y="2680"/>
                    </a:lnTo>
                    <a:lnTo>
                      <a:pt x="568" y="2587"/>
                    </a:lnTo>
                    <a:lnTo>
                      <a:pt x="582" y="2551"/>
                    </a:lnTo>
                    <a:lnTo>
                      <a:pt x="586" y="2513"/>
                    </a:lnTo>
                    <a:lnTo>
                      <a:pt x="616" y="2427"/>
                    </a:lnTo>
                    <a:lnTo>
                      <a:pt x="616" y="2330"/>
                    </a:lnTo>
                    <a:lnTo>
                      <a:pt x="584" y="2273"/>
                    </a:lnTo>
                    <a:lnTo>
                      <a:pt x="582" y="2243"/>
                    </a:lnTo>
                    <a:lnTo>
                      <a:pt x="553" y="2197"/>
                    </a:lnTo>
                    <a:lnTo>
                      <a:pt x="549" y="2135"/>
                    </a:lnTo>
                    <a:lnTo>
                      <a:pt x="568" y="2083"/>
                    </a:lnTo>
                    <a:lnTo>
                      <a:pt x="591" y="2051"/>
                    </a:lnTo>
                    <a:lnTo>
                      <a:pt x="591" y="2015"/>
                    </a:lnTo>
                    <a:lnTo>
                      <a:pt x="614" y="1992"/>
                    </a:lnTo>
                    <a:lnTo>
                      <a:pt x="616" y="1943"/>
                    </a:lnTo>
                    <a:lnTo>
                      <a:pt x="610" y="1927"/>
                    </a:lnTo>
                    <a:lnTo>
                      <a:pt x="608" y="1901"/>
                    </a:lnTo>
                    <a:lnTo>
                      <a:pt x="601" y="1859"/>
                    </a:lnTo>
                    <a:lnTo>
                      <a:pt x="595" y="1844"/>
                    </a:lnTo>
                    <a:lnTo>
                      <a:pt x="593" y="1825"/>
                    </a:lnTo>
                    <a:lnTo>
                      <a:pt x="584" y="1804"/>
                    </a:lnTo>
                    <a:lnTo>
                      <a:pt x="582" y="1770"/>
                    </a:lnTo>
                    <a:lnTo>
                      <a:pt x="572" y="1732"/>
                    </a:lnTo>
                    <a:lnTo>
                      <a:pt x="567" y="1617"/>
                    </a:lnTo>
                    <a:lnTo>
                      <a:pt x="574" y="1519"/>
                    </a:lnTo>
                    <a:lnTo>
                      <a:pt x="586" y="1443"/>
                    </a:lnTo>
                    <a:lnTo>
                      <a:pt x="603" y="1355"/>
                    </a:lnTo>
                    <a:lnTo>
                      <a:pt x="616" y="1226"/>
                    </a:lnTo>
                    <a:lnTo>
                      <a:pt x="616" y="1222"/>
                    </a:lnTo>
                    <a:lnTo>
                      <a:pt x="593" y="1205"/>
                    </a:lnTo>
                    <a:lnTo>
                      <a:pt x="580" y="1148"/>
                    </a:lnTo>
                    <a:lnTo>
                      <a:pt x="567" y="1120"/>
                    </a:lnTo>
                    <a:lnTo>
                      <a:pt x="563" y="1085"/>
                    </a:lnTo>
                    <a:lnTo>
                      <a:pt x="568" y="1047"/>
                    </a:lnTo>
                    <a:lnTo>
                      <a:pt x="582" y="1013"/>
                    </a:lnTo>
                    <a:lnTo>
                      <a:pt x="587" y="983"/>
                    </a:lnTo>
                    <a:lnTo>
                      <a:pt x="612" y="928"/>
                    </a:lnTo>
                    <a:lnTo>
                      <a:pt x="614" y="853"/>
                    </a:lnTo>
                    <a:lnTo>
                      <a:pt x="591" y="758"/>
                    </a:lnTo>
                    <a:lnTo>
                      <a:pt x="563" y="646"/>
                    </a:lnTo>
                    <a:lnTo>
                      <a:pt x="561" y="623"/>
                    </a:lnTo>
                    <a:lnTo>
                      <a:pt x="557" y="492"/>
                    </a:lnTo>
                    <a:lnTo>
                      <a:pt x="565" y="416"/>
                    </a:lnTo>
                    <a:lnTo>
                      <a:pt x="595" y="300"/>
                    </a:lnTo>
                    <a:lnTo>
                      <a:pt x="605" y="285"/>
                    </a:lnTo>
                    <a:lnTo>
                      <a:pt x="612" y="238"/>
                    </a:lnTo>
                    <a:lnTo>
                      <a:pt x="605" y="200"/>
                    </a:lnTo>
                    <a:lnTo>
                      <a:pt x="601" y="171"/>
                    </a:lnTo>
                    <a:lnTo>
                      <a:pt x="601" y="143"/>
                    </a:lnTo>
                    <a:lnTo>
                      <a:pt x="576" y="99"/>
                    </a:lnTo>
                    <a:lnTo>
                      <a:pt x="576" y="89"/>
                    </a:lnTo>
                    <a:lnTo>
                      <a:pt x="544" y="55"/>
                    </a:lnTo>
                    <a:lnTo>
                      <a:pt x="538" y="23"/>
                    </a:lnTo>
                    <a:lnTo>
                      <a:pt x="538" y="11"/>
                    </a:lnTo>
                    <a:lnTo>
                      <a:pt x="549" y="0"/>
                    </a:lnTo>
                    <a:lnTo>
                      <a:pt x="793" y="23"/>
                    </a:lnTo>
                    <a:lnTo>
                      <a:pt x="800" y="28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350" name="Freeform 37"/>
              <p:cNvSpPr/>
              <p:nvPr/>
            </p:nvSpPr>
            <p:spPr>
              <a:xfrm>
                <a:off x="2762" y="1433"/>
                <a:ext cx="591" cy="320"/>
              </a:xfrm>
              <a:custGeom>
                <a:avLst/>
                <a:gdLst>
                  <a:gd name="txL" fmla="*/ 0 w 1183"/>
                  <a:gd name="txT" fmla="*/ 0 h 639"/>
                  <a:gd name="txR" fmla="*/ 1183 w 1183"/>
                  <a:gd name="txB" fmla="*/ 639 h 639"/>
                </a:gdLst>
                <a:ahLst/>
                <a:cxnLst>
                  <a:cxn ang="0">
                    <a:pos x="69" y="5"/>
                  </a:cxn>
                  <a:cxn ang="0">
                    <a:pos x="72" y="6"/>
                  </a:cxn>
                  <a:cxn ang="0">
                    <a:pos x="73" y="14"/>
                  </a:cxn>
                  <a:cxn ang="0">
                    <a:pos x="72" y="26"/>
                  </a:cxn>
                  <a:cxn ang="0">
                    <a:pos x="68" y="27"/>
                  </a:cxn>
                  <a:cxn ang="0">
                    <a:pos x="65" y="28"/>
                  </a:cxn>
                  <a:cxn ang="0">
                    <a:pos x="65" y="27"/>
                  </a:cxn>
                  <a:cxn ang="0">
                    <a:pos x="69" y="23"/>
                  </a:cxn>
                  <a:cxn ang="0">
                    <a:pos x="68" y="21"/>
                  </a:cxn>
                  <a:cxn ang="0">
                    <a:pos x="70" y="19"/>
                  </a:cxn>
                  <a:cxn ang="0">
                    <a:pos x="69" y="18"/>
                  </a:cxn>
                  <a:cxn ang="0">
                    <a:pos x="64" y="17"/>
                  </a:cxn>
                  <a:cxn ang="0">
                    <a:pos x="64" y="15"/>
                  </a:cxn>
                  <a:cxn ang="0">
                    <a:pos x="60" y="9"/>
                  </a:cxn>
                  <a:cxn ang="0">
                    <a:pos x="59" y="7"/>
                  </a:cxn>
                  <a:cxn ang="0">
                    <a:pos x="57" y="7"/>
                  </a:cxn>
                  <a:cxn ang="0">
                    <a:pos x="50" y="7"/>
                  </a:cxn>
                  <a:cxn ang="0">
                    <a:pos x="45" y="12"/>
                  </a:cxn>
                  <a:cxn ang="0">
                    <a:pos x="47" y="14"/>
                  </a:cxn>
                  <a:cxn ang="0">
                    <a:pos x="49" y="17"/>
                  </a:cxn>
                  <a:cxn ang="0">
                    <a:pos x="49" y="18"/>
                  </a:cxn>
                  <a:cxn ang="0">
                    <a:pos x="41" y="20"/>
                  </a:cxn>
                  <a:cxn ang="0">
                    <a:pos x="32" y="20"/>
                  </a:cxn>
                  <a:cxn ang="0">
                    <a:pos x="21" y="21"/>
                  </a:cxn>
                  <a:cxn ang="0">
                    <a:pos x="20" y="22"/>
                  </a:cxn>
                  <a:cxn ang="0">
                    <a:pos x="21" y="23"/>
                  </a:cxn>
                  <a:cxn ang="0">
                    <a:pos x="25" y="24"/>
                  </a:cxn>
                  <a:cxn ang="0">
                    <a:pos x="26" y="26"/>
                  </a:cxn>
                  <a:cxn ang="0">
                    <a:pos x="29" y="26"/>
                  </a:cxn>
                  <a:cxn ang="0">
                    <a:pos x="32" y="28"/>
                  </a:cxn>
                  <a:cxn ang="0">
                    <a:pos x="30" y="30"/>
                  </a:cxn>
                  <a:cxn ang="0">
                    <a:pos x="18" y="30"/>
                  </a:cxn>
                  <a:cxn ang="0">
                    <a:pos x="20" y="32"/>
                  </a:cxn>
                  <a:cxn ang="0">
                    <a:pos x="22" y="35"/>
                  </a:cxn>
                  <a:cxn ang="0">
                    <a:pos x="29" y="38"/>
                  </a:cxn>
                  <a:cxn ang="0">
                    <a:pos x="30" y="40"/>
                  </a:cxn>
                  <a:cxn ang="0">
                    <a:pos x="22" y="40"/>
                  </a:cxn>
                  <a:cxn ang="0">
                    <a:pos x="8" y="35"/>
                  </a:cxn>
                  <a:cxn ang="0">
                    <a:pos x="4" y="33"/>
                  </a:cxn>
                  <a:cxn ang="0">
                    <a:pos x="3" y="32"/>
                  </a:cxn>
                  <a:cxn ang="0">
                    <a:pos x="2" y="19"/>
                  </a:cxn>
                  <a:cxn ang="0">
                    <a:pos x="0" y="15"/>
                  </a:cxn>
                  <a:cxn ang="0">
                    <a:pos x="0" y="8"/>
                  </a:cxn>
                  <a:cxn ang="0">
                    <a:pos x="2" y="6"/>
                  </a:cxn>
                  <a:cxn ang="0">
                    <a:pos x="3" y="3"/>
                  </a:cxn>
                  <a:cxn ang="0">
                    <a:pos x="5" y="1"/>
                  </a:cxn>
                  <a:cxn ang="0">
                    <a:pos x="6" y="1"/>
                  </a:cxn>
                  <a:cxn ang="0">
                    <a:pos x="16" y="1"/>
                  </a:cxn>
                  <a:cxn ang="0">
                    <a:pos x="21" y="2"/>
                  </a:cxn>
                  <a:cxn ang="0">
                    <a:pos x="35" y="2"/>
                  </a:cxn>
                  <a:cxn ang="0">
                    <a:pos x="44" y="4"/>
                  </a:cxn>
                  <a:cxn ang="0">
                    <a:pos x="56" y="1"/>
                  </a:cxn>
                  <a:cxn ang="0">
                    <a:pos x="58" y="0"/>
                  </a:cxn>
                  <a:cxn ang="0">
                    <a:pos x="66" y="2"/>
                  </a:cxn>
                  <a:cxn ang="0">
                    <a:pos x="66" y="2"/>
                  </a:cxn>
                </a:cxnLst>
                <a:rect l="txL" t="txT" r="txR" b="txB"/>
                <a:pathLst>
                  <a:path w="1183" h="639">
                    <a:moveTo>
                      <a:pt x="1061" y="25"/>
                    </a:moveTo>
                    <a:lnTo>
                      <a:pt x="1112" y="80"/>
                    </a:lnTo>
                    <a:lnTo>
                      <a:pt x="1127" y="87"/>
                    </a:lnTo>
                    <a:lnTo>
                      <a:pt x="1162" y="89"/>
                    </a:lnTo>
                    <a:lnTo>
                      <a:pt x="1177" y="120"/>
                    </a:lnTo>
                    <a:lnTo>
                      <a:pt x="1183" y="215"/>
                    </a:lnTo>
                    <a:lnTo>
                      <a:pt x="1175" y="359"/>
                    </a:lnTo>
                    <a:lnTo>
                      <a:pt x="1156" y="407"/>
                    </a:lnTo>
                    <a:lnTo>
                      <a:pt x="1139" y="424"/>
                    </a:lnTo>
                    <a:lnTo>
                      <a:pt x="1095" y="429"/>
                    </a:lnTo>
                    <a:lnTo>
                      <a:pt x="1065" y="441"/>
                    </a:lnTo>
                    <a:lnTo>
                      <a:pt x="1055" y="441"/>
                    </a:lnTo>
                    <a:lnTo>
                      <a:pt x="1050" y="435"/>
                    </a:lnTo>
                    <a:lnTo>
                      <a:pt x="1053" y="420"/>
                    </a:lnTo>
                    <a:lnTo>
                      <a:pt x="1097" y="380"/>
                    </a:lnTo>
                    <a:lnTo>
                      <a:pt x="1107" y="355"/>
                    </a:lnTo>
                    <a:lnTo>
                      <a:pt x="1089" y="334"/>
                    </a:lnTo>
                    <a:lnTo>
                      <a:pt x="1089" y="327"/>
                    </a:lnTo>
                    <a:lnTo>
                      <a:pt x="1122" y="304"/>
                    </a:lnTo>
                    <a:lnTo>
                      <a:pt x="1126" y="300"/>
                    </a:lnTo>
                    <a:lnTo>
                      <a:pt x="1120" y="283"/>
                    </a:lnTo>
                    <a:lnTo>
                      <a:pt x="1114" y="275"/>
                    </a:lnTo>
                    <a:lnTo>
                      <a:pt x="1101" y="266"/>
                    </a:lnTo>
                    <a:lnTo>
                      <a:pt x="1034" y="264"/>
                    </a:lnTo>
                    <a:lnTo>
                      <a:pt x="1029" y="256"/>
                    </a:lnTo>
                    <a:lnTo>
                      <a:pt x="1036" y="234"/>
                    </a:lnTo>
                    <a:lnTo>
                      <a:pt x="1029" y="207"/>
                    </a:lnTo>
                    <a:lnTo>
                      <a:pt x="970" y="139"/>
                    </a:lnTo>
                    <a:lnTo>
                      <a:pt x="958" y="122"/>
                    </a:lnTo>
                    <a:lnTo>
                      <a:pt x="947" y="112"/>
                    </a:lnTo>
                    <a:lnTo>
                      <a:pt x="932" y="108"/>
                    </a:lnTo>
                    <a:lnTo>
                      <a:pt x="920" y="99"/>
                    </a:lnTo>
                    <a:lnTo>
                      <a:pt x="858" y="91"/>
                    </a:lnTo>
                    <a:lnTo>
                      <a:pt x="801" y="106"/>
                    </a:lnTo>
                    <a:lnTo>
                      <a:pt x="738" y="163"/>
                    </a:lnTo>
                    <a:lnTo>
                      <a:pt x="732" y="179"/>
                    </a:lnTo>
                    <a:lnTo>
                      <a:pt x="738" y="203"/>
                    </a:lnTo>
                    <a:lnTo>
                      <a:pt x="757" y="224"/>
                    </a:lnTo>
                    <a:lnTo>
                      <a:pt x="766" y="228"/>
                    </a:lnTo>
                    <a:lnTo>
                      <a:pt x="785" y="258"/>
                    </a:lnTo>
                    <a:lnTo>
                      <a:pt x="791" y="274"/>
                    </a:lnTo>
                    <a:lnTo>
                      <a:pt x="789" y="283"/>
                    </a:lnTo>
                    <a:lnTo>
                      <a:pt x="759" y="300"/>
                    </a:lnTo>
                    <a:lnTo>
                      <a:pt x="660" y="308"/>
                    </a:lnTo>
                    <a:lnTo>
                      <a:pt x="586" y="314"/>
                    </a:lnTo>
                    <a:lnTo>
                      <a:pt x="527" y="317"/>
                    </a:lnTo>
                    <a:lnTo>
                      <a:pt x="388" y="323"/>
                    </a:lnTo>
                    <a:lnTo>
                      <a:pt x="339" y="334"/>
                    </a:lnTo>
                    <a:lnTo>
                      <a:pt x="329" y="340"/>
                    </a:lnTo>
                    <a:lnTo>
                      <a:pt x="320" y="350"/>
                    </a:lnTo>
                    <a:lnTo>
                      <a:pt x="320" y="353"/>
                    </a:lnTo>
                    <a:lnTo>
                      <a:pt x="346" y="365"/>
                    </a:lnTo>
                    <a:lnTo>
                      <a:pt x="384" y="372"/>
                    </a:lnTo>
                    <a:lnTo>
                      <a:pt x="405" y="380"/>
                    </a:lnTo>
                    <a:lnTo>
                      <a:pt x="407" y="380"/>
                    </a:lnTo>
                    <a:lnTo>
                      <a:pt x="418" y="401"/>
                    </a:lnTo>
                    <a:lnTo>
                      <a:pt x="434" y="407"/>
                    </a:lnTo>
                    <a:lnTo>
                      <a:pt x="474" y="412"/>
                    </a:lnTo>
                    <a:lnTo>
                      <a:pt x="512" y="433"/>
                    </a:lnTo>
                    <a:lnTo>
                      <a:pt x="517" y="439"/>
                    </a:lnTo>
                    <a:lnTo>
                      <a:pt x="517" y="452"/>
                    </a:lnTo>
                    <a:lnTo>
                      <a:pt x="483" y="467"/>
                    </a:lnTo>
                    <a:lnTo>
                      <a:pt x="306" y="466"/>
                    </a:lnTo>
                    <a:lnTo>
                      <a:pt x="291" y="473"/>
                    </a:lnTo>
                    <a:lnTo>
                      <a:pt x="291" y="483"/>
                    </a:lnTo>
                    <a:lnTo>
                      <a:pt x="323" y="507"/>
                    </a:lnTo>
                    <a:lnTo>
                      <a:pt x="337" y="530"/>
                    </a:lnTo>
                    <a:lnTo>
                      <a:pt x="354" y="545"/>
                    </a:lnTo>
                    <a:lnTo>
                      <a:pt x="445" y="589"/>
                    </a:lnTo>
                    <a:lnTo>
                      <a:pt x="477" y="606"/>
                    </a:lnTo>
                    <a:lnTo>
                      <a:pt x="489" y="621"/>
                    </a:lnTo>
                    <a:lnTo>
                      <a:pt x="489" y="631"/>
                    </a:lnTo>
                    <a:lnTo>
                      <a:pt x="474" y="639"/>
                    </a:lnTo>
                    <a:lnTo>
                      <a:pt x="354" y="629"/>
                    </a:lnTo>
                    <a:lnTo>
                      <a:pt x="238" y="599"/>
                    </a:lnTo>
                    <a:lnTo>
                      <a:pt x="139" y="559"/>
                    </a:lnTo>
                    <a:lnTo>
                      <a:pt x="76" y="524"/>
                    </a:lnTo>
                    <a:lnTo>
                      <a:pt x="69" y="515"/>
                    </a:lnTo>
                    <a:lnTo>
                      <a:pt x="59" y="513"/>
                    </a:lnTo>
                    <a:lnTo>
                      <a:pt x="53" y="507"/>
                    </a:lnTo>
                    <a:lnTo>
                      <a:pt x="53" y="384"/>
                    </a:lnTo>
                    <a:lnTo>
                      <a:pt x="40" y="298"/>
                    </a:lnTo>
                    <a:lnTo>
                      <a:pt x="27" y="255"/>
                    </a:lnTo>
                    <a:lnTo>
                      <a:pt x="15" y="230"/>
                    </a:lnTo>
                    <a:lnTo>
                      <a:pt x="0" y="156"/>
                    </a:lnTo>
                    <a:lnTo>
                      <a:pt x="8" y="114"/>
                    </a:lnTo>
                    <a:lnTo>
                      <a:pt x="17" y="99"/>
                    </a:lnTo>
                    <a:lnTo>
                      <a:pt x="38" y="87"/>
                    </a:lnTo>
                    <a:lnTo>
                      <a:pt x="53" y="61"/>
                    </a:lnTo>
                    <a:lnTo>
                      <a:pt x="57" y="45"/>
                    </a:lnTo>
                    <a:lnTo>
                      <a:pt x="88" y="17"/>
                    </a:lnTo>
                    <a:lnTo>
                      <a:pt x="88" y="15"/>
                    </a:lnTo>
                    <a:lnTo>
                      <a:pt x="97" y="6"/>
                    </a:lnTo>
                    <a:lnTo>
                      <a:pt x="109" y="11"/>
                    </a:lnTo>
                    <a:lnTo>
                      <a:pt x="196" y="4"/>
                    </a:lnTo>
                    <a:lnTo>
                      <a:pt x="270" y="11"/>
                    </a:lnTo>
                    <a:lnTo>
                      <a:pt x="316" y="34"/>
                    </a:lnTo>
                    <a:lnTo>
                      <a:pt x="346" y="32"/>
                    </a:lnTo>
                    <a:lnTo>
                      <a:pt x="375" y="25"/>
                    </a:lnTo>
                    <a:lnTo>
                      <a:pt x="567" y="19"/>
                    </a:lnTo>
                    <a:lnTo>
                      <a:pt x="614" y="45"/>
                    </a:lnTo>
                    <a:lnTo>
                      <a:pt x="719" y="49"/>
                    </a:lnTo>
                    <a:lnTo>
                      <a:pt x="804" y="34"/>
                    </a:lnTo>
                    <a:lnTo>
                      <a:pt x="899" y="7"/>
                    </a:lnTo>
                    <a:lnTo>
                      <a:pt x="909" y="2"/>
                    </a:lnTo>
                    <a:lnTo>
                      <a:pt x="930" y="0"/>
                    </a:lnTo>
                    <a:lnTo>
                      <a:pt x="1029" y="9"/>
                    </a:lnTo>
                    <a:lnTo>
                      <a:pt x="1061" y="25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351" name="Freeform 38"/>
              <p:cNvSpPr/>
              <p:nvPr/>
            </p:nvSpPr>
            <p:spPr>
              <a:xfrm>
                <a:off x="3199" y="1709"/>
                <a:ext cx="131" cy="777"/>
              </a:xfrm>
              <a:custGeom>
                <a:avLst/>
                <a:gdLst>
                  <a:gd name="txL" fmla="*/ 0 w 260"/>
                  <a:gd name="txT" fmla="*/ 0 h 1555"/>
                  <a:gd name="txR" fmla="*/ 260 w 260"/>
                  <a:gd name="txB" fmla="*/ 1555 h 1555"/>
                </a:gdLst>
                <a:ahLst/>
                <a:cxnLst>
                  <a:cxn ang="0">
                    <a:pos x="15" y="8"/>
                  </a:cxn>
                  <a:cxn ang="0">
                    <a:pos x="13" y="12"/>
                  </a:cxn>
                  <a:cxn ang="0">
                    <a:pos x="9" y="20"/>
                  </a:cxn>
                  <a:cxn ang="0">
                    <a:pos x="8" y="28"/>
                  </a:cxn>
                  <a:cxn ang="0">
                    <a:pos x="11" y="33"/>
                  </a:cxn>
                  <a:cxn ang="0">
                    <a:pos x="14" y="33"/>
                  </a:cxn>
                  <a:cxn ang="0">
                    <a:pos x="15" y="33"/>
                  </a:cxn>
                  <a:cxn ang="0">
                    <a:pos x="15" y="41"/>
                  </a:cxn>
                  <a:cxn ang="0">
                    <a:pos x="13" y="51"/>
                  </a:cxn>
                  <a:cxn ang="0">
                    <a:pos x="13" y="54"/>
                  </a:cxn>
                  <a:cxn ang="0">
                    <a:pos x="12" y="55"/>
                  </a:cxn>
                  <a:cxn ang="0">
                    <a:pos x="9" y="56"/>
                  </a:cxn>
                  <a:cxn ang="0">
                    <a:pos x="10" y="58"/>
                  </a:cxn>
                  <a:cxn ang="0">
                    <a:pos x="13" y="59"/>
                  </a:cxn>
                  <a:cxn ang="0">
                    <a:pos x="13" y="60"/>
                  </a:cxn>
                  <a:cxn ang="0">
                    <a:pos x="10" y="60"/>
                  </a:cxn>
                  <a:cxn ang="0">
                    <a:pos x="9" y="61"/>
                  </a:cxn>
                  <a:cxn ang="0">
                    <a:pos x="14" y="62"/>
                  </a:cxn>
                  <a:cxn ang="0">
                    <a:pos x="14" y="61"/>
                  </a:cxn>
                  <a:cxn ang="0">
                    <a:pos x="13" y="63"/>
                  </a:cxn>
                  <a:cxn ang="0">
                    <a:pos x="8" y="65"/>
                  </a:cxn>
                  <a:cxn ang="0">
                    <a:pos x="10" y="67"/>
                  </a:cxn>
                  <a:cxn ang="0">
                    <a:pos x="13" y="70"/>
                  </a:cxn>
                  <a:cxn ang="0">
                    <a:pos x="10" y="72"/>
                  </a:cxn>
                  <a:cxn ang="0">
                    <a:pos x="9" y="77"/>
                  </a:cxn>
                  <a:cxn ang="0">
                    <a:pos x="14" y="89"/>
                  </a:cxn>
                  <a:cxn ang="0">
                    <a:pos x="15" y="88"/>
                  </a:cxn>
                  <a:cxn ang="0">
                    <a:pos x="15" y="86"/>
                  </a:cxn>
                  <a:cxn ang="0">
                    <a:pos x="16" y="86"/>
                  </a:cxn>
                  <a:cxn ang="0">
                    <a:pos x="17" y="93"/>
                  </a:cxn>
                  <a:cxn ang="0">
                    <a:pos x="16" y="97"/>
                  </a:cxn>
                  <a:cxn ang="0">
                    <a:pos x="12" y="90"/>
                  </a:cxn>
                  <a:cxn ang="0">
                    <a:pos x="5" y="79"/>
                  </a:cxn>
                  <a:cxn ang="0">
                    <a:pos x="4" y="70"/>
                  </a:cxn>
                  <a:cxn ang="0">
                    <a:pos x="2" y="65"/>
                  </a:cxn>
                  <a:cxn ang="0">
                    <a:pos x="1" y="60"/>
                  </a:cxn>
                  <a:cxn ang="0">
                    <a:pos x="2" y="58"/>
                  </a:cxn>
                  <a:cxn ang="0">
                    <a:pos x="4" y="53"/>
                  </a:cxn>
                  <a:cxn ang="0">
                    <a:pos x="3" y="42"/>
                  </a:cxn>
                  <a:cxn ang="0">
                    <a:pos x="1" y="30"/>
                  </a:cxn>
                  <a:cxn ang="0">
                    <a:pos x="3" y="22"/>
                  </a:cxn>
                  <a:cxn ang="0">
                    <a:pos x="4" y="17"/>
                  </a:cxn>
                  <a:cxn ang="0">
                    <a:pos x="14" y="3"/>
                  </a:cxn>
                  <a:cxn ang="0">
                    <a:pos x="17" y="0"/>
                  </a:cxn>
                  <a:cxn ang="0">
                    <a:pos x="16" y="5"/>
                  </a:cxn>
                </a:cxnLst>
                <a:rect l="txL" t="txT" r="txR" b="txB"/>
                <a:pathLst>
                  <a:path w="260" h="1555">
                    <a:moveTo>
                      <a:pt x="254" y="89"/>
                    </a:moveTo>
                    <a:lnTo>
                      <a:pt x="226" y="135"/>
                    </a:lnTo>
                    <a:lnTo>
                      <a:pt x="218" y="165"/>
                    </a:lnTo>
                    <a:lnTo>
                      <a:pt x="194" y="194"/>
                    </a:lnTo>
                    <a:lnTo>
                      <a:pt x="192" y="253"/>
                    </a:lnTo>
                    <a:lnTo>
                      <a:pt x="135" y="323"/>
                    </a:lnTo>
                    <a:lnTo>
                      <a:pt x="121" y="367"/>
                    </a:lnTo>
                    <a:lnTo>
                      <a:pt x="121" y="460"/>
                    </a:lnTo>
                    <a:lnTo>
                      <a:pt x="138" y="498"/>
                    </a:lnTo>
                    <a:lnTo>
                      <a:pt x="175" y="538"/>
                    </a:lnTo>
                    <a:lnTo>
                      <a:pt x="190" y="544"/>
                    </a:lnTo>
                    <a:lnTo>
                      <a:pt x="222" y="540"/>
                    </a:lnTo>
                    <a:lnTo>
                      <a:pt x="232" y="540"/>
                    </a:lnTo>
                    <a:lnTo>
                      <a:pt x="235" y="536"/>
                    </a:lnTo>
                    <a:lnTo>
                      <a:pt x="241" y="536"/>
                    </a:lnTo>
                    <a:lnTo>
                      <a:pt x="230" y="658"/>
                    </a:lnTo>
                    <a:lnTo>
                      <a:pt x="216" y="734"/>
                    </a:lnTo>
                    <a:lnTo>
                      <a:pt x="201" y="831"/>
                    </a:lnTo>
                    <a:lnTo>
                      <a:pt x="199" y="857"/>
                    </a:lnTo>
                    <a:lnTo>
                      <a:pt x="205" y="867"/>
                    </a:lnTo>
                    <a:lnTo>
                      <a:pt x="201" y="882"/>
                    </a:lnTo>
                    <a:lnTo>
                      <a:pt x="180" y="893"/>
                    </a:lnTo>
                    <a:lnTo>
                      <a:pt x="159" y="895"/>
                    </a:lnTo>
                    <a:lnTo>
                      <a:pt x="142" y="901"/>
                    </a:lnTo>
                    <a:lnTo>
                      <a:pt x="135" y="911"/>
                    </a:lnTo>
                    <a:lnTo>
                      <a:pt x="146" y="935"/>
                    </a:lnTo>
                    <a:lnTo>
                      <a:pt x="157" y="947"/>
                    </a:lnTo>
                    <a:lnTo>
                      <a:pt x="194" y="950"/>
                    </a:lnTo>
                    <a:lnTo>
                      <a:pt x="195" y="954"/>
                    </a:lnTo>
                    <a:lnTo>
                      <a:pt x="195" y="960"/>
                    </a:lnTo>
                    <a:lnTo>
                      <a:pt x="186" y="966"/>
                    </a:lnTo>
                    <a:lnTo>
                      <a:pt x="148" y="968"/>
                    </a:lnTo>
                    <a:lnTo>
                      <a:pt x="133" y="981"/>
                    </a:lnTo>
                    <a:lnTo>
                      <a:pt x="133" y="988"/>
                    </a:lnTo>
                    <a:lnTo>
                      <a:pt x="148" y="998"/>
                    </a:lnTo>
                    <a:lnTo>
                      <a:pt x="213" y="994"/>
                    </a:lnTo>
                    <a:lnTo>
                      <a:pt x="216" y="990"/>
                    </a:lnTo>
                    <a:lnTo>
                      <a:pt x="218" y="990"/>
                    </a:lnTo>
                    <a:lnTo>
                      <a:pt x="224" y="996"/>
                    </a:lnTo>
                    <a:lnTo>
                      <a:pt x="207" y="1011"/>
                    </a:lnTo>
                    <a:lnTo>
                      <a:pt x="136" y="1036"/>
                    </a:lnTo>
                    <a:lnTo>
                      <a:pt x="125" y="1047"/>
                    </a:lnTo>
                    <a:lnTo>
                      <a:pt x="127" y="1059"/>
                    </a:lnTo>
                    <a:lnTo>
                      <a:pt x="159" y="1087"/>
                    </a:lnTo>
                    <a:lnTo>
                      <a:pt x="182" y="1099"/>
                    </a:lnTo>
                    <a:lnTo>
                      <a:pt x="203" y="1125"/>
                    </a:lnTo>
                    <a:lnTo>
                      <a:pt x="203" y="1131"/>
                    </a:lnTo>
                    <a:lnTo>
                      <a:pt x="150" y="1161"/>
                    </a:lnTo>
                    <a:lnTo>
                      <a:pt x="135" y="1182"/>
                    </a:lnTo>
                    <a:lnTo>
                      <a:pt x="133" y="1236"/>
                    </a:lnTo>
                    <a:lnTo>
                      <a:pt x="144" y="1312"/>
                    </a:lnTo>
                    <a:lnTo>
                      <a:pt x="209" y="1433"/>
                    </a:lnTo>
                    <a:lnTo>
                      <a:pt x="218" y="1443"/>
                    </a:lnTo>
                    <a:lnTo>
                      <a:pt x="239" y="1422"/>
                    </a:lnTo>
                    <a:lnTo>
                      <a:pt x="241" y="1390"/>
                    </a:lnTo>
                    <a:lnTo>
                      <a:pt x="237" y="1386"/>
                    </a:lnTo>
                    <a:lnTo>
                      <a:pt x="237" y="1384"/>
                    </a:lnTo>
                    <a:lnTo>
                      <a:pt x="243" y="1378"/>
                    </a:lnTo>
                    <a:lnTo>
                      <a:pt x="258" y="1395"/>
                    </a:lnTo>
                    <a:lnTo>
                      <a:pt x="260" y="1492"/>
                    </a:lnTo>
                    <a:lnTo>
                      <a:pt x="251" y="1549"/>
                    </a:lnTo>
                    <a:lnTo>
                      <a:pt x="243" y="1555"/>
                    </a:lnTo>
                    <a:lnTo>
                      <a:pt x="235" y="1551"/>
                    </a:lnTo>
                    <a:lnTo>
                      <a:pt x="176" y="1441"/>
                    </a:lnTo>
                    <a:lnTo>
                      <a:pt x="114" y="1338"/>
                    </a:lnTo>
                    <a:lnTo>
                      <a:pt x="74" y="1270"/>
                    </a:lnTo>
                    <a:lnTo>
                      <a:pt x="45" y="1232"/>
                    </a:lnTo>
                    <a:lnTo>
                      <a:pt x="49" y="1135"/>
                    </a:lnTo>
                    <a:lnTo>
                      <a:pt x="21" y="1091"/>
                    </a:lnTo>
                    <a:lnTo>
                      <a:pt x="19" y="1051"/>
                    </a:lnTo>
                    <a:lnTo>
                      <a:pt x="0" y="1013"/>
                    </a:lnTo>
                    <a:lnTo>
                      <a:pt x="3" y="971"/>
                    </a:lnTo>
                    <a:lnTo>
                      <a:pt x="15" y="947"/>
                    </a:lnTo>
                    <a:lnTo>
                      <a:pt x="26" y="933"/>
                    </a:lnTo>
                    <a:lnTo>
                      <a:pt x="28" y="897"/>
                    </a:lnTo>
                    <a:lnTo>
                      <a:pt x="57" y="861"/>
                    </a:lnTo>
                    <a:lnTo>
                      <a:pt x="57" y="776"/>
                    </a:lnTo>
                    <a:lnTo>
                      <a:pt x="38" y="684"/>
                    </a:lnTo>
                    <a:lnTo>
                      <a:pt x="11" y="553"/>
                    </a:lnTo>
                    <a:lnTo>
                      <a:pt x="3" y="492"/>
                    </a:lnTo>
                    <a:lnTo>
                      <a:pt x="9" y="441"/>
                    </a:lnTo>
                    <a:lnTo>
                      <a:pt x="36" y="352"/>
                    </a:lnTo>
                    <a:lnTo>
                      <a:pt x="45" y="325"/>
                    </a:lnTo>
                    <a:lnTo>
                      <a:pt x="49" y="283"/>
                    </a:lnTo>
                    <a:lnTo>
                      <a:pt x="116" y="215"/>
                    </a:lnTo>
                    <a:lnTo>
                      <a:pt x="222" y="55"/>
                    </a:lnTo>
                    <a:lnTo>
                      <a:pt x="254" y="0"/>
                    </a:lnTo>
                    <a:lnTo>
                      <a:pt x="260" y="8"/>
                    </a:lnTo>
                    <a:lnTo>
                      <a:pt x="254" y="89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352" name="Freeform 39"/>
              <p:cNvSpPr/>
              <p:nvPr/>
            </p:nvSpPr>
            <p:spPr>
              <a:xfrm>
                <a:off x="2776" y="1725"/>
                <a:ext cx="434" cy="292"/>
              </a:xfrm>
              <a:custGeom>
                <a:avLst/>
                <a:gdLst>
                  <a:gd name="txL" fmla="*/ 0 w 867"/>
                  <a:gd name="txT" fmla="*/ 0 h 584"/>
                  <a:gd name="txR" fmla="*/ 867 w 867"/>
                  <a:gd name="txB" fmla="*/ 584 h 584"/>
                </a:gdLst>
                <a:ahLst/>
                <a:cxnLst>
                  <a:cxn ang="0">
                    <a:pos x="7" y="2"/>
                  </a:cxn>
                  <a:cxn ang="0">
                    <a:pos x="8" y="2"/>
                  </a:cxn>
                  <a:cxn ang="0">
                    <a:pos x="9" y="4"/>
                  </a:cxn>
                  <a:cxn ang="0">
                    <a:pos x="11" y="5"/>
                  </a:cxn>
                  <a:cxn ang="0">
                    <a:pos x="12" y="5"/>
                  </a:cxn>
                  <a:cxn ang="0">
                    <a:pos x="13" y="5"/>
                  </a:cxn>
                  <a:cxn ang="0">
                    <a:pos x="14" y="6"/>
                  </a:cxn>
                  <a:cxn ang="0">
                    <a:pos x="17" y="7"/>
                  </a:cxn>
                  <a:cxn ang="0">
                    <a:pos x="18" y="7"/>
                  </a:cxn>
                  <a:cxn ang="0">
                    <a:pos x="19" y="9"/>
                  </a:cxn>
                  <a:cxn ang="0">
                    <a:pos x="19" y="10"/>
                  </a:cxn>
                  <a:cxn ang="0">
                    <a:pos x="22" y="11"/>
                  </a:cxn>
                  <a:cxn ang="0">
                    <a:pos x="24" y="13"/>
                  </a:cxn>
                  <a:cxn ang="0">
                    <a:pos x="29" y="12"/>
                  </a:cxn>
                  <a:cxn ang="0">
                    <a:pos x="40" y="12"/>
                  </a:cxn>
                  <a:cxn ang="0">
                    <a:pos x="44" y="11"/>
                  </a:cxn>
                  <a:cxn ang="0">
                    <a:pos x="46" y="10"/>
                  </a:cxn>
                  <a:cxn ang="0">
                    <a:pos x="50" y="6"/>
                  </a:cxn>
                  <a:cxn ang="0">
                    <a:pos x="52" y="4"/>
                  </a:cxn>
                  <a:cxn ang="0">
                    <a:pos x="53" y="4"/>
                  </a:cxn>
                  <a:cxn ang="0">
                    <a:pos x="55" y="4"/>
                  </a:cxn>
                  <a:cxn ang="0">
                    <a:pos x="55" y="4"/>
                  </a:cxn>
                  <a:cxn ang="0">
                    <a:pos x="54" y="5"/>
                  </a:cxn>
                  <a:cxn ang="0">
                    <a:pos x="47" y="14"/>
                  </a:cxn>
                  <a:cxn ang="0">
                    <a:pos x="46" y="16"/>
                  </a:cxn>
                  <a:cxn ang="0">
                    <a:pos x="45" y="19"/>
                  </a:cxn>
                  <a:cxn ang="0">
                    <a:pos x="44" y="21"/>
                  </a:cxn>
                  <a:cxn ang="0">
                    <a:pos x="44" y="25"/>
                  </a:cxn>
                  <a:cxn ang="0">
                    <a:pos x="44" y="26"/>
                  </a:cxn>
                  <a:cxn ang="0">
                    <a:pos x="46" y="25"/>
                  </a:cxn>
                  <a:cxn ang="0">
                    <a:pos x="48" y="24"/>
                  </a:cxn>
                  <a:cxn ang="0">
                    <a:pos x="48" y="23"/>
                  </a:cxn>
                  <a:cxn ang="0">
                    <a:pos x="49" y="23"/>
                  </a:cxn>
                  <a:cxn ang="0">
                    <a:pos x="48" y="25"/>
                  </a:cxn>
                  <a:cxn ang="0">
                    <a:pos x="42" y="32"/>
                  </a:cxn>
                  <a:cxn ang="0">
                    <a:pos x="39" y="36"/>
                  </a:cxn>
                  <a:cxn ang="0">
                    <a:pos x="38" y="36"/>
                  </a:cxn>
                  <a:cxn ang="0">
                    <a:pos x="36" y="37"/>
                  </a:cxn>
                  <a:cxn ang="0">
                    <a:pos x="34" y="36"/>
                  </a:cxn>
                  <a:cxn ang="0">
                    <a:pos x="33" y="36"/>
                  </a:cxn>
                  <a:cxn ang="0">
                    <a:pos x="33" y="35"/>
                  </a:cxn>
                  <a:cxn ang="0">
                    <a:pos x="31" y="36"/>
                  </a:cxn>
                  <a:cxn ang="0">
                    <a:pos x="28" y="37"/>
                  </a:cxn>
                  <a:cxn ang="0">
                    <a:pos x="21" y="37"/>
                  </a:cxn>
                  <a:cxn ang="0">
                    <a:pos x="18" y="36"/>
                  </a:cxn>
                  <a:cxn ang="0">
                    <a:pos x="17" y="36"/>
                  </a:cxn>
                  <a:cxn ang="0">
                    <a:pos x="17" y="35"/>
                  </a:cxn>
                  <a:cxn ang="0">
                    <a:pos x="16" y="36"/>
                  </a:cxn>
                  <a:cxn ang="0">
                    <a:pos x="13" y="29"/>
                  </a:cxn>
                  <a:cxn ang="0">
                    <a:pos x="10" y="22"/>
                  </a:cxn>
                  <a:cxn ang="0">
                    <a:pos x="4" y="15"/>
                  </a:cxn>
                  <a:cxn ang="0">
                    <a:pos x="0" y="9"/>
                  </a:cxn>
                  <a:cxn ang="0">
                    <a:pos x="1" y="5"/>
                  </a:cxn>
                  <a:cxn ang="0">
                    <a:pos x="2" y="2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5" y="1"/>
                  </a:cxn>
                  <a:cxn ang="0">
                    <a:pos x="7" y="2"/>
                  </a:cxn>
                  <a:cxn ang="0">
                    <a:pos x="7" y="2"/>
                  </a:cxn>
                  <a:cxn ang="0">
                    <a:pos x="7" y="2"/>
                  </a:cxn>
                </a:cxnLst>
                <a:rect l="txL" t="txT" r="txR" b="txB"/>
                <a:pathLst>
                  <a:path w="867" h="584">
                    <a:moveTo>
                      <a:pt x="97" y="25"/>
                    </a:moveTo>
                    <a:lnTo>
                      <a:pt x="114" y="29"/>
                    </a:lnTo>
                    <a:lnTo>
                      <a:pt x="133" y="57"/>
                    </a:lnTo>
                    <a:lnTo>
                      <a:pt x="163" y="67"/>
                    </a:lnTo>
                    <a:lnTo>
                      <a:pt x="192" y="75"/>
                    </a:lnTo>
                    <a:lnTo>
                      <a:pt x="207" y="80"/>
                    </a:lnTo>
                    <a:lnTo>
                      <a:pt x="224" y="86"/>
                    </a:lnTo>
                    <a:lnTo>
                      <a:pt x="264" y="107"/>
                    </a:lnTo>
                    <a:lnTo>
                      <a:pt x="275" y="111"/>
                    </a:lnTo>
                    <a:lnTo>
                      <a:pt x="289" y="132"/>
                    </a:lnTo>
                    <a:lnTo>
                      <a:pt x="292" y="152"/>
                    </a:lnTo>
                    <a:lnTo>
                      <a:pt x="342" y="173"/>
                    </a:lnTo>
                    <a:lnTo>
                      <a:pt x="369" y="194"/>
                    </a:lnTo>
                    <a:lnTo>
                      <a:pt x="452" y="185"/>
                    </a:lnTo>
                    <a:lnTo>
                      <a:pt x="640" y="189"/>
                    </a:lnTo>
                    <a:lnTo>
                      <a:pt x="695" y="173"/>
                    </a:lnTo>
                    <a:lnTo>
                      <a:pt x="726" y="156"/>
                    </a:lnTo>
                    <a:lnTo>
                      <a:pt x="794" y="94"/>
                    </a:lnTo>
                    <a:lnTo>
                      <a:pt x="821" y="63"/>
                    </a:lnTo>
                    <a:lnTo>
                      <a:pt x="840" y="50"/>
                    </a:lnTo>
                    <a:lnTo>
                      <a:pt x="865" y="50"/>
                    </a:lnTo>
                    <a:lnTo>
                      <a:pt x="867" y="54"/>
                    </a:lnTo>
                    <a:lnTo>
                      <a:pt x="861" y="71"/>
                    </a:lnTo>
                    <a:lnTo>
                      <a:pt x="743" y="219"/>
                    </a:lnTo>
                    <a:lnTo>
                      <a:pt x="732" y="255"/>
                    </a:lnTo>
                    <a:lnTo>
                      <a:pt x="705" y="293"/>
                    </a:lnTo>
                    <a:lnTo>
                      <a:pt x="697" y="331"/>
                    </a:lnTo>
                    <a:lnTo>
                      <a:pt x="695" y="394"/>
                    </a:lnTo>
                    <a:lnTo>
                      <a:pt x="701" y="401"/>
                    </a:lnTo>
                    <a:lnTo>
                      <a:pt x="726" y="396"/>
                    </a:lnTo>
                    <a:lnTo>
                      <a:pt x="766" y="371"/>
                    </a:lnTo>
                    <a:lnTo>
                      <a:pt x="766" y="367"/>
                    </a:lnTo>
                    <a:lnTo>
                      <a:pt x="772" y="367"/>
                    </a:lnTo>
                    <a:lnTo>
                      <a:pt x="756" y="394"/>
                    </a:lnTo>
                    <a:lnTo>
                      <a:pt x="663" y="498"/>
                    </a:lnTo>
                    <a:lnTo>
                      <a:pt x="621" y="565"/>
                    </a:lnTo>
                    <a:lnTo>
                      <a:pt x="597" y="567"/>
                    </a:lnTo>
                    <a:lnTo>
                      <a:pt x="564" y="582"/>
                    </a:lnTo>
                    <a:lnTo>
                      <a:pt x="534" y="574"/>
                    </a:lnTo>
                    <a:lnTo>
                      <a:pt x="528" y="565"/>
                    </a:lnTo>
                    <a:lnTo>
                      <a:pt x="522" y="559"/>
                    </a:lnTo>
                    <a:lnTo>
                      <a:pt x="483" y="573"/>
                    </a:lnTo>
                    <a:lnTo>
                      <a:pt x="439" y="584"/>
                    </a:lnTo>
                    <a:lnTo>
                      <a:pt x="327" y="578"/>
                    </a:lnTo>
                    <a:lnTo>
                      <a:pt x="287" y="565"/>
                    </a:lnTo>
                    <a:lnTo>
                      <a:pt x="272" y="565"/>
                    </a:lnTo>
                    <a:lnTo>
                      <a:pt x="266" y="559"/>
                    </a:lnTo>
                    <a:lnTo>
                      <a:pt x="243" y="561"/>
                    </a:lnTo>
                    <a:lnTo>
                      <a:pt x="207" y="453"/>
                    </a:lnTo>
                    <a:lnTo>
                      <a:pt x="148" y="348"/>
                    </a:lnTo>
                    <a:lnTo>
                      <a:pt x="49" y="225"/>
                    </a:lnTo>
                    <a:lnTo>
                      <a:pt x="0" y="139"/>
                    </a:lnTo>
                    <a:lnTo>
                      <a:pt x="4" y="67"/>
                    </a:lnTo>
                    <a:lnTo>
                      <a:pt x="17" y="29"/>
                    </a:lnTo>
                    <a:lnTo>
                      <a:pt x="19" y="8"/>
                    </a:lnTo>
                    <a:lnTo>
                      <a:pt x="30" y="0"/>
                    </a:lnTo>
                    <a:lnTo>
                      <a:pt x="68" y="4"/>
                    </a:lnTo>
                    <a:lnTo>
                      <a:pt x="97" y="25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353" name="Freeform 40"/>
              <p:cNvSpPr/>
              <p:nvPr/>
            </p:nvSpPr>
            <p:spPr>
              <a:xfrm>
                <a:off x="2833" y="2010"/>
                <a:ext cx="290" cy="178"/>
              </a:xfrm>
              <a:custGeom>
                <a:avLst/>
                <a:gdLst>
                  <a:gd name="txL" fmla="*/ 0 w 580"/>
                  <a:gd name="txT" fmla="*/ 0 h 355"/>
                  <a:gd name="txR" fmla="*/ 580 w 580"/>
                  <a:gd name="txB" fmla="*/ 355 h 355"/>
                </a:gdLst>
                <a:ahLst/>
                <a:cxnLst>
                  <a:cxn ang="0">
                    <a:pos x="21" y="3"/>
                  </a:cxn>
                  <a:cxn ang="0">
                    <a:pos x="27" y="3"/>
                  </a:cxn>
                  <a:cxn ang="0">
                    <a:pos x="30" y="2"/>
                  </a:cxn>
                  <a:cxn ang="0">
                    <a:pos x="31" y="2"/>
                  </a:cxn>
                  <a:cxn ang="0">
                    <a:pos x="31" y="4"/>
                  </a:cxn>
                  <a:cxn ang="0">
                    <a:pos x="29" y="5"/>
                  </a:cxn>
                  <a:cxn ang="0">
                    <a:pos x="21" y="6"/>
                  </a:cxn>
                  <a:cxn ang="0">
                    <a:pos x="17" y="7"/>
                  </a:cxn>
                  <a:cxn ang="0">
                    <a:pos x="16" y="7"/>
                  </a:cxn>
                  <a:cxn ang="0">
                    <a:pos x="16" y="7"/>
                  </a:cxn>
                  <a:cxn ang="0">
                    <a:pos x="16" y="8"/>
                  </a:cxn>
                  <a:cxn ang="0">
                    <a:pos x="17" y="8"/>
                  </a:cxn>
                  <a:cxn ang="0">
                    <a:pos x="21" y="8"/>
                  </a:cxn>
                  <a:cxn ang="0">
                    <a:pos x="22" y="9"/>
                  </a:cxn>
                  <a:cxn ang="0">
                    <a:pos x="21" y="9"/>
                  </a:cxn>
                  <a:cxn ang="0">
                    <a:pos x="20" y="10"/>
                  </a:cxn>
                  <a:cxn ang="0">
                    <a:pos x="14" y="12"/>
                  </a:cxn>
                  <a:cxn ang="0">
                    <a:pos x="12" y="13"/>
                  </a:cxn>
                  <a:cxn ang="0">
                    <a:pos x="11" y="15"/>
                  </a:cxn>
                  <a:cxn ang="0">
                    <a:pos x="11" y="15"/>
                  </a:cxn>
                  <a:cxn ang="0">
                    <a:pos x="14" y="17"/>
                  </a:cxn>
                  <a:cxn ang="0">
                    <a:pos x="20" y="18"/>
                  </a:cxn>
                  <a:cxn ang="0">
                    <a:pos x="25" y="18"/>
                  </a:cxn>
                  <a:cxn ang="0">
                    <a:pos x="33" y="16"/>
                  </a:cxn>
                  <a:cxn ang="0">
                    <a:pos x="36" y="15"/>
                  </a:cxn>
                  <a:cxn ang="0">
                    <a:pos x="37" y="15"/>
                  </a:cxn>
                  <a:cxn ang="0">
                    <a:pos x="36" y="16"/>
                  </a:cxn>
                  <a:cxn ang="0">
                    <a:pos x="34" y="18"/>
                  </a:cxn>
                  <a:cxn ang="0">
                    <a:pos x="28" y="19"/>
                  </a:cxn>
                  <a:cxn ang="0">
                    <a:pos x="22" y="20"/>
                  </a:cxn>
                  <a:cxn ang="0">
                    <a:pos x="22" y="20"/>
                  </a:cxn>
                  <a:cxn ang="0">
                    <a:pos x="22" y="20"/>
                  </a:cxn>
                  <a:cxn ang="0">
                    <a:pos x="29" y="20"/>
                  </a:cxn>
                  <a:cxn ang="0">
                    <a:pos x="31" y="20"/>
                  </a:cxn>
                  <a:cxn ang="0">
                    <a:pos x="31" y="20"/>
                  </a:cxn>
                  <a:cxn ang="0">
                    <a:pos x="31" y="20"/>
                  </a:cxn>
                  <a:cxn ang="0">
                    <a:pos x="31" y="21"/>
                  </a:cxn>
                  <a:cxn ang="0">
                    <a:pos x="28" y="22"/>
                  </a:cxn>
                  <a:cxn ang="0">
                    <a:pos x="19" y="23"/>
                  </a:cxn>
                  <a:cxn ang="0">
                    <a:pos x="15" y="23"/>
                  </a:cxn>
                  <a:cxn ang="0">
                    <a:pos x="12" y="22"/>
                  </a:cxn>
                  <a:cxn ang="0">
                    <a:pos x="10" y="21"/>
                  </a:cxn>
                  <a:cxn ang="0">
                    <a:pos x="8" y="20"/>
                  </a:cxn>
                  <a:cxn ang="0">
                    <a:pos x="3" y="18"/>
                  </a:cxn>
                  <a:cxn ang="0">
                    <a:pos x="0" y="15"/>
                  </a:cxn>
                  <a:cxn ang="0">
                    <a:pos x="1" y="10"/>
                  </a:cxn>
                  <a:cxn ang="0">
                    <a:pos x="2" y="8"/>
                  </a:cxn>
                  <a:cxn ang="0">
                    <a:pos x="5" y="6"/>
                  </a:cxn>
                  <a:cxn ang="0">
                    <a:pos x="6" y="4"/>
                  </a:cxn>
                  <a:cxn ang="0">
                    <a:pos x="9" y="2"/>
                  </a:cxn>
                  <a:cxn ang="0">
                    <a:pos x="9" y="1"/>
                  </a:cxn>
                  <a:cxn ang="0">
                    <a:pos x="10" y="0"/>
                  </a:cxn>
                  <a:cxn ang="0">
                    <a:pos x="13" y="2"/>
                  </a:cxn>
                  <a:cxn ang="0">
                    <a:pos x="21" y="3"/>
                  </a:cxn>
                  <a:cxn ang="0">
                    <a:pos x="21" y="3"/>
                  </a:cxn>
                  <a:cxn ang="0">
                    <a:pos x="21" y="3"/>
                  </a:cxn>
                </a:cxnLst>
                <a:rect l="txL" t="txT" r="txR" b="txB"/>
                <a:pathLst>
                  <a:path w="580" h="355">
                    <a:moveTo>
                      <a:pt x="321" y="40"/>
                    </a:moveTo>
                    <a:lnTo>
                      <a:pt x="429" y="40"/>
                    </a:lnTo>
                    <a:lnTo>
                      <a:pt x="473" y="32"/>
                    </a:lnTo>
                    <a:lnTo>
                      <a:pt x="483" y="32"/>
                    </a:lnTo>
                    <a:lnTo>
                      <a:pt x="483" y="57"/>
                    </a:lnTo>
                    <a:lnTo>
                      <a:pt x="462" y="76"/>
                    </a:lnTo>
                    <a:lnTo>
                      <a:pt x="336" y="93"/>
                    </a:lnTo>
                    <a:lnTo>
                      <a:pt x="264" y="108"/>
                    </a:lnTo>
                    <a:lnTo>
                      <a:pt x="251" y="108"/>
                    </a:lnTo>
                    <a:lnTo>
                      <a:pt x="249" y="112"/>
                    </a:lnTo>
                    <a:lnTo>
                      <a:pt x="249" y="117"/>
                    </a:lnTo>
                    <a:lnTo>
                      <a:pt x="272" y="125"/>
                    </a:lnTo>
                    <a:lnTo>
                      <a:pt x="332" y="123"/>
                    </a:lnTo>
                    <a:lnTo>
                      <a:pt x="338" y="129"/>
                    </a:lnTo>
                    <a:lnTo>
                      <a:pt x="334" y="140"/>
                    </a:lnTo>
                    <a:lnTo>
                      <a:pt x="312" y="155"/>
                    </a:lnTo>
                    <a:lnTo>
                      <a:pt x="217" y="192"/>
                    </a:lnTo>
                    <a:lnTo>
                      <a:pt x="186" y="207"/>
                    </a:lnTo>
                    <a:lnTo>
                      <a:pt x="171" y="226"/>
                    </a:lnTo>
                    <a:lnTo>
                      <a:pt x="169" y="237"/>
                    </a:lnTo>
                    <a:lnTo>
                      <a:pt x="213" y="268"/>
                    </a:lnTo>
                    <a:lnTo>
                      <a:pt x="312" y="283"/>
                    </a:lnTo>
                    <a:lnTo>
                      <a:pt x="395" y="281"/>
                    </a:lnTo>
                    <a:lnTo>
                      <a:pt x="524" y="256"/>
                    </a:lnTo>
                    <a:lnTo>
                      <a:pt x="576" y="237"/>
                    </a:lnTo>
                    <a:lnTo>
                      <a:pt x="580" y="239"/>
                    </a:lnTo>
                    <a:lnTo>
                      <a:pt x="576" y="249"/>
                    </a:lnTo>
                    <a:lnTo>
                      <a:pt x="543" y="273"/>
                    </a:lnTo>
                    <a:lnTo>
                      <a:pt x="443" y="298"/>
                    </a:lnTo>
                    <a:lnTo>
                      <a:pt x="344" y="309"/>
                    </a:lnTo>
                    <a:lnTo>
                      <a:pt x="340" y="313"/>
                    </a:lnTo>
                    <a:lnTo>
                      <a:pt x="340" y="319"/>
                    </a:lnTo>
                    <a:lnTo>
                      <a:pt x="462" y="319"/>
                    </a:lnTo>
                    <a:lnTo>
                      <a:pt x="481" y="315"/>
                    </a:lnTo>
                    <a:lnTo>
                      <a:pt x="490" y="315"/>
                    </a:lnTo>
                    <a:lnTo>
                      <a:pt x="492" y="317"/>
                    </a:lnTo>
                    <a:lnTo>
                      <a:pt x="492" y="327"/>
                    </a:lnTo>
                    <a:lnTo>
                      <a:pt x="443" y="344"/>
                    </a:lnTo>
                    <a:lnTo>
                      <a:pt x="296" y="353"/>
                    </a:lnTo>
                    <a:lnTo>
                      <a:pt x="226" y="355"/>
                    </a:lnTo>
                    <a:lnTo>
                      <a:pt x="186" y="351"/>
                    </a:lnTo>
                    <a:lnTo>
                      <a:pt x="146" y="328"/>
                    </a:lnTo>
                    <a:lnTo>
                      <a:pt x="125" y="311"/>
                    </a:lnTo>
                    <a:lnTo>
                      <a:pt x="34" y="285"/>
                    </a:lnTo>
                    <a:lnTo>
                      <a:pt x="0" y="233"/>
                    </a:lnTo>
                    <a:lnTo>
                      <a:pt x="6" y="159"/>
                    </a:lnTo>
                    <a:lnTo>
                      <a:pt x="30" y="125"/>
                    </a:lnTo>
                    <a:lnTo>
                      <a:pt x="78" y="93"/>
                    </a:lnTo>
                    <a:lnTo>
                      <a:pt x="91" y="64"/>
                    </a:lnTo>
                    <a:lnTo>
                      <a:pt x="129" y="26"/>
                    </a:lnTo>
                    <a:lnTo>
                      <a:pt x="133" y="7"/>
                    </a:lnTo>
                    <a:lnTo>
                      <a:pt x="146" y="0"/>
                    </a:lnTo>
                    <a:lnTo>
                      <a:pt x="203" y="22"/>
                    </a:lnTo>
                    <a:lnTo>
                      <a:pt x="321" y="4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354" name="Freeform 41"/>
              <p:cNvSpPr/>
              <p:nvPr/>
            </p:nvSpPr>
            <p:spPr>
              <a:xfrm>
                <a:off x="3022" y="2052"/>
                <a:ext cx="118" cy="67"/>
              </a:xfrm>
              <a:custGeom>
                <a:avLst/>
                <a:gdLst>
                  <a:gd name="txL" fmla="*/ 0 w 238"/>
                  <a:gd name="txT" fmla="*/ 0 h 133"/>
                  <a:gd name="txR" fmla="*/ 238 w 238"/>
                  <a:gd name="txB" fmla="*/ 133 h 133"/>
                </a:gdLst>
                <a:ahLst/>
                <a:cxnLst>
                  <a:cxn ang="0">
                    <a:pos x="14" y="5"/>
                  </a:cxn>
                  <a:cxn ang="0">
                    <a:pos x="14" y="7"/>
                  </a:cxn>
                  <a:cxn ang="0">
                    <a:pos x="14" y="7"/>
                  </a:cxn>
                  <a:cxn ang="0">
                    <a:pos x="14" y="8"/>
                  </a:cxn>
                  <a:cxn ang="0">
                    <a:pos x="12" y="7"/>
                  </a:cxn>
                  <a:cxn ang="0">
                    <a:pos x="8" y="7"/>
                  </a:cxn>
                  <a:cxn ang="0">
                    <a:pos x="4" y="9"/>
                  </a:cxn>
                  <a:cxn ang="0">
                    <a:pos x="2" y="9"/>
                  </a:cxn>
                  <a:cxn ang="0">
                    <a:pos x="2" y="8"/>
                  </a:cxn>
                  <a:cxn ang="0">
                    <a:pos x="3" y="8"/>
                  </a:cxn>
                  <a:cxn ang="0">
                    <a:pos x="5" y="7"/>
                  </a:cxn>
                  <a:cxn ang="0">
                    <a:pos x="6" y="5"/>
                  </a:cxn>
                  <a:cxn ang="0">
                    <a:pos x="5" y="4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3" y="3"/>
                  </a:cxn>
                  <a:cxn ang="0">
                    <a:pos x="6" y="2"/>
                  </a:cxn>
                  <a:cxn ang="0">
                    <a:pos x="7" y="0"/>
                  </a:cxn>
                  <a:cxn ang="0">
                    <a:pos x="12" y="2"/>
                  </a:cxn>
                  <a:cxn ang="0">
                    <a:pos x="14" y="5"/>
                  </a:cxn>
                  <a:cxn ang="0">
                    <a:pos x="14" y="5"/>
                  </a:cxn>
                  <a:cxn ang="0">
                    <a:pos x="14" y="5"/>
                  </a:cxn>
                </a:cxnLst>
                <a:rect l="txL" t="txT" r="txR" b="txB"/>
                <a:pathLst>
                  <a:path w="238" h="133">
                    <a:moveTo>
                      <a:pt x="238" y="74"/>
                    </a:moveTo>
                    <a:lnTo>
                      <a:pt x="238" y="101"/>
                    </a:lnTo>
                    <a:lnTo>
                      <a:pt x="232" y="111"/>
                    </a:lnTo>
                    <a:lnTo>
                      <a:pt x="226" y="116"/>
                    </a:lnTo>
                    <a:lnTo>
                      <a:pt x="207" y="97"/>
                    </a:lnTo>
                    <a:lnTo>
                      <a:pt x="137" y="107"/>
                    </a:lnTo>
                    <a:lnTo>
                      <a:pt x="67" y="131"/>
                    </a:lnTo>
                    <a:lnTo>
                      <a:pt x="42" y="133"/>
                    </a:lnTo>
                    <a:lnTo>
                      <a:pt x="36" y="126"/>
                    </a:lnTo>
                    <a:lnTo>
                      <a:pt x="50" y="116"/>
                    </a:lnTo>
                    <a:lnTo>
                      <a:pt x="82" y="101"/>
                    </a:lnTo>
                    <a:lnTo>
                      <a:pt x="107" y="69"/>
                    </a:lnTo>
                    <a:lnTo>
                      <a:pt x="90" y="52"/>
                    </a:lnTo>
                    <a:lnTo>
                      <a:pt x="4" y="48"/>
                    </a:lnTo>
                    <a:lnTo>
                      <a:pt x="0" y="46"/>
                    </a:lnTo>
                    <a:lnTo>
                      <a:pt x="0" y="42"/>
                    </a:lnTo>
                    <a:lnTo>
                      <a:pt x="15" y="34"/>
                    </a:lnTo>
                    <a:lnTo>
                      <a:pt x="51" y="33"/>
                    </a:lnTo>
                    <a:lnTo>
                      <a:pt x="97" y="17"/>
                    </a:lnTo>
                    <a:lnTo>
                      <a:pt x="116" y="0"/>
                    </a:lnTo>
                    <a:lnTo>
                      <a:pt x="202" y="31"/>
                    </a:lnTo>
                    <a:lnTo>
                      <a:pt x="238" y="74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355" name="Freeform 42"/>
              <p:cNvSpPr/>
              <p:nvPr/>
            </p:nvSpPr>
            <p:spPr>
              <a:xfrm>
                <a:off x="3039" y="2181"/>
                <a:ext cx="243" cy="540"/>
              </a:xfrm>
              <a:custGeom>
                <a:avLst/>
                <a:gdLst>
                  <a:gd name="txL" fmla="*/ 0 w 487"/>
                  <a:gd name="txT" fmla="*/ 0 h 1079"/>
                  <a:gd name="txR" fmla="*/ 487 w 487"/>
                  <a:gd name="txB" fmla="*/ 1079 h 1079"/>
                </a:gdLst>
                <a:ahLst/>
                <a:cxnLst>
                  <a:cxn ang="0">
                    <a:pos x="12" y="8"/>
                  </a:cxn>
                  <a:cxn ang="0">
                    <a:pos x="29" y="35"/>
                  </a:cxn>
                  <a:cxn ang="0">
                    <a:pos x="30" y="41"/>
                  </a:cxn>
                  <a:cxn ang="0">
                    <a:pos x="29" y="45"/>
                  </a:cxn>
                  <a:cxn ang="0">
                    <a:pos x="29" y="48"/>
                  </a:cxn>
                  <a:cxn ang="0">
                    <a:pos x="27" y="52"/>
                  </a:cxn>
                  <a:cxn ang="0">
                    <a:pos x="28" y="55"/>
                  </a:cxn>
                  <a:cxn ang="0">
                    <a:pos x="26" y="58"/>
                  </a:cxn>
                  <a:cxn ang="0">
                    <a:pos x="26" y="67"/>
                  </a:cxn>
                  <a:cxn ang="0">
                    <a:pos x="25" y="68"/>
                  </a:cxn>
                  <a:cxn ang="0">
                    <a:pos x="14" y="62"/>
                  </a:cxn>
                  <a:cxn ang="0">
                    <a:pos x="0" y="53"/>
                  </a:cxn>
                  <a:cxn ang="0">
                    <a:pos x="6" y="53"/>
                  </a:cxn>
                  <a:cxn ang="0">
                    <a:pos x="13" y="53"/>
                  </a:cxn>
                  <a:cxn ang="0">
                    <a:pos x="12" y="54"/>
                  </a:cxn>
                  <a:cxn ang="0">
                    <a:pos x="6" y="55"/>
                  </a:cxn>
                  <a:cxn ang="0">
                    <a:pos x="6" y="55"/>
                  </a:cxn>
                  <a:cxn ang="0">
                    <a:pos x="16" y="59"/>
                  </a:cxn>
                  <a:cxn ang="0">
                    <a:pos x="17" y="60"/>
                  </a:cxn>
                  <a:cxn ang="0">
                    <a:pos x="22" y="50"/>
                  </a:cxn>
                  <a:cxn ang="0">
                    <a:pos x="20" y="41"/>
                  </a:cxn>
                  <a:cxn ang="0">
                    <a:pos x="19" y="32"/>
                  </a:cxn>
                  <a:cxn ang="0">
                    <a:pos x="20" y="29"/>
                  </a:cxn>
                  <a:cxn ang="0">
                    <a:pos x="23" y="33"/>
                  </a:cxn>
                  <a:cxn ang="0">
                    <a:pos x="24" y="35"/>
                  </a:cxn>
                  <a:cxn ang="0">
                    <a:pos x="25" y="34"/>
                  </a:cxn>
                  <a:cxn ang="0">
                    <a:pos x="19" y="25"/>
                  </a:cxn>
                  <a:cxn ang="0">
                    <a:pos x="12" y="13"/>
                  </a:cxn>
                  <a:cxn ang="0">
                    <a:pos x="7" y="4"/>
                  </a:cxn>
                  <a:cxn ang="0">
                    <a:pos x="5" y="1"/>
                  </a:cxn>
                  <a:cxn ang="0">
                    <a:pos x="7" y="1"/>
                  </a:cxn>
                  <a:cxn ang="0">
                    <a:pos x="9" y="4"/>
                  </a:cxn>
                </a:cxnLst>
                <a:rect l="txL" t="txT" r="txR" b="txB"/>
                <a:pathLst>
                  <a:path w="487" h="1079">
                    <a:moveTo>
                      <a:pt x="154" y="55"/>
                    </a:moveTo>
                    <a:lnTo>
                      <a:pt x="194" y="123"/>
                    </a:lnTo>
                    <a:lnTo>
                      <a:pt x="434" y="464"/>
                    </a:lnTo>
                    <a:lnTo>
                      <a:pt x="476" y="557"/>
                    </a:lnTo>
                    <a:lnTo>
                      <a:pt x="483" y="597"/>
                    </a:lnTo>
                    <a:lnTo>
                      <a:pt x="487" y="646"/>
                    </a:lnTo>
                    <a:lnTo>
                      <a:pt x="476" y="699"/>
                    </a:lnTo>
                    <a:lnTo>
                      <a:pt x="466" y="713"/>
                    </a:lnTo>
                    <a:lnTo>
                      <a:pt x="466" y="758"/>
                    </a:lnTo>
                    <a:lnTo>
                      <a:pt x="472" y="768"/>
                    </a:lnTo>
                    <a:lnTo>
                      <a:pt x="468" y="783"/>
                    </a:lnTo>
                    <a:lnTo>
                      <a:pt x="436" y="817"/>
                    </a:lnTo>
                    <a:lnTo>
                      <a:pt x="464" y="863"/>
                    </a:lnTo>
                    <a:lnTo>
                      <a:pt x="460" y="880"/>
                    </a:lnTo>
                    <a:lnTo>
                      <a:pt x="428" y="906"/>
                    </a:lnTo>
                    <a:lnTo>
                      <a:pt x="419" y="918"/>
                    </a:lnTo>
                    <a:lnTo>
                      <a:pt x="432" y="973"/>
                    </a:lnTo>
                    <a:lnTo>
                      <a:pt x="428" y="1062"/>
                    </a:lnTo>
                    <a:lnTo>
                      <a:pt x="422" y="1079"/>
                    </a:lnTo>
                    <a:lnTo>
                      <a:pt x="401" y="1079"/>
                    </a:lnTo>
                    <a:lnTo>
                      <a:pt x="251" y="994"/>
                    </a:lnTo>
                    <a:lnTo>
                      <a:pt x="238" y="990"/>
                    </a:lnTo>
                    <a:lnTo>
                      <a:pt x="0" y="849"/>
                    </a:lnTo>
                    <a:lnTo>
                      <a:pt x="0" y="844"/>
                    </a:lnTo>
                    <a:lnTo>
                      <a:pt x="19" y="836"/>
                    </a:lnTo>
                    <a:lnTo>
                      <a:pt x="97" y="834"/>
                    </a:lnTo>
                    <a:lnTo>
                      <a:pt x="204" y="836"/>
                    </a:lnTo>
                    <a:lnTo>
                      <a:pt x="209" y="842"/>
                    </a:lnTo>
                    <a:lnTo>
                      <a:pt x="209" y="846"/>
                    </a:lnTo>
                    <a:lnTo>
                      <a:pt x="204" y="851"/>
                    </a:lnTo>
                    <a:lnTo>
                      <a:pt x="151" y="851"/>
                    </a:lnTo>
                    <a:lnTo>
                      <a:pt x="109" y="868"/>
                    </a:lnTo>
                    <a:lnTo>
                      <a:pt x="105" y="870"/>
                    </a:lnTo>
                    <a:lnTo>
                      <a:pt x="105" y="878"/>
                    </a:lnTo>
                    <a:lnTo>
                      <a:pt x="133" y="899"/>
                    </a:lnTo>
                    <a:lnTo>
                      <a:pt x="261" y="943"/>
                    </a:lnTo>
                    <a:lnTo>
                      <a:pt x="272" y="946"/>
                    </a:lnTo>
                    <a:lnTo>
                      <a:pt x="280" y="946"/>
                    </a:lnTo>
                    <a:lnTo>
                      <a:pt x="314" y="865"/>
                    </a:lnTo>
                    <a:lnTo>
                      <a:pt x="363" y="796"/>
                    </a:lnTo>
                    <a:lnTo>
                      <a:pt x="365" y="752"/>
                    </a:lnTo>
                    <a:lnTo>
                      <a:pt x="331" y="652"/>
                    </a:lnTo>
                    <a:lnTo>
                      <a:pt x="318" y="578"/>
                    </a:lnTo>
                    <a:lnTo>
                      <a:pt x="312" y="503"/>
                    </a:lnTo>
                    <a:lnTo>
                      <a:pt x="318" y="456"/>
                    </a:lnTo>
                    <a:lnTo>
                      <a:pt x="320" y="454"/>
                    </a:lnTo>
                    <a:lnTo>
                      <a:pt x="329" y="458"/>
                    </a:lnTo>
                    <a:lnTo>
                      <a:pt x="371" y="513"/>
                    </a:lnTo>
                    <a:lnTo>
                      <a:pt x="392" y="543"/>
                    </a:lnTo>
                    <a:lnTo>
                      <a:pt x="394" y="549"/>
                    </a:lnTo>
                    <a:lnTo>
                      <a:pt x="400" y="549"/>
                    </a:lnTo>
                    <a:lnTo>
                      <a:pt x="400" y="540"/>
                    </a:lnTo>
                    <a:lnTo>
                      <a:pt x="363" y="469"/>
                    </a:lnTo>
                    <a:lnTo>
                      <a:pt x="316" y="395"/>
                    </a:lnTo>
                    <a:lnTo>
                      <a:pt x="308" y="338"/>
                    </a:lnTo>
                    <a:lnTo>
                      <a:pt x="206" y="199"/>
                    </a:lnTo>
                    <a:lnTo>
                      <a:pt x="162" y="121"/>
                    </a:lnTo>
                    <a:lnTo>
                      <a:pt x="126" y="55"/>
                    </a:lnTo>
                    <a:lnTo>
                      <a:pt x="94" y="15"/>
                    </a:lnTo>
                    <a:lnTo>
                      <a:pt x="94" y="5"/>
                    </a:lnTo>
                    <a:lnTo>
                      <a:pt x="113" y="0"/>
                    </a:lnTo>
                    <a:lnTo>
                      <a:pt x="124" y="7"/>
                    </a:lnTo>
                    <a:lnTo>
                      <a:pt x="154" y="55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356" name="Freeform 43"/>
              <p:cNvSpPr/>
              <p:nvPr/>
            </p:nvSpPr>
            <p:spPr>
              <a:xfrm>
                <a:off x="2790" y="2193"/>
                <a:ext cx="191" cy="181"/>
              </a:xfrm>
              <a:custGeom>
                <a:avLst/>
                <a:gdLst>
                  <a:gd name="txL" fmla="*/ 0 w 382"/>
                  <a:gd name="txT" fmla="*/ 0 h 363"/>
                  <a:gd name="txR" fmla="*/ 382 w 382"/>
                  <a:gd name="txB" fmla="*/ 363 h 363"/>
                </a:gdLst>
                <a:ahLst/>
                <a:cxnLst>
                  <a:cxn ang="0">
                    <a:pos x="24" y="0"/>
                  </a:cxn>
                  <a:cxn ang="0">
                    <a:pos x="24" y="1"/>
                  </a:cxn>
                  <a:cxn ang="0">
                    <a:pos x="20" y="1"/>
                  </a:cxn>
                  <a:cxn ang="0">
                    <a:pos x="17" y="2"/>
                  </a:cxn>
                  <a:cxn ang="0">
                    <a:pos x="14" y="5"/>
                  </a:cxn>
                  <a:cxn ang="0">
                    <a:pos x="9" y="13"/>
                  </a:cxn>
                  <a:cxn ang="0">
                    <a:pos x="3" y="21"/>
                  </a:cxn>
                  <a:cxn ang="0">
                    <a:pos x="1" y="22"/>
                  </a:cxn>
                  <a:cxn ang="0">
                    <a:pos x="1" y="22"/>
                  </a:cxn>
                  <a:cxn ang="0">
                    <a:pos x="0" y="22"/>
                  </a:cxn>
                  <a:cxn ang="0">
                    <a:pos x="5" y="15"/>
                  </a:cxn>
                  <a:cxn ang="0">
                    <a:pos x="9" y="10"/>
                  </a:cxn>
                  <a:cxn ang="0">
                    <a:pos x="10" y="8"/>
                  </a:cxn>
                  <a:cxn ang="0">
                    <a:pos x="15" y="0"/>
                  </a:cxn>
                  <a:cxn ang="0">
                    <a:pos x="15" y="0"/>
                  </a:cxn>
                  <a:cxn ang="0">
                    <a:pos x="22" y="0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txL" t="txT" r="txR" b="txB"/>
                <a:pathLst>
                  <a:path w="382" h="363">
                    <a:moveTo>
                      <a:pt x="382" y="15"/>
                    </a:moveTo>
                    <a:lnTo>
                      <a:pt x="382" y="17"/>
                    </a:lnTo>
                    <a:lnTo>
                      <a:pt x="318" y="26"/>
                    </a:lnTo>
                    <a:lnTo>
                      <a:pt x="270" y="45"/>
                    </a:lnTo>
                    <a:lnTo>
                      <a:pt x="223" y="95"/>
                    </a:lnTo>
                    <a:lnTo>
                      <a:pt x="137" y="209"/>
                    </a:lnTo>
                    <a:lnTo>
                      <a:pt x="33" y="344"/>
                    </a:lnTo>
                    <a:lnTo>
                      <a:pt x="10" y="363"/>
                    </a:lnTo>
                    <a:lnTo>
                      <a:pt x="6" y="363"/>
                    </a:lnTo>
                    <a:lnTo>
                      <a:pt x="0" y="357"/>
                    </a:lnTo>
                    <a:lnTo>
                      <a:pt x="76" y="252"/>
                    </a:lnTo>
                    <a:lnTo>
                      <a:pt x="139" y="161"/>
                    </a:lnTo>
                    <a:lnTo>
                      <a:pt x="160" y="133"/>
                    </a:lnTo>
                    <a:lnTo>
                      <a:pt x="230" y="5"/>
                    </a:lnTo>
                    <a:lnTo>
                      <a:pt x="234" y="0"/>
                    </a:lnTo>
                    <a:lnTo>
                      <a:pt x="344" y="13"/>
                    </a:lnTo>
                    <a:lnTo>
                      <a:pt x="382" y="15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357" name="Freeform 44"/>
              <p:cNvSpPr/>
              <p:nvPr/>
            </p:nvSpPr>
            <p:spPr>
              <a:xfrm>
                <a:off x="2821" y="2213"/>
                <a:ext cx="197" cy="477"/>
              </a:xfrm>
              <a:custGeom>
                <a:avLst/>
                <a:gdLst>
                  <a:gd name="txL" fmla="*/ 0 w 394"/>
                  <a:gd name="txT" fmla="*/ 0 h 955"/>
                  <a:gd name="txR" fmla="*/ 394 w 394"/>
                  <a:gd name="txB" fmla="*/ 955 h 955"/>
                </a:gdLst>
                <a:ahLst/>
                <a:cxnLst>
                  <a:cxn ang="0">
                    <a:pos x="24" y="9"/>
                  </a:cxn>
                  <a:cxn ang="0">
                    <a:pos x="23" y="33"/>
                  </a:cxn>
                  <a:cxn ang="0">
                    <a:pos x="23" y="36"/>
                  </a:cxn>
                  <a:cxn ang="0">
                    <a:pos x="23" y="43"/>
                  </a:cxn>
                  <a:cxn ang="0">
                    <a:pos x="23" y="46"/>
                  </a:cxn>
                  <a:cxn ang="0">
                    <a:pos x="23" y="47"/>
                  </a:cxn>
                  <a:cxn ang="0">
                    <a:pos x="23" y="47"/>
                  </a:cxn>
                  <a:cxn ang="0">
                    <a:pos x="23" y="48"/>
                  </a:cxn>
                  <a:cxn ang="0">
                    <a:pos x="25" y="48"/>
                  </a:cxn>
                  <a:cxn ang="0">
                    <a:pos x="25" y="49"/>
                  </a:cxn>
                  <a:cxn ang="0">
                    <a:pos x="24" y="50"/>
                  </a:cxn>
                  <a:cxn ang="0">
                    <a:pos x="21" y="51"/>
                  </a:cxn>
                  <a:cxn ang="0">
                    <a:pos x="20" y="52"/>
                  </a:cxn>
                  <a:cxn ang="0">
                    <a:pos x="18" y="52"/>
                  </a:cxn>
                  <a:cxn ang="0">
                    <a:pos x="11" y="56"/>
                  </a:cxn>
                  <a:cxn ang="0">
                    <a:pos x="9" y="56"/>
                  </a:cxn>
                  <a:cxn ang="0">
                    <a:pos x="2" y="59"/>
                  </a:cxn>
                  <a:cxn ang="0">
                    <a:pos x="1" y="59"/>
                  </a:cxn>
                  <a:cxn ang="0">
                    <a:pos x="0" y="58"/>
                  </a:cxn>
                  <a:cxn ang="0">
                    <a:pos x="2" y="57"/>
                  </a:cxn>
                  <a:cxn ang="0">
                    <a:pos x="6" y="55"/>
                  </a:cxn>
                  <a:cxn ang="0">
                    <a:pos x="12" y="51"/>
                  </a:cxn>
                  <a:cxn ang="0">
                    <a:pos x="18" y="47"/>
                  </a:cxn>
                  <a:cxn ang="0">
                    <a:pos x="20" y="46"/>
                  </a:cxn>
                  <a:cxn ang="0">
                    <a:pos x="22" y="16"/>
                  </a:cxn>
                  <a:cxn ang="0">
                    <a:pos x="22" y="9"/>
                  </a:cxn>
                  <a:cxn ang="0">
                    <a:pos x="22" y="1"/>
                  </a:cxn>
                  <a:cxn ang="0">
                    <a:pos x="22" y="0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24" y="9"/>
                  </a:cxn>
                  <a:cxn ang="0">
                    <a:pos x="24" y="9"/>
                  </a:cxn>
                  <a:cxn ang="0">
                    <a:pos x="24" y="9"/>
                  </a:cxn>
                </a:cxnLst>
                <a:rect l="txL" t="txT" r="txR" b="txB"/>
                <a:pathLst>
                  <a:path w="394" h="955">
                    <a:moveTo>
                      <a:pt x="373" y="149"/>
                    </a:moveTo>
                    <a:lnTo>
                      <a:pt x="361" y="535"/>
                    </a:lnTo>
                    <a:lnTo>
                      <a:pt x="359" y="588"/>
                    </a:lnTo>
                    <a:lnTo>
                      <a:pt x="357" y="698"/>
                    </a:lnTo>
                    <a:lnTo>
                      <a:pt x="365" y="747"/>
                    </a:lnTo>
                    <a:lnTo>
                      <a:pt x="359" y="755"/>
                    </a:lnTo>
                    <a:lnTo>
                      <a:pt x="354" y="761"/>
                    </a:lnTo>
                    <a:lnTo>
                      <a:pt x="365" y="772"/>
                    </a:lnTo>
                    <a:lnTo>
                      <a:pt x="388" y="774"/>
                    </a:lnTo>
                    <a:lnTo>
                      <a:pt x="394" y="784"/>
                    </a:lnTo>
                    <a:lnTo>
                      <a:pt x="382" y="801"/>
                    </a:lnTo>
                    <a:lnTo>
                      <a:pt x="335" y="831"/>
                    </a:lnTo>
                    <a:lnTo>
                      <a:pt x="312" y="833"/>
                    </a:lnTo>
                    <a:lnTo>
                      <a:pt x="281" y="839"/>
                    </a:lnTo>
                    <a:lnTo>
                      <a:pt x="164" y="896"/>
                    </a:lnTo>
                    <a:lnTo>
                      <a:pt x="129" y="903"/>
                    </a:lnTo>
                    <a:lnTo>
                      <a:pt x="17" y="955"/>
                    </a:lnTo>
                    <a:lnTo>
                      <a:pt x="6" y="953"/>
                    </a:lnTo>
                    <a:lnTo>
                      <a:pt x="0" y="943"/>
                    </a:lnTo>
                    <a:lnTo>
                      <a:pt x="19" y="926"/>
                    </a:lnTo>
                    <a:lnTo>
                      <a:pt x="91" y="886"/>
                    </a:lnTo>
                    <a:lnTo>
                      <a:pt x="186" y="825"/>
                    </a:lnTo>
                    <a:lnTo>
                      <a:pt x="287" y="766"/>
                    </a:lnTo>
                    <a:lnTo>
                      <a:pt x="318" y="738"/>
                    </a:lnTo>
                    <a:lnTo>
                      <a:pt x="337" y="263"/>
                    </a:lnTo>
                    <a:lnTo>
                      <a:pt x="337" y="147"/>
                    </a:lnTo>
                    <a:lnTo>
                      <a:pt x="337" y="27"/>
                    </a:lnTo>
                    <a:lnTo>
                      <a:pt x="337" y="14"/>
                    </a:lnTo>
                    <a:lnTo>
                      <a:pt x="356" y="0"/>
                    </a:lnTo>
                    <a:lnTo>
                      <a:pt x="365" y="10"/>
                    </a:lnTo>
                    <a:lnTo>
                      <a:pt x="373" y="149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358" name="Freeform 45"/>
              <p:cNvSpPr/>
              <p:nvPr/>
            </p:nvSpPr>
            <p:spPr>
              <a:xfrm>
                <a:off x="2792" y="2635"/>
                <a:ext cx="648" cy="294"/>
              </a:xfrm>
              <a:custGeom>
                <a:avLst/>
                <a:gdLst>
                  <a:gd name="txL" fmla="*/ 0 w 1297"/>
                  <a:gd name="txT" fmla="*/ 0 h 590"/>
                  <a:gd name="txR" fmla="*/ 1297 w 1297"/>
                  <a:gd name="txB" fmla="*/ 590 h 590"/>
                </a:gdLst>
                <a:ahLst/>
                <a:cxnLst>
                  <a:cxn ang="0">
                    <a:pos x="79" y="4"/>
                  </a:cxn>
                  <a:cxn ang="0">
                    <a:pos x="79" y="8"/>
                  </a:cxn>
                  <a:cxn ang="0">
                    <a:pos x="81" y="13"/>
                  </a:cxn>
                  <a:cxn ang="0">
                    <a:pos x="80" y="14"/>
                  </a:cxn>
                  <a:cxn ang="0">
                    <a:pos x="73" y="10"/>
                  </a:cxn>
                  <a:cxn ang="0">
                    <a:pos x="69" y="8"/>
                  </a:cxn>
                  <a:cxn ang="0">
                    <a:pos x="68" y="11"/>
                  </a:cxn>
                  <a:cxn ang="0">
                    <a:pos x="64" y="23"/>
                  </a:cxn>
                  <a:cxn ang="0">
                    <a:pos x="58" y="29"/>
                  </a:cxn>
                  <a:cxn ang="0">
                    <a:pos x="47" y="35"/>
                  </a:cxn>
                  <a:cxn ang="0">
                    <a:pos x="39" y="36"/>
                  </a:cxn>
                  <a:cxn ang="0">
                    <a:pos x="31" y="36"/>
                  </a:cxn>
                  <a:cxn ang="0">
                    <a:pos x="15" y="35"/>
                  </a:cxn>
                  <a:cxn ang="0">
                    <a:pos x="4" y="32"/>
                  </a:cxn>
                  <a:cxn ang="0">
                    <a:pos x="0" y="30"/>
                  </a:cxn>
                  <a:cxn ang="0">
                    <a:pos x="0" y="27"/>
                  </a:cxn>
                  <a:cxn ang="0">
                    <a:pos x="1" y="24"/>
                  </a:cxn>
                  <a:cxn ang="0">
                    <a:pos x="14" y="29"/>
                  </a:cxn>
                  <a:cxn ang="0">
                    <a:pos x="36" y="31"/>
                  </a:cxn>
                  <a:cxn ang="0">
                    <a:pos x="42" y="30"/>
                  </a:cxn>
                  <a:cxn ang="0">
                    <a:pos x="54" y="26"/>
                  </a:cxn>
                  <a:cxn ang="0">
                    <a:pos x="60" y="19"/>
                  </a:cxn>
                  <a:cxn ang="0">
                    <a:pos x="60" y="19"/>
                  </a:cxn>
                  <a:cxn ang="0">
                    <a:pos x="62" y="22"/>
                  </a:cxn>
                  <a:cxn ang="0">
                    <a:pos x="64" y="21"/>
                  </a:cxn>
                  <a:cxn ang="0">
                    <a:pos x="66" y="17"/>
                  </a:cxn>
                  <a:cxn ang="0">
                    <a:pos x="67" y="12"/>
                  </a:cxn>
                  <a:cxn ang="0">
                    <a:pos x="67" y="9"/>
                  </a:cxn>
                  <a:cxn ang="0">
                    <a:pos x="64" y="9"/>
                  </a:cxn>
                  <a:cxn ang="0">
                    <a:pos x="63" y="9"/>
                  </a:cxn>
                  <a:cxn ang="0">
                    <a:pos x="67" y="3"/>
                  </a:cxn>
                  <a:cxn ang="0">
                    <a:pos x="68" y="0"/>
                  </a:cxn>
                  <a:cxn ang="0">
                    <a:pos x="78" y="3"/>
                  </a:cxn>
                  <a:cxn ang="0">
                    <a:pos x="78" y="3"/>
                  </a:cxn>
                </a:cxnLst>
                <a:rect l="txL" t="txT" r="txR" b="txB"/>
                <a:pathLst>
                  <a:path w="1297" h="590">
                    <a:moveTo>
                      <a:pt x="1251" y="61"/>
                    </a:moveTo>
                    <a:lnTo>
                      <a:pt x="1264" y="71"/>
                    </a:lnTo>
                    <a:lnTo>
                      <a:pt x="1268" y="78"/>
                    </a:lnTo>
                    <a:lnTo>
                      <a:pt x="1272" y="133"/>
                    </a:lnTo>
                    <a:lnTo>
                      <a:pt x="1285" y="198"/>
                    </a:lnTo>
                    <a:lnTo>
                      <a:pt x="1297" y="213"/>
                    </a:lnTo>
                    <a:lnTo>
                      <a:pt x="1297" y="223"/>
                    </a:lnTo>
                    <a:lnTo>
                      <a:pt x="1291" y="229"/>
                    </a:lnTo>
                    <a:lnTo>
                      <a:pt x="1211" y="185"/>
                    </a:lnTo>
                    <a:lnTo>
                      <a:pt x="1179" y="171"/>
                    </a:lnTo>
                    <a:lnTo>
                      <a:pt x="1122" y="139"/>
                    </a:lnTo>
                    <a:lnTo>
                      <a:pt x="1116" y="139"/>
                    </a:lnTo>
                    <a:lnTo>
                      <a:pt x="1106" y="154"/>
                    </a:lnTo>
                    <a:lnTo>
                      <a:pt x="1103" y="181"/>
                    </a:lnTo>
                    <a:lnTo>
                      <a:pt x="1082" y="261"/>
                    </a:lnTo>
                    <a:lnTo>
                      <a:pt x="1038" y="375"/>
                    </a:lnTo>
                    <a:lnTo>
                      <a:pt x="1019" y="411"/>
                    </a:lnTo>
                    <a:lnTo>
                      <a:pt x="943" y="478"/>
                    </a:lnTo>
                    <a:lnTo>
                      <a:pt x="833" y="540"/>
                    </a:lnTo>
                    <a:lnTo>
                      <a:pt x="762" y="567"/>
                    </a:lnTo>
                    <a:lnTo>
                      <a:pt x="669" y="578"/>
                    </a:lnTo>
                    <a:lnTo>
                      <a:pt x="631" y="582"/>
                    </a:lnTo>
                    <a:lnTo>
                      <a:pt x="574" y="588"/>
                    </a:lnTo>
                    <a:lnTo>
                      <a:pt x="508" y="590"/>
                    </a:lnTo>
                    <a:lnTo>
                      <a:pt x="299" y="584"/>
                    </a:lnTo>
                    <a:lnTo>
                      <a:pt x="240" y="573"/>
                    </a:lnTo>
                    <a:lnTo>
                      <a:pt x="145" y="548"/>
                    </a:lnTo>
                    <a:lnTo>
                      <a:pt x="76" y="525"/>
                    </a:lnTo>
                    <a:lnTo>
                      <a:pt x="44" y="516"/>
                    </a:lnTo>
                    <a:lnTo>
                      <a:pt x="8" y="493"/>
                    </a:lnTo>
                    <a:lnTo>
                      <a:pt x="0" y="483"/>
                    </a:lnTo>
                    <a:lnTo>
                      <a:pt x="0" y="436"/>
                    </a:lnTo>
                    <a:lnTo>
                      <a:pt x="15" y="400"/>
                    </a:lnTo>
                    <a:lnTo>
                      <a:pt x="21" y="394"/>
                    </a:lnTo>
                    <a:lnTo>
                      <a:pt x="129" y="455"/>
                    </a:lnTo>
                    <a:lnTo>
                      <a:pt x="230" y="476"/>
                    </a:lnTo>
                    <a:lnTo>
                      <a:pt x="523" y="510"/>
                    </a:lnTo>
                    <a:lnTo>
                      <a:pt x="591" y="504"/>
                    </a:lnTo>
                    <a:lnTo>
                      <a:pt x="658" y="491"/>
                    </a:lnTo>
                    <a:lnTo>
                      <a:pt x="675" y="493"/>
                    </a:lnTo>
                    <a:lnTo>
                      <a:pt x="787" y="466"/>
                    </a:lnTo>
                    <a:lnTo>
                      <a:pt x="867" y="430"/>
                    </a:lnTo>
                    <a:lnTo>
                      <a:pt x="930" y="375"/>
                    </a:lnTo>
                    <a:lnTo>
                      <a:pt x="970" y="318"/>
                    </a:lnTo>
                    <a:lnTo>
                      <a:pt x="973" y="318"/>
                    </a:lnTo>
                    <a:lnTo>
                      <a:pt x="975" y="314"/>
                    </a:lnTo>
                    <a:lnTo>
                      <a:pt x="989" y="339"/>
                    </a:lnTo>
                    <a:lnTo>
                      <a:pt x="992" y="365"/>
                    </a:lnTo>
                    <a:lnTo>
                      <a:pt x="998" y="371"/>
                    </a:lnTo>
                    <a:lnTo>
                      <a:pt x="1025" y="346"/>
                    </a:lnTo>
                    <a:lnTo>
                      <a:pt x="1057" y="293"/>
                    </a:lnTo>
                    <a:lnTo>
                      <a:pt x="1061" y="272"/>
                    </a:lnTo>
                    <a:lnTo>
                      <a:pt x="1070" y="238"/>
                    </a:lnTo>
                    <a:lnTo>
                      <a:pt x="1074" y="200"/>
                    </a:lnTo>
                    <a:lnTo>
                      <a:pt x="1082" y="179"/>
                    </a:lnTo>
                    <a:lnTo>
                      <a:pt x="1076" y="147"/>
                    </a:lnTo>
                    <a:lnTo>
                      <a:pt x="1068" y="137"/>
                    </a:lnTo>
                    <a:lnTo>
                      <a:pt x="1032" y="154"/>
                    </a:lnTo>
                    <a:lnTo>
                      <a:pt x="983" y="190"/>
                    </a:lnTo>
                    <a:lnTo>
                      <a:pt x="1021" y="156"/>
                    </a:lnTo>
                    <a:lnTo>
                      <a:pt x="1059" y="114"/>
                    </a:lnTo>
                    <a:lnTo>
                      <a:pt x="1086" y="52"/>
                    </a:lnTo>
                    <a:lnTo>
                      <a:pt x="1087" y="6"/>
                    </a:lnTo>
                    <a:lnTo>
                      <a:pt x="1091" y="0"/>
                    </a:lnTo>
                    <a:lnTo>
                      <a:pt x="1219" y="48"/>
                    </a:lnTo>
                    <a:lnTo>
                      <a:pt x="1251" y="61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359" name="Freeform 46"/>
              <p:cNvSpPr/>
              <p:nvPr/>
            </p:nvSpPr>
            <p:spPr>
              <a:xfrm>
                <a:off x="2617" y="2642"/>
                <a:ext cx="54" cy="87"/>
              </a:xfrm>
              <a:custGeom>
                <a:avLst/>
                <a:gdLst>
                  <a:gd name="txL" fmla="*/ 0 w 109"/>
                  <a:gd name="txT" fmla="*/ 0 h 173"/>
                  <a:gd name="txR" fmla="*/ 109 w 109"/>
                  <a:gd name="txB" fmla="*/ 173 h 173"/>
                </a:gdLst>
                <a:ahLst/>
                <a:cxnLst>
                  <a:cxn ang="0">
                    <a:pos x="6" y="1"/>
                  </a:cxn>
                  <a:cxn ang="0">
                    <a:pos x="6" y="3"/>
                  </a:cxn>
                  <a:cxn ang="0">
                    <a:pos x="5" y="5"/>
                  </a:cxn>
                  <a:cxn ang="0">
                    <a:pos x="5" y="10"/>
                  </a:cxn>
                  <a:cxn ang="0">
                    <a:pos x="4" y="11"/>
                  </a:cxn>
                  <a:cxn ang="0">
                    <a:pos x="4" y="11"/>
                  </a:cxn>
                  <a:cxn ang="0">
                    <a:pos x="3" y="11"/>
                  </a:cxn>
                  <a:cxn ang="0">
                    <a:pos x="2" y="7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5" y="0"/>
                  </a:cxn>
                  <a:cxn ang="0">
                    <a:pos x="6" y="0"/>
                  </a:cxn>
                  <a:cxn ang="0">
                    <a:pos x="6" y="1"/>
                  </a:cxn>
                  <a:cxn ang="0">
                    <a:pos x="6" y="1"/>
                  </a:cxn>
                  <a:cxn ang="0">
                    <a:pos x="6" y="1"/>
                  </a:cxn>
                </a:cxnLst>
                <a:rect l="txL" t="txT" r="txR" b="txB"/>
                <a:pathLst>
                  <a:path w="109" h="173">
                    <a:moveTo>
                      <a:pt x="109" y="11"/>
                    </a:moveTo>
                    <a:lnTo>
                      <a:pt x="99" y="41"/>
                    </a:lnTo>
                    <a:lnTo>
                      <a:pt x="86" y="78"/>
                    </a:lnTo>
                    <a:lnTo>
                      <a:pt x="80" y="157"/>
                    </a:lnTo>
                    <a:lnTo>
                      <a:pt x="73" y="167"/>
                    </a:lnTo>
                    <a:lnTo>
                      <a:pt x="67" y="173"/>
                    </a:lnTo>
                    <a:lnTo>
                      <a:pt x="59" y="169"/>
                    </a:lnTo>
                    <a:lnTo>
                      <a:pt x="38" y="112"/>
                    </a:lnTo>
                    <a:lnTo>
                      <a:pt x="0" y="32"/>
                    </a:lnTo>
                    <a:lnTo>
                      <a:pt x="4" y="24"/>
                    </a:lnTo>
                    <a:lnTo>
                      <a:pt x="88" y="0"/>
                    </a:lnTo>
                    <a:lnTo>
                      <a:pt x="97" y="0"/>
                    </a:lnTo>
                    <a:lnTo>
                      <a:pt x="109" y="11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360" name="Freeform 47"/>
              <p:cNvSpPr/>
              <p:nvPr/>
            </p:nvSpPr>
            <p:spPr>
              <a:xfrm>
                <a:off x="3557" y="2733"/>
                <a:ext cx="102" cy="246"/>
              </a:xfrm>
              <a:custGeom>
                <a:avLst/>
                <a:gdLst>
                  <a:gd name="txL" fmla="*/ 0 w 206"/>
                  <a:gd name="txT" fmla="*/ 0 h 492"/>
                  <a:gd name="txR" fmla="*/ 206 w 206"/>
                  <a:gd name="txB" fmla="*/ 492 h 492"/>
                </a:gdLst>
                <a:ahLst/>
                <a:cxnLst>
                  <a:cxn ang="0">
                    <a:pos x="5" y="2"/>
                  </a:cxn>
                  <a:cxn ang="0">
                    <a:pos x="8" y="5"/>
                  </a:cxn>
                  <a:cxn ang="0">
                    <a:pos x="12" y="10"/>
                  </a:cxn>
                  <a:cxn ang="0">
                    <a:pos x="12" y="11"/>
                  </a:cxn>
                  <a:cxn ang="0">
                    <a:pos x="12" y="19"/>
                  </a:cxn>
                  <a:cxn ang="0">
                    <a:pos x="9" y="24"/>
                  </a:cxn>
                  <a:cxn ang="0">
                    <a:pos x="4" y="29"/>
                  </a:cxn>
                  <a:cxn ang="0">
                    <a:pos x="2" y="31"/>
                  </a:cxn>
                  <a:cxn ang="0">
                    <a:pos x="1" y="31"/>
                  </a:cxn>
                  <a:cxn ang="0">
                    <a:pos x="3" y="28"/>
                  </a:cxn>
                  <a:cxn ang="0">
                    <a:pos x="9" y="20"/>
                  </a:cxn>
                  <a:cxn ang="0">
                    <a:pos x="10" y="18"/>
                  </a:cxn>
                  <a:cxn ang="0">
                    <a:pos x="11" y="16"/>
                  </a:cxn>
                  <a:cxn ang="0">
                    <a:pos x="11" y="11"/>
                  </a:cxn>
                  <a:cxn ang="0">
                    <a:pos x="9" y="8"/>
                  </a:cxn>
                  <a:cxn ang="0">
                    <a:pos x="5" y="5"/>
                  </a:cxn>
                  <a:cxn ang="0">
                    <a:pos x="5" y="4"/>
                  </a:cxn>
                  <a:cxn ang="0">
                    <a:pos x="4" y="5"/>
                  </a:cxn>
                  <a:cxn ang="0">
                    <a:pos x="4" y="13"/>
                  </a:cxn>
                  <a:cxn ang="0">
                    <a:pos x="6" y="16"/>
                  </a:cxn>
                  <a:cxn ang="0">
                    <a:pos x="5" y="16"/>
                  </a:cxn>
                  <a:cxn ang="0">
                    <a:pos x="2" y="15"/>
                  </a:cxn>
                  <a:cxn ang="0">
                    <a:pos x="1" y="14"/>
                  </a:cxn>
                  <a:cxn ang="0">
                    <a:pos x="0" y="13"/>
                  </a:cxn>
                  <a:cxn ang="0">
                    <a:pos x="0" y="10"/>
                  </a:cxn>
                  <a:cxn ang="0">
                    <a:pos x="0" y="7"/>
                  </a:cxn>
                  <a:cxn ang="0">
                    <a:pos x="1" y="2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0"/>
                  </a:cxn>
                  <a:cxn ang="0">
                    <a:pos x="3" y="1"/>
                  </a:cxn>
                  <a:cxn ang="0">
                    <a:pos x="5" y="2"/>
                  </a:cxn>
                  <a:cxn ang="0">
                    <a:pos x="5" y="2"/>
                  </a:cxn>
                  <a:cxn ang="0">
                    <a:pos x="5" y="2"/>
                  </a:cxn>
                </a:cxnLst>
                <a:rect l="txL" t="txT" r="txR" b="txB"/>
                <a:pathLst>
                  <a:path w="206" h="492">
                    <a:moveTo>
                      <a:pt x="92" y="29"/>
                    </a:moveTo>
                    <a:lnTo>
                      <a:pt x="135" y="69"/>
                    </a:lnTo>
                    <a:lnTo>
                      <a:pt x="202" y="160"/>
                    </a:lnTo>
                    <a:lnTo>
                      <a:pt x="206" y="175"/>
                    </a:lnTo>
                    <a:lnTo>
                      <a:pt x="200" y="289"/>
                    </a:lnTo>
                    <a:lnTo>
                      <a:pt x="149" y="380"/>
                    </a:lnTo>
                    <a:lnTo>
                      <a:pt x="74" y="464"/>
                    </a:lnTo>
                    <a:lnTo>
                      <a:pt x="36" y="492"/>
                    </a:lnTo>
                    <a:lnTo>
                      <a:pt x="29" y="483"/>
                    </a:lnTo>
                    <a:lnTo>
                      <a:pt x="63" y="437"/>
                    </a:lnTo>
                    <a:lnTo>
                      <a:pt x="154" y="314"/>
                    </a:lnTo>
                    <a:lnTo>
                      <a:pt x="166" y="285"/>
                    </a:lnTo>
                    <a:lnTo>
                      <a:pt x="177" y="243"/>
                    </a:lnTo>
                    <a:lnTo>
                      <a:pt x="177" y="173"/>
                    </a:lnTo>
                    <a:lnTo>
                      <a:pt x="152" y="120"/>
                    </a:lnTo>
                    <a:lnTo>
                      <a:pt x="93" y="67"/>
                    </a:lnTo>
                    <a:lnTo>
                      <a:pt x="80" y="61"/>
                    </a:lnTo>
                    <a:lnTo>
                      <a:pt x="69" y="74"/>
                    </a:lnTo>
                    <a:lnTo>
                      <a:pt x="67" y="194"/>
                    </a:lnTo>
                    <a:lnTo>
                      <a:pt x="97" y="253"/>
                    </a:lnTo>
                    <a:lnTo>
                      <a:pt x="93" y="255"/>
                    </a:lnTo>
                    <a:lnTo>
                      <a:pt x="46" y="226"/>
                    </a:lnTo>
                    <a:lnTo>
                      <a:pt x="25" y="223"/>
                    </a:lnTo>
                    <a:lnTo>
                      <a:pt x="8" y="200"/>
                    </a:lnTo>
                    <a:lnTo>
                      <a:pt x="0" y="158"/>
                    </a:lnTo>
                    <a:lnTo>
                      <a:pt x="12" y="110"/>
                    </a:lnTo>
                    <a:lnTo>
                      <a:pt x="29" y="21"/>
                    </a:lnTo>
                    <a:lnTo>
                      <a:pt x="29" y="12"/>
                    </a:lnTo>
                    <a:lnTo>
                      <a:pt x="27" y="10"/>
                    </a:lnTo>
                    <a:lnTo>
                      <a:pt x="33" y="0"/>
                    </a:lnTo>
                    <a:lnTo>
                      <a:pt x="54" y="4"/>
                    </a:lnTo>
                    <a:lnTo>
                      <a:pt x="92" y="29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361" name="Freeform 48"/>
              <p:cNvSpPr/>
              <p:nvPr/>
            </p:nvSpPr>
            <p:spPr>
              <a:xfrm>
                <a:off x="2036" y="2817"/>
                <a:ext cx="1628" cy="406"/>
              </a:xfrm>
              <a:custGeom>
                <a:avLst/>
                <a:gdLst>
                  <a:gd name="txL" fmla="*/ 0 w 3256"/>
                  <a:gd name="txT" fmla="*/ 0 h 812"/>
                  <a:gd name="txR" fmla="*/ 3256 w 3256"/>
                  <a:gd name="txB" fmla="*/ 812 h 812"/>
                </a:gdLst>
                <a:ahLst/>
                <a:cxnLst>
                  <a:cxn ang="0">
                    <a:pos x="43" y="1"/>
                  </a:cxn>
                  <a:cxn ang="0">
                    <a:pos x="43" y="19"/>
                  </a:cxn>
                  <a:cxn ang="0">
                    <a:pos x="43" y="20"/>
                  </a:cxn>
                  <a:cxn ang="0">
                    <a:pos x="43" y="20"/>
                  </a:cxn>
                  <a:cxn ang="0">
                    <a:pos x="44" y="21"/>
                  </a:cxn>
                  <a:cxn ang="0">
                    <a:pos x="45" y="23"/>
                  </a:cxn>
                  <a:cxn ang="0">
                    <a:pos x="51" y="28"/>
                  </a:cxn>
                  <a:cxn ang="0">
                    <a:pos x="62" y="34"/>
                  </a:cxn>
                  <a:cxn ang="0">
                    <a:pos x="73" y="39"/>
                  </a:cxn>
                  <a:cxn ang="0">
                    <a:pos x="84" y="42"/>
                  </a:cxn>
                  <a:cxn ang="0">
                    <a:pos x="92" y="44"/>
                  </a:cxn>
                  <a:cxn ang="0">
                    <a:pos x="101" y="46"/>
                  </a:cxn>
                  <a:cxn ang="0">
                    <a:pos x="112" y="47"/>
                  </a:cxn>
                  <a:cxn ang="0">
                    <a:pos x="124" y="48"/>
                  </a:cxn>
                  <a:cxn ang="0">
                    <a:pos x="139" y="48"/>
                  </a:cxn>
                  <a:cxn ang="0">
                    <a:pos x="151" y="47"/>
                  </a:cxn>
                  <a:cxn ang="0">
                    <a:pos x="161" y="45"/>
                  </a:cxn>
                  <a:cxn ang="0">
                    <a:pos x="178" y="41"/>
                  </a:cxn>
                  <a:cxn ang="0">
                    <a:pos x="186" y="37"/>
                  </a:cxn>
                  <a:cxn ang="0">
                    <a:pos x="193" y="33"/>
                  </a:cxn>
                  <a:cxn ang="0">
                    <a:pos x="197" y="29"/>
                  </a:cxn>
                  <a:cxn ang="0">
                    <a:pos x="201" y="25"/>
                  </a:cxn>
                  <a:cxn ang="0">
                    <a:pos x="202" y="21"/>
                  </a:cxn>
                  <a:cxn ang="0">
                    <a:pos x="204" y="21"/>
                  </a:cxn>
                  <a:cxn ang="0">
                    <a:pos x="204" y="22"/>
                  </a:cxn>
                  <a:cxn ang="0">
                    <a:pos x="204" y="24"/>
                  </a:cxn>
                  <a:cxn ang="0">
                    <a:pos x="201" y="28"/>
                  </a:cxn>
                  <a:cxn ang="0">
                    <a:pos x="196" y="34"/>
                  </a:cxn>
                  <a:cxn ang="0">
                    <a:pos x="190" y="38"/>
                  </a:cxn>
                  <a:cxn ang="0">
                    <a:pos x="185" y="41"/>
                  </a:cxn>
                  <a:cxn ang="0">
                    <a:pos x="175" y="44"/>
                  </a:cxn>
                  <a:cxn ang="0">
                    <a:pos x="168" y="46"/>
                  </a:cxn>
                  <a:cxn ang="0">
                    <a:pos x="160" y="48"/>
                  </a:cxn>
                  <a:cxn ang="0">
                    <a:pos x="152" y="49"/>
                  </a:cxn>
                  <a:cxn ang="0">
                    <a:pos x="146" y="50"/>
                  </a:cxn>
                  <a:cxn ang="0">
                    <a:pos x="140" y="51"/>
                  </a:cxn>
                  <a:cxn ang="0">
                    <a:pos x="128" y="51"/>
                  </a:cxn>
                  <a:cxn ang="0">
                    <a:pos x="122" y="51"/>
                  </a:cxn>
                  <a:cxn ang="0">
                    <a:pos x="119" y="51"/>
                  </a:cxn>
                  <a:cxn ang="0">
                    <a:pos x="102" y="50"/>
                  </a:cxn>
                  <a:cxn ang="0">
                    <a:pos x="89" y="49"/>
                  </a:cxn>
                  <a:cxn ang="0">
                    <a:pos x="76" y="47"/>
                  </a:cxn>
                  <a:cxn ang="0">
                    <a:pos x="74" y="47"/>
                  </a:cxn>
                  <a:cxn ang="0">
                    <a:pos x="55" y="43"/>
                  </a:cxn>
                  <a:cxn ang="0">
                    <a:pos x="41" y="40"/>
                  </a:cxn>
                  <a:cxn ang="0">
                    <a:pos x="32" y="37"/>
                  </a:cxn>
                  <a:cxn ang="0">
                    <a:pos x="20" y="34"/>
                  </a:cxn>
                  <a:cxn ang="0">
                    <a:pos x="11" y="29"/>
                  </a:cxn>
                  <a:cxn ang="0">
                    <a:pos x="3" y="23"/>
                  </a:cxn>
                  <a:cxn ang="0">
                    <a:pos x="1" y="21"/>
                  </a:cxn>
                  <a:cxn ang="0">
                    <a:pos x="0" y="19"/>
                  </a:cxn>
                  <a:cxn ang="0">
                    <a:pos x="0" y="17"/>
                  </a:cxn>
                  <a:cxn ang="0">
                    <a:pos x="2" y="14"/>
                  </a:cxn>
                  <a:cxn ang="0">
                    <a:pos x="4" y="11"/>
                  </a:cxn>
                  <a:cxn ang="0">
                    <a:pos x="7" y="9"/>
                  </a:cxn>
                  <a:cxn ang="0">
                    <a:pos x="13" y="6"/>
                  </a:cxn>
                  <a:cxn ang="0">
                    <a:pos x="21" y="4"/>
                  </a:cxn>
                  <a:cxn ang="0">
                    <a:pos x="32" y="2"/>
                  </a:cxn>
                  <a:cxn ang="0">
                    <a:pos x="41" y="0"/>
                  </a:cxn>
                  <a:cxn ang="0">
                    <a:pos x="42" y="0"/>
                  </a:cxn>
                  <a:cxn ang="0">
                    <a:pos x="43" y="1"/>
                  </a:cxn>
                  <a:cxn ang="0">
                    <a:pos x="43" y="1"/>
                  </a:cxn>
                  <a:cxn ang="0">
                    <a:pos x="43" y="1"/>
                  </a:cxn>
                </a:cxnLst>
                <a:rect l="txL" t="txT" r="txR" b="txB"/>
                <a:pathLst>
                  <a:path w="3256" h="812">
                    <a:moveTo>
                      <a:pt x="677" y="8"/>
                    </a:moveTo>
                    <a:lnTo>
                      <a:pt x="673" y="289"/>
                    </a:lnTo>
                    <a:lnTo>
                      <a:pt x="677" y="308"/>
                    </a:lnTo>
                    <a:lnTo>
                      <a:pt x="681" y="314"/>
                    </a:lnTo>
                    <a:lnTo>
                      <a:pt x="701" y="331"/>
                    </a:lnTo>
                    <a:lnTo>
                      <a:pt x="720" y="360"/>
                    </a:lnTo>
                    <a:lnTo>
                      <a:pt x="814" y="438"/>
                    </a:lnTo>
                    <a:lnTo>
                      <a:pt x="981" y="531"/>
                    </a:lnTo>
                    <a:lnTo>
                      <a:pt x="1167" y="609"/>
                    </a:lnTo>
                    <a:lnTo>
                      <a:pt x="1336" y="664"/>
                    </a:lnTo>
                    <a:lnTo>
                      <a:pt x="1469" y="704"/>
                    </a:lnTo>
                    <a:lnTo>
                      <a:pt x="1601" y="732"/>
                    </a:lnTo>
                    <a:lnTo>
                      <a:pt x="1787" y="751"/>
                    </a:lnTo>
                    <a:lnTo>
                      <a:pt x="1969" y="761"/>
                    </a:lnTo>
                    <a:lnTo>
                      <a:pt x="2213" y="766"/>
                    </a:lnTo>
                    <a:lnTo>
                      <a:pt x="2406" y="745"/>
                    </a:lnTo>
                    <a:lnTo>
                      <a:pt x="2576" y="715"/>
                    </a:lnTo>
                    <a:lnTo>
                      <a:pt x="2836" y="641"/>
                    </a:lnTo>
                    <a:lnTo>
                      <a:pt x="2973" y="590"/>
                    </a:lnTo>
                    <a:lnTo>
                      <a:pt x="3074" y="525"/>
                    </a:lnTo>
                    <a:lnTo>
                      <a:pt x="3142" y="464"/>
                    </a:lnTo>
                    <a:lnTo>
                      <a:pt x="3201" y="388"/>
                    </a:lnTo>
                    <a:lnTo>
                      <a:pt x="3228" y="331"/>
                    </a:lnTo>
                    <a:lnTo>
                      <a:pt x="3249" y="333"/>
                    </a:lnTo>
                    <a:lnTo>
                      <a:pt x="3256" y="344"/>
                    </a:lnTo>
                    <a:lnTo>
                      <a:pt x="3252" y="377"/>
                    </a:lnTo>
                    <a:lnTo>
                      <a:pt x="3211" y="447"/>
                    </a:lnTo>
                    <a:lnTo>
                      <a:pt x="3125" y="534"/>
                    </a:lnTo>
                    <a:lnTo>
                      <a:pt x="3030" y="597"/>
                    </a:lnTo>
                    <a:lnTo>
                      <a:pt x="2946" y="641"/>
                    </a:lnTo>
                    <a:lnTo>
                      <a:pt x="2798" y="698"/>
                    </a:lnTo>
                    <a:lnTo>
                      <a:pt x="2674" y="730"/>
                    </a:lnTo>
                    <a:lnTo>
                      <a:pt x="2547" y="763"/>
                    </a:lnTo>
                    <a:lnTo>
                      <a:pt x="2424" y="782"/>
                    </a:lnTo>
                    <a:lnTo>
                      <a:pt x="2323" y="793"/>
                    </a:lnTo>
                    <a:lnTo>
                      <a:pt x="2237" y="802"/>
                    </a:lnTo>
                    <a:lnTo>
                      <a:pt x="2045" y="806"/>
                    </a:lnTo>
                    <a:lnTo>
                      <a:pt x="1939" y="806"/>
                    </a:lnTo>
                    <a:lnTo>
                      <a:pt x="1901" y="812"/>
                    </a:lnTo>
                    <a:lnTo>
                      <a:pt x="1631" y="799"/>
                    </a:lnTo>
                    <a:lnTo>
                      <a:pt x="1416" y="776"/>
                    </a:lnTo>
                    <a:lnTo>
                      <a:pt x="1211" y="747"/>
                    </a:lnTo>
                    <a:lnTo>
                      <a:pt x="1182" y="742"/>
                    </a:lnTo>
                    <a:lnTo>
                      <a:pt x="878" y="687"/>
                    </a:lnTo>
                    <a:lnTo>
                      <a:pt x="648" y="631"/>
                    </a:lnTo>
                    <a:lnTo>
                      <a:pt x="509" y="591"/>
                    </a:lnTo>
                    <a:lnTo>
                      <a:pt x="319" y="531"/>
                    </a:lnTo>
                    <a:lnTo>
                      <a:pt x="165" y="460"/>
                    </a:lnTo>
                    <a:lnTo>
                      <a:pt x="38" y="367"/>
                    </a:lnTo>
                    <a:lnTo>
                      <a:pt x="10" y="331"/>
                    </a:lnTo>
                    <a:lnTo>
                      <a:pt x="0" y="293"/>
                    </a:lnTo>
                    <a:lnTo>
                      <a:pt x="0" y="272"/>
                    </a:lnTo>
                    <a:lnTo>
                      <a:pt x="21" y="215"/>
                    </a:lnTo>
                    <a:lnTo>
                      <a:pt x="55" y="173"/>
                    </a:lnTo>
                    <a:lnTo>
                      <a:pt x="108" y="133"/>
                    </a:lnTo>
                    <a:lnTo>
                      <a:pt x="207" y="88"/>
                    </a:lnTo>
                    <a:lnTo>
                      <a:pt x="327" y="54"/>
                    </a:lnTo>
                    <a:lnTo>
                      <a:pt x="500" y="21"/>
                    </a:lnTo>
                    <a:lnTo>
                      <a:pt x="641" y="0"/>
                    </a:lnTo>
                    <a:lnTo>
                      <a:pt x="671" y="0"/>
                    </a:lnTo>
                    <a:lnTo>
                      <a:pt x="677" y="8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362" name="Freeform 49"/>
              <p:cNvSpPr/>
              <p:nvPr/>
            </p:nvSpPr>
            <p:spPr>
              <a:xfrm>
                <a:off x="3497" y="2895"/>
                <a:ext cx="172" cy="163"/>
              </a:xfrm>
              <a:custGeom>
                <a:avLst/>
                <a:gdLst>
                  <a:gd name="txL" fmla="*/ 0 w 344"/>
                  <a:gd name="txT" fmla="*/ 0 h 325"/>
                  <a:gd name="txR" fmla="*/ 344 w 344"/>
                  <a:gd name="txB" fmla="*/ 325 h 325"/>
                </a:gdLst>
                <a:ahLst/>
                <a:cxnLst>
                  <a:cxn ang="0">
                    <a:pos x="22" y="1"/>
                  </a:cxn>
                  <a:cxn ang="0">
                    <a:pos x="22" y="3"/>
                  </a:cxn>
                  <a:cxn ang="0">
                    <a:pos x="21" y="5"/>
                  </a:cxn>
                  <a:cxn ang="0">
                    <a:pos x="20" y="9"/>
                  </a:cxn>
                  <a:cxn ang="0">
                    <a:pos x="17" y="13"/>
                  </a:cxn>
                  <a:cxn ang="0">
                    <a:pos x="11" y="19"/>
                  </a:cxn>
                  <a:cxn ang="0">
                    <a:pos x="9" y="20"/>
                  </a:cxn>
                  <a:cxn ang="0">
                    <a:pos x="8" y="20"/>
                  </a:cxn>
                  <a:cxn ang="0">
                    <a:pos x="8" y="19"/>
                  </a:cxn>
                  <a:cxn ang="0">
                    <a:pos x="9" y="19"/>
                  </a:cxn>
                  <a:cxn ang="0">
                    <a:pos x="8" y="19"/>
                  </a:cxn>
                  <a:cxn ang="0">
                    <a:pos x="5" y="20"/>
                  </a:cxn>
                  <a:cxn ang="0">
                    <a:pos x="3" y="20"/>
                  </a:cxn>
                  <a:cxn ang="0">
                    <a:pos x="1" y="21"/>
                  </a:cxn>
                  <a:cxn ang="0">
                    <a:pos x="1" y="21"/>
                  </a:cxn>
                  <a:cxn ang="0">
                    <a:pos x="0" y="20"/>
                  </a:cxn>
                  <a:cxn ang="0">
                    <a:pos x="0" y="20"/>
                  </a:cxn>
                  <a:cxn ang="0">
                    <a:pos x="7" y="16"/>
                  </a:cxn>
                  <a:cxn ang="0">
                    <a:pos x="13" y="11"/>
                  </a:cxn>
                  <a:cxn ang="0">
                    <a:pos x="18" y="7"/>
                  </a:cxn>
                  <a:cxn ang="0">
                    <a:pos x="21" y="1"/>
                  </a:cxn>
                  <a:cxn ang="0">
                    <a:pos x="21" y="0"/>
                  </a:cxn>
                  <a:cxn ang="0">
                    <a:pos x="22" y="0"/>
                  </a:cxn>
                  <a:cxn ang="0">
                    <a:pos x="22" y="1"/>
                  </a:cxn>
                  <a:cxn ang="0">
                    <a:pos x="22" y="1"/>
                  </a:cxn>
                  <a:cxn ang="0">
                    <a:pos x="22" y="1"/>
                  </a:cxn>
                </a:cxnLst>
                <a:rect l="txL" t="txT" r="txR" b="txB"/>
                <a:pathLst>
                  <a:path w="344" h="325">
                    <a:moveTo>
                      <a:pt x="344" y="10"/>
                    </a:moveTo>
                    <a:lnTo>
                      <a:pt x="342" y="38"/>
                    </a:lnTo>
                    <a:lnTo>
                      <a:pt x="332" y="74"/>
                    </a:lnTo>
                    <a:lnTo>
                      <a:pt x="319" y="135"/>
                    </a:lnTo>
                    <a:lnTo>
                      <a:pt x="262" y="204"/>
                    </a:lnTo>
                    <a:lnTo>
                      <a:pt x="163" y="297"/>
                    </a:lnTo>
                    <a:lnTo>
                      <a:pt x="129" y="320"/>
                    </a:lnTo>
                    <a:lnTo>
                      <a:pt x="117" y="316"/>
                    </a:lnTo>
                    <a:lnTo>
                      <a:pt x="117" y="304"/>
                    </a:lnTo>
                    <a:lnTo>
                      <a:pt x="133" y="291"/>
                    </a:lnTo>
                    <a:lnTo>
                      <a:pt x="116" y="291"/>
                    </a:lnTo>
                    <a:lnTo>
                      <a:pt x="66" y="314"/>
                    </a:lnTo>
                    <a:lnTo>
                      <a:pt x="38" y="316"/>
                    </a:lnTo>
                    <a:lnTo>
                      <a:pt x="13" y="325"/>
                    </a:lnTo>
                    <a:lnTo>
                      <a:pt x="5" y="325"/>
                    </a:lnTo>
                    <a:lnTo>
                      <a:pt x="0" y="318"/>
                    </a:lnTo>
                    <a:lnTo>
                      <a:pt x="0" y="312"/>
                    </a:lnTo>
                    <a:lnTo>
                      <a:pt x="102" y="255"/>
                    </a:lnTo>
                    <a:lnTo>
                      <a:pt x="203" y="175"/>
                    </a:lnTo>
                    <a:lnTo>
                      <a:pt x="275" y="103"/>
                    </a:lnTo>
                    <a:lnTo>
                      <a:pt x="328" y="6"/>
                    </a:lnTo>
                    <a:lnTo>
                      <a:pt x="328" y="0"/>
                    </a:lnTo>
                    <a:lnTo>
                      <a:pt x="338" y="0"/>
                    </a:lnTo>
                    <a:lnTo>
                      <a:pt x="344" y="1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363" name="Freeform 50"/>
              <p:cNvSpPr/>
              <p:nvPr/>
            </p:nvSpPr>
            <p:spPr>
              <a:xfrm>
                <a:off x="2796" y="2900"/>
                <a:ext cx="302" cy="62"/>
              </a:xfrm>
              <a:custGeom>
                <a:avLst/>
                <a:gdLst>
                  <a:gd name="txL" fmla="*/ 0 w 602"/>
                  <a:gd name="txT" fmla="*/ 0 h 123"/>
                  <a:gd name="txR" fmla="*/ 602 w 602"/>
                  <a:gd name="txB" fmla="*/ 123 h 123"/>
                </a:gdLst>
                <a:ahLst/>
                <a:cxnLst>
                  <a:cxn ang="0">
                    <a:pos x="13" y="4"/>
                  </a:cxn>
                  <a:cxn ang="0">
                    <a:pos x="22" y="5"/>
                  </a:cxn>
                  <a:cxn ang="0">
                    <a:pos x="36" y="6"/>
                  </a:cxn>
                  <a:cxn ang="0">
                    <a:pos x="37" y="5"/>
                  </a:cxn>
                  <a:cxn ang="0">
                    <a:pos x="38" y="5"/>
                  </a:cxn>
                  <a:cxn ang="0">
                    <a:pos x="38" y="6"/>
                  </a:cxn>
                  <a:cxn ang="0">
                    <a:pos x="37" y="6"/>
                  </a:cxn>
                  <a:cxn ang="0">
                    <a:pos x="35" y="6"/>
                  </a:cxn>
                  <a:cxn ang="0">
                    <a:pos x="34" y="7"/>
                  </a:cxn>
                  <a:cxn ang="0">
                    <a:pos x="31" y="7"/>
                  </a:cxn>
                  <a:cxn ang="0">
                    <a:pos x="29" y="7"/>
                  </a:cxn>
                  <a:cxn ang="0">
                    <a:pos x="19" y="8"/>
                  </a:cxn>
                  <a:cxn ang="0">
                    <a:pos x="4" y="8"/>
                  </a:cxn>
                  <a:cxn ang="0">
                    <a:pos x="1" y="6"/>
                  </a:cxn>
                  <a:cxn ang="0">
                    <a:pos x="0" y="6"/>
                  </a:cxn>
                  <a:cxn ang="0">
                    <a:pos x="1" y="1"/>
                  </a:cxn>
                  <a:cxn ang="0">
                    <a:pos x="1" y="0"/>
                  </a:cxn>
                  <a:cxn ang="0">
                    <a:pos x="6" y="3"/>
                  </a:cxn>
                  <a:cxn ang="0">
                    <a:pos x="13" y="4"/>
                  </a:cxn>
                  <a:cxn ang="0">
                    <a:pos x="13" y="4"/>
                  </a:cxn>
                  <a:cxn ang="0">
                    <a:pos x="13" y="4"/>
                  </a:cxn>
                </a:cxnLst>
                <a:rect l="txL" t="txT" r="txR" b="txB"/>
                <a:pathLst>
                  <a:path w="602" h="123">
                    <a:moveTo>
                      <a:pt x="207" y="55"/>
                    </a:moveTo>
                    <a:lnTo>
                      <a:pt x="349" y="78"/>
                    </a:lnTo>
                    <a:lnTo>
                      <a:pt x="570" y="83"/>
                    </a:lnTo>
                    <a:lnTo>
                      <a:pt x="591" y="78"/>
                    </a:lnTo>
                    <a:lnTo>
                      <a:pt x="602" y="78"/>
                    </a:lnTo>
                    <a:lnTo>
                      <a:pt x="602" y="83"/>
                    </a:lnTo>
                    <a:lnTo>
                      <a:pt x="587" y="93"/>
                    </a:lnTo>
                    <a:lnTo>
                      <a:pt x="547" y="95"/>
                    </a:lnTo>
                    <a:lnTo>
                      <a:pt x="538" y="100"/>
                    </a:lnTo>
                    <a:lnTo>
                      <a:pt x="494" y="104"/>
                    </a:lnTo>
                    <a:lnTo>
                      <a:pt x="454" y="110"/>
                    </a:lnTo>
                    <a:lnTo>
                      <a:pt x="302" y="119"/>
                    </a:lnTo>
                    <a:lnTo>
                      <a:pt x="59" y="123"/>
                    </a:lnTo>
                    <a:lnTo>
                      <a:pt x="7" y="93"/>
                    </a:lnTo>
                    <a:lnTo>
                      <a:pt x="0" y="81"/>
                    </a:lnTo>
                    <a:lnTo>
                      <a:pt x="3" y="9"/>
                    </a:lnTo>
                    <a:lnTo>
                      <a:pt x="11" y="0"/>
                    </a:lnTo>
                    <a:lnTo>
                      <a:pt x="95" y="34"/>
                    </a:lnTo>
                    <a:lnTo>
                      <a:pt x="207" y="55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364" name="Freeform 51"/>
              <p:cNvSpPr/>
              <p:nvPr/>
            </p:nvSpPr>
            <p:spPr>
              <a:xfrm>
                <a:off x="2382" y="2938"/>
                <a:ext cx="1131" cy="245"/>
              </a:xfrm>
              <a:custGeom>
                <a:avLst/>
                <a:gdLst>
                  <a:gd name="txL" fmla="*/ 0 w 2262"/>
                  <a:gd name="txT" fmla="*/ 0 h 490"/>
                  <a:gd name="txR" fmla="*/ 2262 w 2262"/>
                  <a:gd name="txB" fmla="*/ 490 h 490"/>
                </a:gdLst>
                <a:ahLst/>
                <a:cxnLst>
                  <a:cxn ang="0">
                    <a:pos x="7" y="5"/>
                  </a:cxn>
                  <a:cxn ang="0">
                    <a:pos x="14" y="9"/>
                  </a:cxn>
                  <a:cxn ang="0">
                    <a:pos x="22" y="14"/>
                  </a:cxn>
                  <a:cxn ang="0">
                    <a:pos x="32" y="17"/>
                  </a:cxn>
                  <a:cxn ang="0">
                    <a:pos x="41" y="20"/>
                  </a:cxn>
                  <a:cxn ang="0">
                    <a:pos x="50" y="23"/>
                  </a:cxn>
                  <a:cxn ang="0">
                    <a:pos x="51" y="23"/>
                  </a:cxn>
                  <a:cxn ang="0">
                    <a:pos x="58" y="25"/>
                  </a:cxn>
                  <a:cxn ang="0">
                    <a:pos x="64" y="26"/>
                  </a:cxn>
                  <a:cxn ang="0">
                    <a:pos x="79" y="27"/>
                  </a:cxn>
                  <a:cxn ang="0">
                    <a:pos x="90" y="28"/>
                  </a:cxn>
                  <a:cxn ang="0">
                    <a:pos x="99" y="28"/>
                  </a:cxn>
                  <a:cxn ang="0">
                    <a:pos x="103" y="27"/>
                  </a:cxn>
                  <a:cxn ang="0">
                    <a:pos x="110" y="26"/>
                  </a:cxn>
                  <a:cxn ang="0">
                    <a:pos x="115" y="26"/>
                  </a:cxn>
                  <a:cxn ang="0">
                    <a:pos x="124" y="24"/>
                  </a:cxn>
                  <a:cxn ang="0">
                    <a:pos x="133" y="22"/>
                  </a:cxn>
                  <a:cxn ang="0">
                    <a:pos x="139" y="19"/>
                  </a:cxn>
                  <a:cxn ang="0">
                    <a:pos x="142" y="18"/>
                  </a:cxn>
                  <a:cxn ang="0">
                    <a:pos x="142" y="18"/>
                  </a:cxn>
                  <a:cxn ang="0">
                    <a:pos x="142" y="19"/>
                  </a:cxn>
                  <a:cxn ang="0">
                    <a:pos x="139" y="21"/>
                  </a:cxn>
                  <a:cxn ang="0">
                    <a:pos x="132" y="23"/>
                  </a:cxn>
                  <a:cxn ang="0">
                    <a:pos x="120" y="27"/>
                  </a:cxn>
                  <a:cxn ang="0">
                    <a:pos x="114" y="28"/>
                  </a:cxn>
                  <a:cxn ang="0">
                    <a:pos x="93" y="31"/>
                  </a:cxn>
                  <a:cxn ang="0">
                    <a:pos x="89" y="31"/>
                  </a:cxn>
                  <a:cxn ang="0">
                    <a:pos x="77" y="31"/>
                  </a:cxn>
                  <a:cxn ang="0">
                    <a:pos x="65" y="30"/>
                  </a:cxn>
                  <a:cxn ang="0">
                    <a:pos x="56" y="29"/>
                  </a:cxn>
                  <a:cxn ang="0">
                    <a:pos x="55" y="28"/>
                  </a:cxn>
                  <a:cxn ang="0">
                    <a:pos x="43" y="26"/>
                  </a:cxn>
                  <a:cxn ang="0">
                    <a:pos x="37" y="24"/>
                  </a:cxn>
                  <a:cxn ang="0">
                    <a:pos x="29" y="21"/>
                  </a:cxn>
                  <a:cxn ang="0">
                    <a:pos x="17" y="16"/>
                  </a:cxn>
                  <a:cxn ang="0">
                    <a:pos x="8" y="10"/>
                  </a:cxn>
                  <a:cxn ang="0">
                    <a:pos x="1" y="5"/>
                  </a:cxn>
                  <a:cxn ang="0">
                    <a:pos x="1" y="4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1"/>
                  </a:cxn>
                  <a:cxn ang="0">
                    <a:pos x="1" y="0"/>
                  </a:cxn>
                  <a:cxn ang="0">
                    <a:pos x="3" y="2"/>
                  </a:cxn>
                  <a:cxn ang="0">
                    <a:pos x="7" y="5"/>
                  </a:cxn>
                  <a:cxn ang="0">
                    <a:pos x="7" y="5"/>
                  </a:cxn>
                  <a:cxn ang="0">
                    <a:pos x="7" y="5"/>
                  </a:cxn>
                </a:cxnLst>
                <a:rect l="txL" t="txT" r="txR" b="txB"/>
                <a:pathLst>
                  <a:path w="2262" h="490">
                    <a:moveTo>
                      <a:pt x="97" y="70"/>
                    </a:moveTo>
                    <a:lnTo>
                      <a:pt x="217" y="144"/>
                    </a:lnTo>
                    <a:lnTo>
                      <a:pt x="346" y="209"/>
                    </a:lnTo>
                    <a:lnTo>
                      <a:pt x="506" y="270"/>
                    </a:lnTo>
                    <a:lnTo>
                      <a:pt x="644" y="310"/>
                    </a:lnTo>
                    <a:lnTo>
                      <a:pt x="793" y="353"/>
                    </a:lnTo>
                    <a:lnTo>
                      <a:pt x="813" y="357"/>
                    </a:lnTo>
                    <a:lnTo>
                      <a:pt x="920" y="386"/>
                    </a:lnTo>
                    <a:lnTo>
                      <a:pt x="1024" y="405"/>
                    </a:lnTo>
                    <a:lnTo>
                      <a:pt x="1260" y="431"/>
                    </a:lnTo>
                    <a:lnTo>
                      <a:pt x="1439" y="437"/>
                    </a:lnTo>
                    <a:lnTo>
                      <a:pt x="1581" y="433"/>
                    </a:lnTo>
                    <a:lnTo>
                      <a:pt x="1635" y="429"/>
                    </a:lnTo>
                    <a:lnTo>
                      <a:pt x="1752" y="412"/>
                    </a:lnTo>
                    <a:lnTo>
                      <a:pt x="1838" y="407"/>
                    </a:lnTo>
                    <a:lnTo>
                      <a:pt x="1971" y="380"/>
                    </a:lnTo>
                    <a:lnTo>
                      <a:pt x="2119" y="338"/>
                    </a:lnTo>
                    <a:lnTo>
                      <a:pt x="2222" y="300"/>
                    </a:lnTo>
                    <a:lnTo>
                      <a:pt x="2258" y="281"/>
                    </a:lnTo>
                    <a:lnTo>
                      <a:pt x="2262" y="281"/>
                    </a:lnTo>
                    <a:lnTo>
                      <a:pt x="2262" y="291"/>
                    </a:lnTo>
                    <a:lnTo>
                      <a:pt x="2218" y="321"/>
                    </a:lnTo>
                    <a:lnTo>
                      <a:pt x="2106" y="367"/>
                    </a:lnTo>
                    <a:lnTo>
                      <a:pt x="1920" y="424"/>
                    </a:lnTo>
                    <a:lnTo>
                      <a:pt x="1811" y="448"/>
                    </a:lnTo>
                    <a:lnTo>
                      <a:pt x="1479" y="484"/>
                    </a:lnTo>
                    <a:lnTo>
                      <a:pt x="1410" y="486"/>
                    </a:lnTo>
                    <a:lnTo>
                      <a:pt x="1222" y="490"/>
                    </a:lnTo>
                    <a:lnTo>
                      <a:pt x="1038" y="473"/>
                    </a:lnTo>
                    <a:lnTo>
                      <a:pt x="891" y="450"/>
                    </a:lnTo>
                    <a:lnTo>
                      <a:pt x="869" y="445"/>
                    </a:lnTo>
                    <a:lnTo>
                      <a:pt x="680" y="405"/>
                    </a:lnTo>
                    <a:lnTo>
                      <a:pt x="591" y="376"/>
                    </a:lnTo>
                    <a:lnTo>
                      <a:pt x="450" y="327"/>
                    </a:lnTo>
                    <a:lnTo>
                      <a:pt x="272" y="247"/>
                    </a:lnTo>
                    <a:lnTo>
                      <a:pt x="118" y="159"/>
                    </a:lnTo>
                    <a:lnTo>
                      <a:pt x="9" y="72"/>
                    </a:lnTo>
                    <a:lnTo>
                      <a:pt x="2" y="51"/>
                    </a:lnTo>
                    <a:lnTo>
                      <a:pt x="0" y="21"/>
                    </a:lnTo>
                    <a:lnTo>
                      <a:pt x="0" y="17"/>
                    </a:lnTo>
                    <a:lnTo>
                      <a:pt x="0" y="11"/>
                    </a:lnTo>
                    <a:lnTo>
                      <a:pt x="15" y="0"/>
                    </a:lnTo>
                    <a:lnTo>
                      <a:pt x="42" y="17"/>
                    </a:lnTo>
                    <a:lnTo>
                      <a:pt x="97" y="7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9331" name="AutoShape 52"/>
            <p:cNvSpPr/>
            <p:nvPr/>
          </p:nvSpPr>
          <p:spPr>
            <a:xfrm>
              <a:off x="2331" y="2459"/>
              <a:ext cx="776" cy="378"/>
            </a:xfrm>
            <a:prstGeom prst="bevel">
              <a:avLst>
                <a:gd name="adj" fmla="val 12500"/>
              </a:avLst>
            </a:prstGeom>
            <a:solidFill>
              <a:srgbClr val="FFFF99"/>
            </a:solidFill>
            <a:ln w="127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2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8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6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4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4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5pPr>
            </a:lstStyle>
            <a:p>
              <a:pPr marL="0" lvl="0" indent="0" algn="ctr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id-ID" altLang="en-US" dirty="0">
                  <a:latin typeface="Times New Roman" panose="02020603050405020304" pitchFamily="18" charset="0"/>
                </a:rPr>
                <a:t>Nilai Sisa</a:t>
              </a:r>
              <a:endParaRPr lang="id-ID" altLang="en-US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7221" name="Text Box 53"/>
          <p:cNvSpPr txBox="1"/>
          <p:nvPr/>
        </p:nvSpPr>
        <p:spPr>
          <a:xfrm>
            <a:off x="3022600" y="3213100"/>
            <a:ext cx="611188" cy="1006475"/>
          </a:xfrm>
          <a:prstGeom prst="rect">
            <a:avLst/>
          </a:prstGeom>
          <a:noFill/>
          <a:ln w="12700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spcBef>
                <a:spcPct val="50000"/>
              </a:spcBef>
              <a:buClrTx/>
              <a:buSzTx/>
              <a:buFontTx/>
              <a:buNone/>
            </a:pPr>
            <a:r>
              <a:rPr lang="id-ID" altLang="en-US" sz="6000" dirty="0">
                <a:latin typeface="Times New Roman" panose="02020603050405020304" pitchFamily="18" charset="0"/>
              </a:rPr>
              <a:t>-</a:t>
            </a:r>
            <a:endParaRPr lang="id-ID" altLang="en-US" sz="6000" dirty="0">
              <a:latin typeface="Times New Roman" panose="02020603050405020304" pitchFamily="18" charset="0"/>
            </a:endParaRPr>
          </a:p>
        </p:txBody>
      </p:sp>
      <p:sp>
        <p:nvSpPr>
          <p:cNvPr id="7223" name="Text Box 55"/>
          <p:cNvSpPr txBox="1"/>
          <p:nvPr/>
        </p:nvSpPr>
        <p:spPr>
          <a:xfrm>
            <a:off x="4787900" y="3457575"/>
            <a:ext cx="838200" cy="701675"/>
          </a:xfrm>
          <a:prstGeom prst="rect">
            <a:avLst/>
          </a:prstGeom>
          <a:noFill/>
          <a:ln w="12700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spcBef>
                <a:spcPct val="50000"/>
              </a:spcBef>
              <a:buClrTx/>
              <a:buSzTx/>
              <a:buFontTx/>
              <a:buNone/>
            </a:pPr>
            <a:r>
              <a:rPr lang="id-ID" altLang="en-US" sz="4000" b="1" dirty="0">
                <a:latin typeface="Times New Roman" panose="02020603050405020304" pitchFamily="18" charset="0"/>
              </a:rPr>
              <a:t>=</a:t>
            </a:r>
            <a:endParaRPr lang="id-ID" altLang="en-US" sz="4000" b="1" dirty="0">
              <a:latin typeface="Times New Roman" panose="02020603050405020304" pitchFamily="18" charset="0"/>
            </a:endParaRPr>
          </a:p>
        </p:txBody>
      </p:sp>
      <p:sp>
        <p:nvSpPr>
          <p:cNvPr id="7224" name="AutoShape 56"/>
          <p:cNvSpPr/>
          <p:nvPr/>
        </p:nvSpPr>
        <p:spPr>
          <a:xfrm>
            <a:off x="5530850" y="3876675"/>
            <a:ext cx="2136775" cy="560388"/>
          </a:xfrm>
          <a:prstGeom prst="bevel">
            <a:avLst>
              <a:gd name="adj" fmla="val 12500"/>
            </a:avLst>
          </a:prstGeom>
          <a:solidFill>
            <a:srgbClr val="FFFF99"/>
          </a:solidFill>
          <a:ln w="127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spcBef>
                <a:spcPct val="50000"/>
              </a:spcBef>
              <a:buClrTx/>
              <a:buSzTx/>
              <a:buFontTx/>
              <a:buNone/>
            </a:pPr>
            <a:r>
              <a:rPr lang="id-ID" altLang="en-US" dirty="0">
                <a:latin typeface="Times New Roman" panose="02020603050405020304" pitchFamily="18" charset="0"/>
              </a:rPr>
              <a:t>Biaya didepresiasi</a:t>
            </a:r>
            <a:endParaRPr lang="id-ID" altLang="en-US" dirty="0">
              <a:latin typeface="Times New Roman" panose="02020603050405020304" pitchFamily="18" charset="0"/>
            </a:endParaRPr>
          </a:p>
        </p:txBody>
      </p:sp>
      <p:grpSp>
        <p:nvGrpSpPr>
          <p:cNvPr id="6" name="Group 160"/>
          <p:cNvGrpSpPr/>
          <p:nvPr/>
        </p:nvGrpSpPr>
        <p:grpSpPr>
          <a:xfrm>
            <a:off x="5349875" y="4913313"/>
            <a:ext cx="2390775" cy="1828800"/>
            <a:chOff x="3370" y="2863"/>
            <a:chExt cx="1506" cy="1152"/>
          </a:xfrm>
        </p:grpSpPr>
        <p:sp>
          <p:nvSpPr>
            <p:cNvPr id="9231" name="AutoShape 58"/>
            <p:cNvSpPr/>
            <p:nvPr/>
          </p:nvSpPr>
          <p:spPr>
            <a:xfrm rot="-5400000" flipV="1">
              <a:off x="4066" y="2537"/>
              <a:ext cx="170" cy="1275"/>
            </a:xfrm>
            <a:prstGeom prst="rightBrace">
              <a:avLst>
                <a:gd name="adj1" fmla="val 62500"/>
                <a:gd name="adj2" fmla="val 50000"/>
              </a:avLst>
            </a:prstGeom>
            <a:noFill/>
            <a:ln w="571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rot="10800000" vert="eaVert" wrap="none" anchor="ctr" anchorCtr="0"/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2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8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6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4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4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5pPr>
            </a:lstStyle>
            <a:p>
              <a:pPr marL="0" lvl="0" indent="0" algn="ctr">
                <a:spcBef>
                  <a:spcPct val="50000"/>
                </a:spcBef>
                <a:buClrTx/>
                <a:buSzTx/>
                <a:buFontTx/>
                <a:buNone/>
              </a:pPr>
              <a:endParaRPr lang="id-ID" altLang="en-US" sz="2800" dirty="0">
                <a:latin typeface="Times New Roman" panose="02020603050405020304" pitchFamily="18" charset="0"/>
              </a:endParaRPr>
            </a:p>
          </p:txBody>
        </p:sp>
        <p:grpSp>
          <p:nvGrpSpPr>
            <p:cNvPr id="9232" name="Group 159"/>
            <p:cNvGrpSpPr/>
            <p:nvPr/>
          </p:nvGrpSpPr>
          <p:grpSpPr>
            <a:xfrm>
              <a:off x="3370" y="2863"/>
              <a:ext cx="1506" cy="1152"/>
              <a:chOff x="3370" y="2863"/>
              <a:chExt cx="1506" cy="1152"/>
            </a:xfrm>
          </p:grpSpPr>
          <p:sp>
            <p:nvSpPr>
              <p:cNvPr id="9233" name="Text Box 59"/>
              <p:cNvSpPr txBox="1"/>
              <p:nvPr/>
            </p:nvSpPr>
            <p:spPr>
              <a:xfrm>
                <a:off x="3560" y="2863"/>
                <a:ext cx="1131" cy="250"/>
              </a:xfrm>
              <a:prstGeom prst="rect">
                <a:avLst/>
              </a:prstGeom>
              <a:noFill/>
              <a:ln w="12700">
                <a:noFill/>
              </a:ln>
            </p:spPr>
            <p:txBody>
              <a:bodyPr>
                <a:spAutoFit/>
              </a:bodyPr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bg2">
                      <a:lumMod val="40000"/>
                      <a:lumOff val="60000"/>
                    </a:schemeClr>
                  </a:buClr>
                  <a:buSzPct val="80000"/>
                  <a:buFont typeface="Wingdings 3" panose="05040102010807070707" pitchFamily="18" charset="2"/>
                  <a:buChar char=""/>
                  <a:defRPr sz="20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bg2">
                      <a:lumMod val="40000"/>
                      <a:lumOff val="60000"/>
                    </a:schemeClr>
                  </a:buClr>
                  <a:buSzPct val="80000"/>
                  <a:buFont typeface="Wingdings 3" panose="05040102010807070707" pitchFamily="18" charset="2"/>
                  <a:buChar char=""/>
                  <a:defRPr sz="1800" b="0" i="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bg2">
                      <a:lumMod val="40000"/>
                      <a:lumOff val="60000"/>
                    </a:schemeClr>
                  </a:buClr>
                  <a:buSzPct val="80000"/>
                  <a:buFont typeface="Wingdings 3" panose="05040102010807070707" pitchFamily="18" charset="2"/>
                  <a:buChar char=""/>
                  <a:defRPr sz="1600" b="0" i="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bg2">
                      <a:lumMod val="40000"/>
                      <a:lumOff val="60000"/>
                    </a:schemeClr>
                  </a:buClr>
                  <a:buSzPct val="80000"/>
                  <a:buFont typeface="Wingdings 3" panose="05040102010807070707" pitchFamily="18" charset="2"/>
                  <a:buChar char=""/>
                  <a:defRPr sz="1400" b="0" i="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bg2">
                      <a:lumMod val="40000"/>
                      <a:lumOff val="60000"/>
                    </a:schemeClr>
                  </a:buClr>
                  <a:buSzPct val="80000"/>
                  <a:buFont typeface="Wingdings 3" panose="05040102010807070707" pitchFamily="18" charset="2"/>
                  <a:buChar char=""/>
                  <a:defRPr sz="1400" b="0" i="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5pPr>
              </a:lstStyle>
              <a:p>
                <a:pPr marL="0" lvl="0" indent="0" algn="ctr"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id-ID" altLang="en-US" b="1" dirty="0">
                    <a:latin typeface="Times New Roman" panose="02020603050405020304" pitchFamily="18" charset="0"/>
                  </a:rPr>
                  <a:t>Masa Manfaat</a:t>
                </a:r>
                <a:endParaRPr lang="id-ID" altLang="en-US" b="1" dirty="0">
                  <a:latin typeface="Times New Roman" panose="02020603050405020304" pitchFamily="18" charset="0"/>
                </a:endParaRPr>
              </a:p>
            </p:txBody>
          </p:sp>
          <p:grpSp>
            <p:nvGrpSpPr>
              <p:cNvPr id="9234" name="Group 60"/>
              <p:cNvGrpSpPr/>
              <p:nvPr/>
            </p:nvGrpSpPr>
            <p:grpSpPr>
              <a:xfrm>
                <a:off x="3370" y="3260"/>
                <a:ext cx="363" cy="310"/>
                <a:chOff x="3792" y="3211"/>
                <a:chExt cx="459" cy="392"/>
              </a:xfrm>
            </p:grpSpPr>
            <p:sp>
              <p:nvSpPr>
                <p:cNvPr id="9312" name="Freeform 61"/>
                <p:cNvSpPr/>
                <p:nvPr/>
              </p:nvSpPr>
              <p:spPr>
                <a:xfrm rot="2493420">
                  <a:off x="3833" y="3271"/>
                  <a:ext cx="418" cy="320"/>
                </a:xfrm>
                <a:custGeom>
                  <a:avLst/>
                  <a:gdLst>
                    <a:gd name="txL" fmla="*/ 0 w 2925"/>
                    <a:gd name="txT" fmla="*/ 0 h 2239"/>
                    <a:gd name="txR" fmla="*/ 2925 w 2925"/>
                    <a:gd name="txB" fmla="*/ 2239 h 2239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1" y="0"/>
                    </a:cxn>
                    <a:cxn ang="0">
                      <a:pos x="1" y="1"/>
                    </a:cxn>
                    <a:cxn ang="0">
                      <a:pos x="1" y="1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2925" h="2239">
                      <a:moveTo>
                        <a:pt x="0" y="872"/>
                      </a:moveTo>
                      <a:lnTo>
                        <a:pt x="664" y="590"/>
                      </a:lnTo>
                      <a:lnTo>
                        <a:pt x="626" y="194"/>
                      </a:lnTo>
                      <a:lnTo>
                        <a:pt x="507" y="75"/>
                      </a:lnTo>
                      <a:lnTo>
                        <a:pt x="626" y="69"/>
                      </a:lnTo>
                      <a:lnTo>
                        <a:pt x="701" y="126"/>
                      </a:lnTo>
                      <a:lnTo>
                        <a:pt x="795" y="552"/>
                      </a:lnTo>
                      <a:lnTo>
                        <a:pt x="1109" y="452"/>
                      </a:lnTo>
                      <a:lnTo>
                        <a:pt x="1045" y="0"/>
                      </a:lnTo>
                      <a:lnTo>
                        <a:pt x="1158" y="81"/>
                      </a:lnTo>
                      <a:lnTo>
                        <a:pt x="1208" y="408"/>
                      </a:lnTo>
                      <a:lnTo>
                        <a:pt x="1303" y="396"/>
                      </a:lnTo>
                      <a:lnTo>
                        <a:pt x="2925" y="1212"/>
                      </a:lnTo>
                      <a:lnTo>
                        <a:pt x="1427" y="2239"/>
                      </a:lnTo>
                      <a:lnTo>
                        <a:pt x="0" y="872"/>
                      </a:ln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313" name="Freeform 62"/>
                <p:cNvSpPr/>
                <p:nvPr/>
              </p:nvSpPr>
              <p:spPr>
                <a:xfrm rot="2493420">
                  <a:off x="3818" y="3347"/>
                  <a:ext cx="375" cy="223"/>
                </a:xfrm>
                <a:custGeom>
                  <a:avLst/>
                  <a:gdLst>
                    <a:gd name="txL" fmla="*/ 0 w 2624"/>
                    <a:gd name="txT" fmla="*/ 0 h 1557"/>
                    <a:gd name="txR" fmla="*/ 2624 w 2624"/>
                    <a:gd name="txB" fmla="*/ 1557 h 1557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1"/>
                    </a:cxn>
                    <a:cxn ang="0">
                      <a:pos x="1" y="0"/>
                    </a:cxn>
                    <a:cxn ang="0">
                      <a:pos x="1" y="1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2624" h="1557">
                      <a:moveTo>
                        <a:pt x="533" y="0"/>
                      </a:moveTo>
                      <a:lnTo>
                        <a:pt x="0" y="244"/>
                      </a:lnTo>
                      <a:lnTo>
                        <a:pt x="1328" y="1557"/>
                      </a:lnTo>
                      <a:lnTo>
                        <a:pt x="2624" y="646"/>
                      </a:lnTo>
                      <a:lnTo>
                        <a:pt x="1315" y="1425"/>
                      </a:lnTo>
                      <a:lnTo>
                        <a:pt x="126" y="307"/>
                      </a:lnTo>
                      <a:lnTo>
                        <a:pt x="226" y="176"/>
                      </a:lnTo>
                      <a:lnTo>
                        <a:pt x="533" y="0"/>
                      </a:lnTo>
                      <a:close/>
                    </a:path>
                  </a:pathLst>
                </a:custGeom>
                <a:solidFill>
                  <a:srgbClr val="FFDBA5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314" name="Freeform 63"/>
                <p:cNvSpPr/>
                <p:nvPr/>
              </p:nvSpPr>
              <p:spPr>
                <a:xfrm rot="2493420">
                  <a:off x="3852" y="3385"/>
                  <a:ext cx="317" cy="154"/>
                </a:xfrm>
                <a:custGeom>
                  <a:avLst/>
                  <a:gdLst>
                    <a:gd name="txL" fmla="*/ 0 w 2216"/>
                    <a:gd name="txT" fmla="*/ 0 h 1073"/>
                    <a:gd name="txR" fmla="*/ 2216 w 2216"/>
                    <a:gd name="txB" fmla="*/ 1073 h 1073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1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2216" h="1073">
                      <a:moveTo>
                        <a:pt x="0" y="0"/>
                      </a:moveTo>
                      <a:lnTo>
                        <a:pt x="6" y="157"/>
                      </a:lnTo>
                      <a:lnTo>
                        <a:pt x="1083" y="1073"/>
                      </a:lnTo>
                      <a:lnTo>
                        <a:pt x="2192" y="377"/>
                      </a:lnTo>
                      <a:lnTo>
                        <a:pt x="2216" y="183"/>
                      </a:lnTo>
                      <a:lnTo>
                        <a:pt x="1121" y="79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D1FCFF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315" name="Freeform 64"/>
                <p:cNvSpPr/>
                <p:nvPr/>
              </p:nvSpPr>
              <p:spPr>
                <a:xfrm rot="2493420">
                  <a:off x="3966" y="3211"/>
                  <a:ext cx="76" cy="125"/>
                </a:xfrm>
                <a:custGeom>
                  <a:avLst/>
                  <a:gdLst>
                    <a:gd name="txL" fmla="*/ 0 w 527"/>
                    <a:gd name="txT" fmla="*/ 0 h 872"/>
                    <a:gd name="txR" fmla="*/ 527 w 527"/>
                    <a:gd name="txB" fmla="*/ 872 h 872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527" h="872">
                      <a:moveTo>
                        <a:pt x="527" y="728"/>
                      </a:moveTo>
                      <a:lnTo>
                        <a:pt x="445" y="69"/>
                      </a:lnTo>
                      <a:lnTo>
                        <a:pt x="307" y="0"/>
                      </a:lnTo>
                      <a:lnTo>
                        <a:pt x="138" y="19"/>
                      </a:lnTo>
                      <a:lnTo>
                        <a:pt x="57" y="107"/>
                      </a:lnTo>
                      <a:lnTo>
                        <a:pt x="0" y="872"/>
                      </a:lnTo>
                      <a:lnTo>
                        <a:pt x="119" y="672"/>
                      </a:lnTo>
                      <a:lnTo>
                        <a:pt x="150" y="194"/>
                      </a:lnTo>
                      <a:lnTo>
                        <a:pt x="207" y="126"/>
                      </a:lnTo>
                      <a:lnTo>
                        <a:pt x="282" y="120"/>
                      </a:lnTo>
                      <a:lnTo>
                        <a:pt x="338" y="176"/>
                      </a:lnTo>
                      <a:lnTo>
                        <a:pt x="389" y="766"/>
                      </a:lnTo>
                      <a:lnTo>
                        <a:pt x="439" y="785"/>
                      </a:lnTo>
                      <a:lnTo>
                        <a:pt x="376" y="157"/>
                      </a:lnTo>
                      <a:lnTo>
                        <a:pt x="288" y="56"/>
                      </a:lnTo>
                      <a:lnTo>
                        <a:pt x="364" y="56"/>
                      </a:lnTo>
                      <a:lnTo>
                        <a:pt x="414" y="138"/>
                      </a:lnTo>
                      <a:lnTo>
                        <a:pt x="527" y="728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316" name="Freeform 65"/>
                <p:cNvSpPr/>
                <p:nvPr/>
              </p:nvSpPr>
              <p:spPr>
                <a:xfrm rot="2493420">
                  <a:off x="4035" y="3250"/>
                  <a:ext cx="68" cy="100"/>
                </a:xfrm>
                <a:custGeom>
                  <a:avLst/>
                  <a:gdLst>
                    <a:gd name="txL" fmla="*/ 0 w 476"/>
                    <a:gd name="txT" fmla="*/ 0 h 704"/>
                    <a:gd name="txR" fmla="*/ 476 w 476"/>
                    <a:gd name="txB" fmla="*/ 704 h 704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476" h="704">
                      <a:moveTo>
                        <a:pt x="346" y="666"/>
                      </a:moveTo>
                      <a:lnTo>
                        <a:pt x="282" y="164"/>
                      </a:lnTo>
                      <a:lnTo>
                        <a:pt x="226" y="139"/>
                      </a:lnTo>
                      <a:lnTo>
                        <a:pt x="163" y="177"/>
                      </a:lnTo>
                      <a:lnTo>
                        <a:pt x="132" y="270"/>
                      </a:lnTo>
                      <a:lnTo>
                        <a:pt x="88" y="679"/>
                      </a:lnTo>
                      <a:lnTo>
                        <a:pt x="26" y="704"/>
                      </a:lnTo>
                      <a:lnTo>
                        <a:pt x="0" y="553"/>
                      </a:lnTo>
                      <a:lnTo>
                        <a:pt x="64" y="95"/>
                      </a:lnTo>
                      <a:lnTo>
                        <a:pt x="138" y="20"/>
                      </a:lnTo>
                      <a:lnTo>
                        <a:pt x="264" y="0"/>
                      </a:lnTo>
                      <a:lnTo>
                        <a:pt x="402" y="89"/>
                      </a:lnTo>
                      <a:lnTo>
                        <a:pt x="476" y="610"/>
                      </a:lnTo>
                      <a:lnTo>
                        <a:pt x="364" y="126"/>
                      </a:lnTo>
                      <a:lnTo>
                        <a:pt x="295" y="70"/>
                      </a:lnTo>
                      <a:lnTo>
                        <a:pt x="326" y="189"/>
                      </a:lnTo>
                      <a:lnTo>
                        <a:pt x="383" y="704"/>
                      </a:lnTo>
                      <a:lnTo>
                        <a:pt x="346" y="666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317" name="Freeform 66"/>
                <p:cNvSpPr/>
                <p:nvPr/>
              </p:nvSpPr>
              <p:spPr>
                <a:xfrm rot="2493420">
                  <a:off x="3792" y="3345"/>
                  <a:ext cx="432" cy="243"/>
                </a:xfrm>
                <a:custGeom>
                  <a:avLst/>
                  <a:gdLst>
                    <a:gd name="txL" fmla="*/ 0 w 3024"/>
                    <a:gd name="txT" fmla="*/ 0 h 1702"/>
                    <a:gd name="txR" fmla="*/ 3024 w 3024"/>
                    <a:gd name="txB" fmla="*/ 1702 h 1702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1"/>
                    </a:cxn>
                    <a:cxn ang="0">
                      <a:pos x="1" y="0"/>
                    </a:cxn>
                    <a:cxn ang="0">
                      <a:pos x="1" y="0"/>
                    </a:cxn>
                    <a:cxn ang="0">
                      <a:pos x="1" y="0"/>
                    </a:cxn>
                    <a:cxn ang="0">
                      <a:pos x="1" y="1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3024" h="1702">
                      <a:moveTo>
                        <a:pt x="669" y="0"/>
                      </a:moveTo>
                      <a:lnTo>
                        <a:pt x="0" y="270"/>
                      </a:lnTo>
                      <a:lnTo>
                        <a:pt x="1458" y="1702"/>
                      </a:lnTo>
                      <a:lnTo>
                        <a:pt x="3024" y="629"/>
                      </a:lnTo>
                      <a:lnTo>
                        <a:pt x="2792" y="503"/>
                      </a:lnTo>
                      <a:lnTo>
                        <a:pt x="2899" y="647"/>
                      </a:lnTo>
                      <a:lnTo>
                        <a:pt x="1464" y="1631"/>
                      </a:lnTo>
                      <a:lnTo>
                        <a:pt x="112" y="277"/>
                      </a:lnTo>
                      <a:lnTo>
                        <a:pt x="669" y="0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318" name="Freeform 67"/>
                <p:cNvSpPr/>
                <p:nvPr/>
              </p:nvSpPr>
              <p:spPr>
                <a:xfrm rot="2493420">
                  <a:off x="3869" y="3324"/>
                  <a:ext cx="150" cy="164"/>
                </a:xfrm>
                <a:custGeom>
                  <a:avLst/>
                  <a:gdLst>
                    <a:gd name="txL" fmla="*/ 0 w 1052"/>
                    <a:gd name="txT" fmla="*/ 0 h 1148"/>
                    <a:gd name="txR" fmla="*/ 1052 w 1052"/>
                    <a:gd name="txB" fmla="*/ 1148 h 1148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1052" h="1148">
                      <a:moveTo>
                        <a:pt x="0" y="0"/>
                      </a:moveTo>
                      <a:lnTo>
                        <a:pt x="0" y="220"/>
                      </a:lnTo>
                      <a:lnTo>
                        <a:pt x="1052" y="1148"/>
                      </a:lnTo>
                      <a:lnTo>
                        <a:pt x="44" y="195"/>
                      </a:lnTo>
                      <a:lnTo>
                        <a:pt x="1039" y="1004"/>
                      </a:lnTo>
                      <a:lnTo>
                        <a:pt x="50" y="119"/>
                      </a:lnTo>
                      <a:lnTo>
                        <a:pt x="1033" y="87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319" name="Freeform 68"/>
                <p:cNvSpPr/>
                <p:nvPr/>
              </p:nvSpPr>
              <p:spPr>
                <a:xfrm rot="2493420">
                  <a:off x="3955" y="3295"/>
                  <a:ext cx="43" cy="17"/>
                </a:xfrm>
                <a:custGeom>
                  <a:avLst/>
                  <a:gdLst>
                    <a:gd name="txL" fmla="*/ 0 w 301"/>
                    <a:gd name="txT" fmla="*/ 0 h 119"/>
                    <a:gd name="txR" fmla="*/ 301 w 301"/>
                    <a:gd name="txB" fmla="*/ 119 h 119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301" h="119">
                      <a:moveTo>
                        <a:pt x="0" y="119"/>
                      </a:moveTo>
                      <a:lnTo>
                        <a:pt x="288" y="0"/>
                      </a:lnTo>
                      <a:lnTo>
                        <a:pt x="301" y="37"/>
                      </a:lnTo>
                      <a:lnTo>
                        <a:pt x="0" y="119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320" name="Freeform 69"/>
                <p:cNvSpPr/>
                <p:nvPr/>
              </p:nvSpPr>
              <p:spPr>
                <a:xfrm rot="2493420">
                  <a:off x="4011" y="3314"/>
                  <a:ext cx="48" cy="24"/>
                </a:xfrm>
                <a:custGeom>
                  <a:avLst/>
                  <a:gdLst>
                    <a:gd name="txL" fmla="*/ 0 w 339"/>
                    <a:gd name="txT" fmla="*/ 0 h 163"/>
                    <a:gd name="txR" fmla="*/ 339 w 339"/>
                    <a:gd name="txB" fmla="*/ 163 h 163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339" h="163">
                      <a:moveTo>
                        <a:pt x="0" y="132"/>
                      </a:moveTo>
                      <a:lnTo>
                        <a:pt x="333" y="0"/>
                      </a:lnTo>
                      <a:lnTo>
                        <a:pt x="339" y="69"/>
                      </a:lnTo>
                      <a:lnTo>
                        <a:pt x="19" y="163"/>
                      </a:lnTo>
                      <a:lnTo>
                        <a:pt x="0" y="132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321" name="Freeform 70"/>
                <p:cNvSpPr/>
                <p:nvPr/>
              </p:nvSpPr>
              <p:spPr>
                <a:xfrm rot="2493420">
                  <a:off x="3888" y="3342"/>
                  <a:ext cx="326" cy="176"/>
                </a:xfrm>
                <a:custGeom>
                  <a:avLst/>
                  <a:gdLst>
                    <a:gd name="txL" fmla="*/ 0 w 2286"/>
                    <a:gd name="txT" fmla="*/ 0 h 1236"/>
                    <a:gd name="txR" fmla="*/ 2286 w 2286"/>
                    <a:gd name="txB" fmla="*/ 1236 h 1236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0" y="1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2286" h="1236">
                      <a:moveTo>
                        <a:pt x="858" y="31"/>
                      </a:moveTo>
                      <a:lnTo>
                        <a:pt x="940" y="0"/>
                      </a:lnTo>
                      <a:lnTo>
                        <a:pt x="2286" y="533"/>
                      </a:lnTo>
                      <a:lnTo>
                        <a:pt x="1078" y="1236"/>
                      </a:lnTo>
                      <a:lnTo>
                        <a:pt x="0" y="414"/>
                      </a:lnTo>
                      <a:lnTo>
                        <a:pt x="1072" y="1148"/>
                      </a:lnTo>
                      <a:lnTo>
                        <a:pt x="2224" y="540"/>
                      </a:lnTo>
                      <a:lnTo>
                        <a:pt x="952" y="56"/>
                      </a:lnTo>
                      <a:lnTo>
                        <a:pt x="864" y="82"/>
                      </a:lnTo>
                      <a:lnTo>
                        <a:pt x="858" y="31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322" name="Freeform 71"/>
                <p:cNvSpPr/>
                <p:nvPr/>
              </p:nvSpPr>
              <p:spPr>
                <a:xfrm rot="2493420">
                  <a:off x="3975" y="3457"/>
                  <a:ext cx="184" cy="146"/>
                </a:xfrm>
                <a:custGeom>
                  <a:avLst/>
                  <a:gdLst>
                    <a:gd name="txL" fmla="*/ 0 w 1284"/>
                    <a:gd name="txT" fmla="*/ 0 h 1023"/>
                    <a:gd name="txR" fmla="*/ 1284 w 1284"/>
                    <a:gd name="txB" fmla="*/ 1023 h 1023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1" y="0"/>
                    </a:cxn>
                    <a:cxn ang="0">
                      <a:pos x="1" y="0"/>
                    </a:cxn>
                    <a:cxn ang="0">
                      <a:pos x="1" y="0"/>
                    </a:cxn>
                    <a:cxn ang="0">
                      <a:pos x="1" y="0"/>
                    </a:cxn>
                    <a:cxn ang="0">
                      <a:pos x="1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1284" h="1023">
                      <a:moveTo>
                        <a:pt x="19" y="728"/>
                      </a:moveTo>
                      <a:lnTo>
                        <a:pt x="0" y="1023"/>
                      </a:lnTo>
                      <a:lnTo>
                        <a:pt x="1221" y="282"/>
                      </a:lnTo>
                      <a:lnTo>
                        <a:pt x="1284" y="156"/>
                      </a:lnTo>
                      <a:lnTo>
                        <a:pt x="1221" y="156"/>
                      </a:lnTo>
                      <a:lnTo>
                        <a:pt x="1277" y="94"/>
                      </a:lnTo>
                      <a:lnTo>
                        <a:pt x="1190" y="94"/>
                      </a:lnTo>
                      <a:lnTo>
                        <a:pt x="1228" y="0"/>
                      </a:lnTo>
                      <a:lnTo>
                        <a:pt x="1102" y="106"/>
                      </a:lnTo>
                      <a:lnTo>
                        <a:pt x="1184" y="138"/>
                      </a:lnTo>
                      <a:lnTo>
                        <a:pt x="1153" y="189"/>
                      </a:lnTo>
                      <a:lnTo>
                        <a:pt x="1196" y="220"/>
                      </a:lnTo>
                      <a:lnTo>
                        <a:pt x="1153" y="288"/>
                      </a:lnTo>
                      <a:lnTo>
                        <a:pt x="100" y="885"/>
                      </a:lnTo>
                      <a:lnTo>
                        <a:pt x="1065" y="251"/>
                      </a:lnTo>
                      <a:lnTo>
                        <a:pt x="94" y="784"/>
                      </a:lnTo>
                      <a:lnTo>
                        <a:pt x="1027" y="150"/>
                      </a:lnTo>
                      <a:lnTo>
                        <a:pt x="19" y="728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323" name="Freeform 72"/>
                <p:cNvSpPr/>
                <p:nvPr/>
              </p:nvSpPr>
              <p:spPr>
                <a:xfrm rot="2493420">
                  <a:off x="3977" y="3320"/>
                  <a:ext cx="31" cy="14"/>
                </a:xfrm>
                <a:custGeom>
                  <a:avLst/>
                  <a:gdLst>
                    <a:gd name="txL" fmla="*/ 0 w 220"/>
                    <a:gd name="txT" fmla="*/ 0 h 101"/>
                    <a:gd name="txR" fmla="*/ 220 w 220"/>
                    <a:gd name="txB" fmla="*/ 101 h 101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220" h="101">
                      <a:moveTo>
                        <a:pt x="57" y="12"/>
                      </a:moveTo>
                      <a:lnTo>
                        <a:pt x="0" y="63"/>
                      </a:lnTo>
                      <a:lnTo>
                        <a:pt x="51" y="101"/>
                      </a:lnTo>
                      <a:lnTo>
                        <a:pt x="163" y="101"/>
                      </a:lnTo>
                      <a:lnTo>
                        <a:pt x="220" y="44"/>
                      </a:lnTo>
                      <a:lnTo>
                        <a:pt x="207" y="0"/>
                      </a:lnTo>
                      <a:lnTo>
                        <a:pt x="176" y="0"/>
                      </a:lnTo>
                      <a:lnTo>
                        <a:pt x="169" y="63"/>
                      </a:lnTo>
                      <a:lnTo>
                        <a:pt x="113" y="69"/>
                      </a:lnTo>
                      <a:lnTo>
                        <a:pt x="57" y="12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324" name="Freeform 73"/>
                <p:cNvSpPr/>
                <p:nvPr/>
              </p:nvSpPr>
              <p:spPr>
                <a:xfrm rot="2493420">
                  <a:off x="4041" y="3346"/>
                  <a:ext cx="27" cy="14"/>
                </a:xfrm>
                <a:custGeom>
                  <a:avLst/>
                  <a:gdLst>
                    <a:gd name="txL" fmla="*/ 0 w 188"/>
                    <a:gd name="txT" fmla="*/ 0 h 95"/>
                    <a:gd name="txR" fmla="*/ 188 w 188"/>
                    <a:gd name="txB" fmla="*/ 95 h 95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188" h="95">
                      <a:moveTo>
                        <a:pt x="39" y="13"/>
                      </a:moveTo>
                      <a:lnTo>
                        <a:pt x="0" y="64"/>
                      </a:lnTo>
                      <a:lnTo>
                        <a:pt x="57" y="95"/>
                      </a:lnTo>
                      <a:lnTo>
                        <a:pt x="188" y="70"/>
                      </a:lnTo>
                      <a:lnTo>
                        <a:pt x="188" y="0"/>
                      </a:lnTo>
                      <a:lnTo>
                        <a:pt x="138" y="57"/>
                      </a:lnTo>
                      <a:lnTo>
                        <a:pt x="70" y="51"/>
                      </a:lnTo>
                      <a:lnTo>
                        <a:pt x="39" y="13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325" name="Freeform 74"/>
                <p:cNvSpPr/>
                <p:nvPr/>
              </p:nvSpPr>
              <p:spPr>
                <a:xfrm rot="2493420">
                  <a:off x="4043" y="3314"/>
                  <a:ext cx="24" cy="10"/>
                </a:xfrm>
                <a:custGeom>
                  <a:avLst/>
                  <a:gdLst>
                    <a:gd name="txL" fmla="*/ 0 w 169"/>
                    <a:gd name="txT" fmla="*/ 0 h 69"/>
                    <a:gd name="txR" fmla="*/ 169 w 169"/>
                    <a:gd name="txB" fmla="*/ 69 h 69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169" h="69">
                      <a:moveTo>
                        <a:pt x="0" y="69"/>
                      </a:moveTo>
                      <a:lnTo>
                        <a:pt x="169" y="0"/>
                      </a:lnTo>
                      <a:lnTo>
                        <a:pt x="169" y="50"/>
                      </a:lnTo>
                      <a:lnTo>
                        <a:pt x="0" y="69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326" name="Freeform 75"/>
                <p:cNvSpPr/>
                <p:nvPr/>
              </p:nvSpPr>
              <p:spPr>
                <a:xfrm rot="2493420">
                  <a:off x="4067" y="3347"/>
                  <a:ext cx="75" cy="30"/>
                </a:xfrm>
                <a:custGeom>
                  <a:avLst/>
                  <a:gdLst>
                    <a:gd name="txL" fmla="*/ 0 w 526"/>
                    <a:gd name="txT" fmla="*/ 0 h 214"/>
                    <a:gd name="txR" fmla="*/ 526 w 526"/>
                    <a:gd name="txB" fmla="*/ 214 h 214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526" h="214">
                      <a:moveTo>
                        <a:pt x="0" y="33"/>
                      </a:moveTo>
                      <a:lnTo>
                        <a:pt x="70" y="0"/>
                      </a:lnTo>
                      <a:lnTo>
                        <a:pt x="526" y="214"/>
                      </a:lnTo>
                      <a:lnTo>
                        <a:pt x="88" y="45"/>
                      </a:lnTo>
                      <a:lnTo>
                        <a:pt x="6" y="64"/>
                      </a:lnTo>
                      <a:lnTo>
                        <a:pt x="0" y="33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327" name="Freeform 76"/>
                <p:cNvSpPr/>
                <p:nvPr/>
              </p:nvSpPr>
              <p:spPr>
                <a:xfrm rot="2493420">
                  <a:off x="4014" y="3239"/>
                  <a:ext cx="18" cy="101"/>
                </a:xfrm>
                <a:custGeom>
                  <a:avLst/>
                  <a:gdLst>
                    <a:gd name="txL" fmla="*/ 0 w 125"/>
                    <a:gd name="txT" fmla="*/ 0 h 709"/>
                    <a:gd name="txR" fmla="*/ 125 w 125"/>
                    <a:gd name="txB" fmla="*/ 709 h 709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125" h="709">
                      <a:moveTo>
                        <a:pt x="0" y="0"/>
                      </a:moveTo>
                      <a:lnTo>
                        <a:pt x="81" y="709"/>
                      </a:lnTo>
                      <a:lnTo>
                        <a:pt x="125" y="65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CCCFF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328" name="Freeform 77"/>
                <p:cNvSpPr/>
                <p:nvPr/>
              </p:nvSpPr>
              <p:spPr>
                <a:xfrm rot="2493420">
                  <a:off x="4071" y="3281"/>
                  <a:ext cx="17" cy="83"/>
                </a:xfrm>
                <a:custGeom>
                  <a:avLst/>
                  <a:gdLst>
                    <a:gd name="txL" fmla="*/ 0 w 120"/>
                    <a:gd name="txT" fmla="*/ 0 h 585"/>
                    <a:gd name="txR" fmla="*/ 120 w 120"/>
                    <a:gd name="txB" fmla="*/ 585 h 585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120" h="585">
                      <a:moveTo>
                        <a:pt x="0" y="0"/>
                      </a:moveTo>
                      <a:lnTo>
                        <a:pt x="57" y="585"/>
                      </a:lnTo>
                      <a:lnTo>
                        <a:pt x="120" y="546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CCCFF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329" name="Text Box 78"/>
                <p:cNvSpPr txBox="1"/>
                <p:nvPr/>
              </p:nvSpPr>
              <p:spPr>
                <a:xfrm rot="-761186">
                  <a:off x="3973" y="3310"/>
                  <a:ext cx="146" cy="292"/>
                </a:xfrm>
                <a:prstGeom prst="rect">
                  <a:avLst/>
                </a:prstGeom>
                <a:noFill/>
                <a:ln w="12700">
                  <a:noFill/>
                </a:ln>
              </p:spPr>
              <p:txBody>
                <a:bodyPr>
                  <a:spAutoFit/>
                </a:bodyPr>
                <a:lstStyle>
                  <a:lvl1pPr marL="342900" indent="-342900" algn="l" defTabSz="457200" rtl="0" eaLnBrk="1" latinLnBrk="0" hangingPunct="1">
                    <a:spcBef>
                      <a:spcPts val="1000"/>
                    </a:spcBef>
                    <a:spcAft>
                      <a:spcPts val="0"/>
                    </a:spcAft>
                    <a:buClr>
                      <a:schemeClr val="bg2">
                        <a:lumMod val="40000"/>
                        <a:lumOff val="60000"/>
                      </a:schemeClr>
                    </a:buClr>
                    <a:buSzPct val="80000"/>
                    <a:buFont typeface="Wingdings 3" panose="05040102010807070707" pitchFamily="18" charset="2"/>
                    <a:buChar char=""/>
                    <a:defRPr sz="200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1pPr>
                  <a:lvl2pPr marL="742950" indent="-285750" algn="l" defTabSz="457200" rtl="0" eaLnBrk="1" latinLnBrk="0" hangingPunct="1">
                    <a:spcBef>
                      <a:spcPts val="1000"/>
                    </a:spcBef>
                    <a:spcAft>
                      <a:spcPts val="0"/>
                    </a:spcAft>
                    <a:buClr>
                      <a:schemeClr val="bg2">
                        <a:lumMod val="40000"/>
                        <a:lumOff val="60000"/>
                      </a:schemeClr>
                    </a:buClr>
                    <a:buSzPct val="80000"/>
                    <a:buFont typeface="Wingdings 3" panose="05040102010807070707" pitchFamily="18" charset="2"/>
                    <a:buChar char=""/>
                    <a:defRPr sz="1800" b="0" i="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2pPr>
                  <a:lvl3pPr marL="1143000" indent="-228600" algn="l" defTabSz="457200" rtl="0" eaLnBrk="1" latinLnBrk="0" hangingPunct="1">
                    <a:spcBef>
                      <a:spcPts val="1000"/>
                    </a:spcBef>
                    <a:spcAft>
                      <a:spcPts val="0"/>
                    </a:spcAft>
                    <a:buClr>
                      <a:schemeClr val="bg2">
                        <a:lumMod val="40000"/>
                        <a:lumOff val="60000"/>
                      </a:schemeClr>
                    </a:buClr>
                    <a:buSzPct val="80000"/>
                    <a:buFont typeface="Wingdings 3" panose="05040102010807070707" pitchFamily="18" charset="2"/>
                    <a:buChar char=""/>
                    <a:defRPr sz="1600" b="0" i="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3pPr>
                  <a:lvl4pPr marL="1600200" indent="-228600" algn="l" defTabSz="457200" rtl="0" eaLnBrk="1" latinLnBrk="0" hangingPunct="1">
                    <a:spcBef>
                      <a:spcPts val="1000"/>
                    </a:spcBef>
                    <a:spcAft>
                      <a:spcPts val="0"/>
                    </a:spcAft>
                    <a:buClr>
                      <a:schemeClr val="bg2">
                        <a:lumMod val="40000"/>
                        <a:lumOff val="60000"/>
                      </a:schemeClr>
                    </a:buClr>
                    <a:buSzPct val="80000"/>
                    <a:buFont typeface="Wingdings 3" panose="05040102010807070707" pitchFamily="18" charset="2"/>
                    <a:buChar char=""/>
                    <a:defRPr sz="1400" b="0" i="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4pPr>
                  <a:lvl5pPr marL="2057400" indent="-228600" algn="l" defTabSz="457200" rtl="0" eaLnBrk="1" latinLnBrk="0" hangingPunct="1">
                    <a:spcBef>
                      <a:spcPts val="1000"/>
                    </a:spcBef>
                    <a:spcAft>
                      <a:spcPts val="0"/>
                    </a:spcAft>
                    <a:buClr>
                      <a:schemeClr val="bg2">
                        <a:lumMod val="40000"/>
                        <a:lumOff val="60000"/>
                      </a:schemeClr>
                    </a:buClr>
                    <a:buSzPct val="80000"/>
                    <a:buFont typeface="Wingdings 3" panose="05040102010807070707" pitchFamily="18" charset="2"/>
                    <a:buChar char=""/>
                    <a:defRPr sz="1400" b="0" i="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5pPr>
                </a:lstStyle>
                <a:p>
                  <a:pPr marL="0" lvl="0" indent="0" algn="ctr"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id-ID" altLang="en-US" sz="1800" dirty="0">
                      <a:latin typeface="Times New Roman" panose="02020603050405020304" pitchFamily="18" charset="0"/>
                    </a:rPr>
                    <a:t>1</a:t>
                  </a:r>
                  <a:endParaRPr lang="id-ID" altLang="en-US" sz="1600" dirty="0">
                    <a:latin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9235" name="Text Box 79"/>
              <p:cNvSpPr txBox="1"/>
              <p:nvPr/>
            </p:nvSpPr>
            <p:spPr>
              <a:xfrm>
                <a:off x="3485" y="3573"/>
                <a:ext cx="1387" cy="442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</a:ln>
            </p:spPr>
            <p:txBody>
              <a:bodyPr>
                <a:spAutoFit/>
              </a:bodyPr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bg2">
                      <a:lumMod val="40000"/>
                      <a:lumOff val="60000"/>
                    </a:schemeClr>
                  </a:buClr>
                  <a:buSzPct val="80000"/>
                  <a:buFont typeface="Wingdings 3" panose="05040102010807070707" pitchFamily="18" charset="2"/>
                  <a:buChar char=""/>
                  <a:defRPr sz="20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bg2">
                      <a:lumMod val="40000"/>
                      <a:lumOff val="60000"/>
                    </a:schemeClr>
                  </a:buClr>
                  <a:buSzPct val="80000"/>
                  <a:buFont typeface="Wingdings 3" panose="05040102010807070707" pitchFamily="18" charset="2"/>
                  <a:buChar char=""/>
                  <a:defRPr sz="1800" b="0" i="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bg2">
                      <a:lumMod val="40000"/>
                      <a:lumOff val="60000"/>
                    </a:schemeClr>
                  </a:buClr>
                  <a:buSzPct val="80000"/>
                  <a:buFont typeface="Wingdings 3" panose="05040102010807070707" pitchFamily="18" charset="2"/>
                  <a:buChar char=""/>
                  <a:defRPr sz="1600" b="0" i="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bg2">
                      <a:lumMod val="40000"/>
                      <a:lumOff val="60000"/>
                    </a:schemeClr>
                  </a:buClr>
                  <a:buSzPct val="80000"/>
                  <a:buFont typeface="Wingdings 3" panose="05040102010807070707" pitchFamily="18" charset="2"/>
                  <a:buChar char=""/>
                  <a:defRPr sz="1400" b="0" i="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bg2">
                      <a:lumMod val="40000"/>
                      <a:lumOff val="60000"/>
                    </a:schemeClr>
                  </a:buClr>
                  <a:buSzPct val="80000"/>
                  <a:buFont typeface="Wingdings 3" panose="05040102010807070707" pitchFamily="18" charset="2"/>
                  <a:buChar char=""/>
                  <a:defRPr sz="1400" b="0" i="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5pPr>
              </a:lstStyle>
              <a:p>
                <a:pPr marL="0" lvl="0" indent="0" algn="ctr"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id-ID" altLang="en-US" b="1" dirty="0">
                    <a:latin typeface="Times New Roman" panose="02020603050405020304" pitchFamily="18" charset="0"/>
                  </a:rPr>
                  <a:t>Beban Depresiasi Periodik</a:t>
                </a:r>
                <a:endParaRPr lang="id-ID" altLang="en-US" b="1" dirty="0">
                  <a:latin typeface="Times New Roman" panose="02020603050405020304" pitchFamily="18" charset="0"/>
                </a:endParaRPr>
              </a:p>
            </p:txBody>
          </p:sp>
          <p:grpSp>
            <p:nvGrpSpPr>
              <p:cNvPr id="9236" name="Group 80"/>
              <p:cNvGrpSpPr/>
              <p:nvPr/>
            </p:nvGrpSpPr>
            <p:grpSpPr>
              <a:xfrm>
                <a:off x="3671" y="3239"/>
                <a:ext cx="363" cy="310"/>
                <a:chOff x="3792" y="3211"/>
                <a:chExt cx="459" cy="392"/>
              </a:xfrm>
            </p:grpSpPr>
            <p:sp>
              <p:nvSpPr>
                <p:cNvPr id="9294" name="Freeform 81"/>
                <p:cNvSpPr/>
                <p:nvPr/>
              </p:nvSpPr>
              <p:spPr>
                <a:xfrm rot="2493420">
                  <a:off x="3833" y="3271"/>
                  <a:ext cx="418" cy="320"/>
                </a:xfrm>
                <a:custGeom>
                  <a:avLst/>
                  <a:gdLst>
                    <a:gd name="txL" fmla="*/ 0 w 2925"/>
                    <a:gd name="txT" fmla="*/ 0 h 2239"/>
                    <a:gd name="txR" fmla="*/ 2925 w 2925"/>
                    <a:gd name="txB" fmla="*/ 2239 h 2239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1" y="0"/>
                    </a:cxn>
                    <a:cxn ang="0">
                      <a:pos x="1" y="1"/>
                    </a:cxn>
                    <a:cxn ang="0">
                      <a:pos x="1" y="1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2925" h="2239">
                      <a:moveTo>
                        <a:pt x="0" y="872"/>
                      </a:moveTo>
                      <a:lnTo>
                        <a:pt x="664" y="590"/>
                      </a:lnTo>
                      <a:lnTo>
                        <a:pt x="626" y="194"/>
                      </a:lnTo>
                      <a:lnTo>
                        <a:pt x="507" y="75"/>
                      </a:lnTo>
                      <a:lnTo>
                        <a:pt x="626" y="69"/>
                      </a:lnTo>
                      <a:lnTo>
                        <a:pt x="701" y="126"/>
                      </a:lnTo>
                      <a:lnTo>
                        <a:pt x="795" y="552"/>
                      </a:lnTo>
                      <a:lnTo>
                        <a:pt x="1109" y="452"/>
                      </a:lnTo>
                      <a:lnTo>
                        <a:pt x="1045" y="0"/>
                      </a:lnTo>
                      <a:lnTo>
                        <a:pt x="1158" y="81"/>
                      </a:lnTo>
                      <a:lnTo>
                        <a:pt x="1208" y="408"/>
                      </a:lnTo>
                      <a:lnTo>
                        <a:pt x="1303" y="396"/>
                      </a:lnTo>
                      <a:lnTo>
                        <a:pt x="2925" y="1212"/>
                      </a:lnTo>
                      <a:lnTo>
                        <a:pt x="1427" y="2239"/>
                      </a:lnTo>
                      <a:lnTo>
                        <a:pt x="0" y="872"/>
                      </a:ln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295" name="Freeform 82"/>
                <p:cNvSpPr/>
                <p:nvPr/>
              </p:nvSpPr>
              <p:spPr>
                <a:xfrm rot="2493420">
                  <a:off x="3818" y="3347"/>
                  <a:ext cx="375" cy="223"/>
                </a:xfrm>
                <a:custGeom>
                  <a:avLst/>
                  <a:gdLst>
                    <a:gd name="txL" fmla="*/ 0 w 2624"/>
                    <a:gd name="txT" fmla="*/ 0 h 1557"/>
                    <a:gd name="txR" fmla="*/ 2624 w 2624"/>
                    <a:gd name="txB" fmla="*/ 1557 h 1557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1"/>
                    </a:cxn>
                    <a:cxn ang="0">
                      <a:pos x="1" y="0"/>
                    </a:cxn>
                    <a:cxn ang="0">
                      <a:pos x="1" y="1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2624" h="1557">
                      <a:moveTo>
                        <a:pt x="533" y="0"/>
                      </a:moveTo>
                      <a:lnTo>
                        <a:pt x="0" y="244"/>
                      </a:lnTo>
                      <a:lnTo>
                        <a:pt x="1328" y="1557"/>
                      </a:lnTo>
                      <a:lnTo>
                        <a:pt x="2624" y="646"/>
                      </a:lnTo>
                      <a:lnTo>
                        <a:pt x="1315" y="1425"/>
                      </a:lnTo>
                      <a:lnTo>
                        <a:pt x="126" y="307"/>
                      </a:lnTo>
                      <a:lnTo>
                        <a:pt x="226" y="176"/>
                      </a:lnTo>
                      <a:lnTo>
                        <a:pt x="533" y="0"/>
                      </a:lnTo>
                      <a:close/>
                    </a:path>
                  </a:pathLst>
                </a:custGeom>
                <a:solidFill>
                  <a:srgbClr val="FFDBA5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296" name="Freeform 83"/>
                <p:cNvSpPr/>
                <p:nvPr/>
              </p:nvSpPr>
              <p:spPr>
                <a:xfrm rot="2493420">
                  <a:off x="3852" y="3385"/>
                  <a:ext cx="317" cy="154"/>
                </a:xfrm>
                <a:custGeom>
                  <a:avLst/>
                  <a:gdLst>
                    <a:gd name="txL" fmla="*/ 0 w 2216"/>
                    <a:gd name="txT" fmla="*/ 0 h 1073"/>
                    <a:gd name="txR" fmla="*/ 2216 w 2216"/>
                    <a:gd name="txB" fmla="*/ 1073 h 1073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1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2216" h="1073">
                      <a:moveTo>
                        <a:pt x="0" y="0"/>
                      </a:moveTo>
                      <a:lnTo>
                        <a:pt x="6" y="157"/>
                      </a:lnTo>
                      <a:lnTo>
                        <a:pt x="1083" y="1073"/>
                      </a:lnTo>
                      <a:lnTo>
                        <a:pt x="2192" y="377"/>
                      </a:lnTo>
                      <a:lnTo>
                        <a:pt x="2216" y="183"/>
                      </a:lnTo>
                      <a:lnTo>
                        <a:pt x="1121" y="79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D1FCFF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297" name="Freeform 84"/>
                <p:cNvSpPr/>
                <p:nvPr/>
              </p:nvSpPr>
              <p:spPr>
                <a:xfrm rot="2493420">
                  <a:off x="3966" y="3211"/>
                  <a:ext cx="76" cy="125"/>
                </a:xfrm>
                <a:custGeom>
                  <a:avLst/>
                  <a:gdLst>
                    <a:gd name="txL" fmla="*/ 0 w 527"/>
                    <a:gd name="txT" fmla="*/ 0 h 872"/>
                    <a:gd name="txR" fmla="*/ 527 w 527"/>
                    <a:gd name="txB" fmla="*/ 872 h 872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527" h="872">
                      <a:moveTo>
                        <a:pt x="527" y="728"/>
                      </a:moveTo>
                      <a:lnTo>
                        <a:pt x="445" y="69"/>
                      </a:lnTo>
                      <a:lnTo>
                        <a:pt x="307" y="0"/>
                      </a:lnTo>
                      <a:lnTo>
                        <a:pt x="138" y="19"/>
                      </a:lnTo>
                      <a:lnTo>
                        <a:pt x="57" y="107"/>
                      </a:lnTo>
                      <a:lnTo>
                        <a:pt x="0" y="872"/>
                      </a:lnTo>
                      <a:lnTo>
                        <a:pt x="119" y="672"/>
                      </a:lnTo>
                      <a:lnTo>
                        <a:pt x="150" y="194"/>
                      </a:lnTo>
                      <a:lnTo>
                        <a:pt x="207" y="126"/>
                      </a:lnTo>
                      <a:lnTo>
                        <a:pt x="282" y="120"/>
                      </a:lnTo>
                      <a:lnTo>
                        <a:pt x="338" y="176"/>
                      </a:lnTo>
                      <a:lnTo>
                        <a:pt x="389" y="766"/>
                      </a:lnTo>
                      <a:lnTo>
                        <a:pt x="439" y="785"/>
                      </a:lnTo>
                      <a:lnTo>
                        <a:pt x="376" y="157"/>
                      </a:lnTo>
                      <a:lnTo>
                        <a:pt x="288" y="56"/>
                      </a:lnTo>
                      <a:lnTo>
                        <a:pt x="364" y="56"/>
                      </a:lnTo>
                      <a:lnTo>
                        <a:pt x="414" y="138"/>
                      </a:lnTo>
                      <a:lnTo>
                        <a:pt x="527" y="728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298" name="Freeform 85"/>
                <p:cNvSpPr/>
                <p:nvPr/>
              </p:nvSpPr>
              <p:spPr>
                <a:xfrm rot="2493420">
                  <a:off x="4035" y="3250"/>
                  <a:ext cx="68" cy="100"/>
                </a:xfrm>
                <a:custGeom>
                  <a:avLst/>
                  <a:gdLst>
                    <a:gd name="txL" fmla="*/ 0 w 476"/>
                    <a:gd name="txT" fmla="*/ 0 h 704"/>
                    <a:gd name="txR" fmla="*/ 476 w 476"/>
                    <a:gd name="txB" fmla="*/ 704 h 704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476" h="704">
                      <a:moveTo>
                        <a:pt x="346" y="666"/>
                      </a:moveTo>
                      <a:lnTo>
                        <a:pt x="282" y="164"/>
                      </a:lnTo>
                      <a:lnTo>
                        <a:pt x="226" y="139"/>
                      </a:lnTo>
                      <a:lnTo>
                        <a:pt x="163" y="177"/>
                      </a:lnTo>
                      <a:lnTo>
                        <a:pt x="132" y="270"/>
                      </a:lnTo>
                      <a:lnTo>
                        <a:pt x="88" y="679"/>
                      </a:lnTo>
                      <a:lnTo>
                        <a:pt x="26" y="704"/>
                      </a:lnTo>
                      <a:lnTo>
                        <a:pt x="0" y="553"/>
                      </a:lnTo>
                      <a:lnTo>
                        <a:pt x="64" y="95"/>
                      </a:lnTo>
                      <a:lnTo>
                        <a:pt x="138" y="20"/>
                      </a:lnTo>
                      <a:lnTo>
                        <a:pt x="264" y="0"/>
                      </a:lnTo>
                      <a:lnTo>
                        <a:pt x="402" y="89"/>
                      </a:lnTo>
                      <a:lnTo>
                        <a:pt x="476" y="610"/>
                      </a:lnTo>
                      <a:lnTo>
                        <a:pt x="364" y="126"/>
                      </a:lnTo>
                      <a:lnTo>
                        <a:pt x="295" y="70"/>
                      </a:lnTo>
                      <a:lnTo>
                        <a:pt x="326" y="189"/>
                      </a:lnTo>
                      <a:lnTo>
                        <a:pt x="383" y="704"/>
                      </a:lnTo>
                      <a:lnTo>
                        <a:pt x="346" y="666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299" name="Freeform 86"/>
                <p:cNvSpPr/>
                <p:nvPr/>
              </p:nvSpPr>
              <p:spPr>
                <a:xfrm rot="2493420">
                  <a:off x="3792" y="3345"/>
                  <a:ext cx="432" cy="243"/>
                </a:xfrm>
                <a:custGeom>
                  <a:avLst/>
                  <a:gdLst>
                    <a:gd name="txL" fmla="*/ 0 w 3024"/>
                    <a:gd name="txT" fmla="*/ 0 h 1702"/>
                    <a:gd name="txR" fmla="*/ 3024 w 3024"/>
                    <a:gd name="txB" fmla="*/ 1702 h 1702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1"/>
                    </a:cxn>
                    <a:cxn ang="0">
                      <a:pos x="1" y="0"/>
                    </a:cxn>
                    <a:cxn ang="0">
                      <a:pos x="1" y="0"/>
                    </a:cxn>
                    <a:cxn ang="0">
                      <a:pos x="1" y="0"/>
                    </a:cxn>
                    <a:cxn ang="0">
                      <a:pos x="1" y="1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3024" h="1702">
                      <a:moveTo>
                        <a:pt x="669" y="0"/>
                      </a:moveTo>
                      <a:lnTo>
                        <a:pt x="0" y="270"/>
                      </a:lnTo>
                      <a:lnTo>
                        <a:pt x="1458" y="1702"/>
                      </a:lnTo>
                      <a:lnTo>
                        <a:pt x="3024" y="629"/>
                      </a:lnTo>
                      <a:lnTo>
                        <a:pt x="2792" y="503"/>
                      </a:lnTo>
                      <a:lnTo>
                        <a:pt x="2899" y="647"/>
                      </a:lnTo>
                      <a:lnTo>
                        <a:pt x="1464" y="1631"/>
                      </a:lnTo>
                      <a:lnTo>
                        <a:pt x="112" y="277"/>
                      </a:lnTo>
                      <a:lnTo>
                        <a:pt x="669" y="0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300" name="Freeform 87"/>
                <p:cNvSpPr/>
                <p:nvPr/>
              </p:nvSpPr>
              <p:spPr>
                <a:xfrm rot="2493420">
                  <a:off x="3869" y="3324"/>
                  <a:ext cx="150" cy="164"/>
                </a:xfrm>
                <a:custGeom>
                  <a:avLst/>
                  <a:gdLst>
                    <a:gd name="txL" fmla="*/ 0 w 1052"/>
                    <a:gd name="txT" fmla="*/ 0 h 1148"/>
                    <a:gd name="txR" fmla="*/ 1052 w 1052"/>
                    <a:gd name="txB" fmla="*/ 1148 h 1148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1052" h="1148">
                      <a:moveTo>
                        <a:pt x="0" y="0"/>
                      </a:moveTo>
                      <a:lnTo>
                        <a:pt x="0" y="220"/>
                      </a:lnTo>
                      <a:lnTo>
                        <a:pt x="1052" y="1148"/>
                      </a:lnTo>
                      <a:lnTo>
                        <a:pt x="44" y="195"/>
                      </a:lnTo>
                      <a:lnTo>
                        <a:pt x="1039" y="1004"/>
                      </a:lnTo>
                      <a:lnTo>
                        <a:pt x="50" y="119"/>
                      </a:lnTo>
                      <a:lnTo>
                        <a:pt x="1033" y="87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301" name="Freeform 88"/>
                <p:cNvSpPr/>
                <p:nvPr/>
              </p:nvSpPr>
              <p:spPr>
                <a:xfrm rot="2493420">
                  <a:off x="3955" y="3295"/>
                  <a:ext cx="43" cy="17"/>
                </a:xfrm>
                <a:custGeom>
                  <a:avLst/>
                  <a:gdLst>
                    <a:gd name="txL" fmla="*/ 0 w 301"/>
                    <a:gd name="txT" fmla="*/ 0 h 119"/>
                    <a:gd name="txR" fmla="*/ 301 w 301"/>
                    <a:gd name="txB" fmla="*/ 119 h 119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301" h="119">
                      <a:moveTo>
                        <a:pt x="0" y="119"/>
                      </a:moveTo>
                      <a:lnTo>
                        <a:pt x="288" y="0"/>
                      </a:lnTo>
                      <a:lnTo>
                        <a:pt x="301" y="37"/>
                      </a:lnTo>
                      <a:lnTo>
                        <a:pt x="0" y="119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302" name="Freeform 89"/>
                <p:cNvSpPr/>
                <p:nvPr/>
              </p:nvSpPr>
              <p:spPr>
                <a:xfrm rot="2493420">
                  <a:off x="4011" y="3314"/>
                  <a:ext cx="48" cy="24"/>
                </a:xfrm>
                <a:custGeom>
                  <a:avLst/>
                  <a:gdLst>
                    <a:gd name="txL" fmla="*/ 0 w 339"/>
                    <a:gd name="txT" fmla="*/ 0 h 163"/>
                    <a:gd name="txR" fmla="*/ 339 w 339"/>
                    <a:gd name="txB" fmla="*/ 163 h 163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339" h="163">
                      <a:moveTo>
                        <a:pt x="0" y="132"/>
                      </a:moveTo>
                      <a:lnTo>
                        <a:pt x="333" y="0"/>
                      </a:lnTo>
                      <a:lnTo>
                        <a:pt x="339" y="69"/>
                      </a:lnTo>
                      <a:lnTo>
                        <a:pt x="19" y="163"/>
                      </a:lnTo>
                      <a:lnTo>
                        <a:pt x="0" y="132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303" name="Freeform 90"/>
                <p:cNvSpPr/>
                <p:nvPr/>
              </p:nvSpPr>
              <p:spPr>
                <a:xfrm rot="2493420">
                  <a:off x="3888" y="3342"/>
                  <a:ext cx="326" cy="176"/>
                </a:xfrm>
                <a:custGeom>
                  <a:avLst/>
                  <a:gdLst>
                    <a:gd name="txL" fmla="*/ 0 w 2286"/>
                    <a:gd name="txT" fmla="*/ 0 h 1236"/>
                    <a:gd name="txR" fmla="*/ 2286 w 2286"/>
                    <a:gd name="txB" fmla="*/ 1236 h 1236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0" y="1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2286" h="1236">
                      <a:moveTo>
                        <a:pt x="858" y="31"/>
                      </a:moveTo>
                      <a:lnTo>
                        <a:pt x="940" y="0"/>
                      </a:lnTo>
                      <a:lnTo>
                        <a:pt x="2286" y="533"/>
                      </a:lnTo>
                      <a:lnTo>
                        <a:pt x="1078" y="1236"/>
                      </a:lnTo>
                      <a:lnTo>
                        <a:pt x="0" y="414"/>
                      </a:lnTo>
                      <a:lnTo>
                        <a:pt x="1072" y="1148"/>
                      </a:lnTo>
                      <a:lnTo>
                        <a:pt x="2224" y="540"/>
                      </a:lnTo>
                      <a:lnTo>
                        <a:pt x="952" y="56"/>
                      </a:lnTo>
                      <a:lnTo>
                        <a:pt x="864" y="82"/>
                      </a:lnTo>
                      <a:lnTo>
                        <a:pt x="858" y="31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304" name="Freeform 91"/>
                <p:cNvSpPr/>
                <p:nvPr/>
              </p:nvSpPr>
              <p:spPr>
                <a:xfrm rot="2493420">
                  <a:off x="3975" y="3457"/>
                  <a:ext cx="184" cy="146"/>
                </a:xfrm>
                <a:custGeom>
                  <a:avLst/>
                  <a:gdLst>
                    <a:gd name="txL" fmla="*/ 0 w 1284"/>
                    <a:gd name="txT" fmla="*/ 0 h 1023"/>
                    <a:gd name="txR" fmla="*/ 1284 w 1284"/>
                    <a:gd name="txB" fmla="*/ 1023 h 1023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1" y="0"/>
                    </a:cxn>
                    <a:cxn ang="0">
                      <a:pos x="1" y="0"/>
                    </a:cxn>
                    <a:cxn ang="0">
                      <a:pos x="1" y="0"/>
                    </a:cxn>
                    <a:cxn ang="0">
                      <a:pos x="1" y="0"/>
                    </a:cxn>
                    <a:cxn ang="0">
                      <a:pos x="1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1284" h="1023">
                      <a:moveTo>
                        <a:pt x="19" y="728"/>
                      </a:moveTo>
                      <a:lnTo>
                        <a:pt x="0" y="1023"/>
                      </a:lnTo>
                      <a:lnTo>
                        <a:pt x="1221" y="282"/>
                      </a:lnTo>
                      <a:lnTo>
                        <a:pt x="1284" y="156"/>
                      </a:lnTo>
                      <a:lnTo>
                        <a:pt x="1221" y="156"/>
                      </a:lnTo>
                      <a:lnTo>
                        <a:pt x="1277" y="94"/>
                      </a:lnTo>
                      <a:lnTo>
                        <a:pt x="1190" y="94"/>
                      </a:lnTo>
                      <a:lnTo>
                        <a:pt x="1228" y="0"/>
                      </a:lnTo>
                      <a:lnTo>
                        <a:pt x="1102" y="106"/>
                      </a:lnTo>
                      <a:lnTo>
                        <a:pt x="1184" y="138"/>
                      </a:lnTo>
                      <a:lnTo>
                        <a:pt x="1153" y="189"/>
                      </a:lnTo>
                      <a:lnTo>
                        <a:pt x="1196" y="220"/>
                      </a:lnTo>
                      <a:lnTo>
                        <a:pt x="1153" y="288"/>
                      </a:lnTo>
                      <a:lnTo>
                        <a:pt x="100" y="885"/>
                      </a:lnTo>
                      <a:lnTo>
                        <a:pt x="1065" y="251"/>
                      </a:lnTo>
                      <a:lnTo>
                        <a:pt x="94" y="784"/>
                      </a:lnTo>
                      <a:lnTo>
                        <a:pt x="1027" y="150"/>
                      </a:lnTo>
                      <a:lnTo>
                        <a:pt x="19" y="728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305" name="Freeform 92"/>
                <p:cNvSpPr/>
                <p:nvPr/>
              </p:nvSpPr>
              <p:spPr>
                <a:xfrm rot="2493420">
                  <a:off x="3977" y="3320"/>
                  <a:ext cx="31" cy="14"/>
                </a:xfrm>
                <a:custGeom>
                  <a:avLst/>
                  <a:gdLst>
                    <a:gd name="txL" fmla="*/ 0 w 220"/>
                    <a:gd name="txT" fmla="*/ 0 h 101"/>
                    <a:gd name="txR" fmla="*/ 220 w 220"/>
                    <a:gd name="txB" fmla="*/ 101 h 101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220" h="101">
                      <a:moveTo>
                        <a:pt x="57" y="12"/>
                      </a:moveTo>
                      <a:lnTo>
                        <a:pt x="0" y="63"/>
                      </a:lnTo>
                      <a:lnTo>
                        <a:pt x="51" y="101"/>
                      </a:lnTo>
                      <a:lnTo>
                        <a:pt x="163" y="101"/>
                      </a:lnTo>
                      <a:lnTo>
                        <a:pt x="220" y="44"/>
                      </a:lnTo>
                      <a:lnTo>
                        <a:pt x="207" y="0"/>
                      </a:lnTo>
                      <a:lnTo>
                        <a:pt x="176" y="0"/>
                      </a:lnTo>
                      <a:lnTo>
                        <a:pt x="169" y="63"/>
                      </a:lnTo>
                      <a:lnTo>
                        <a:pt x="113" y="69"/>
                      </a:lnTo>
                      <a:lnTo>
                        <a:pt x="57" y="12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306" name="Freeform 93"/>
                <p:cNvSpPr/>
                <p:nvPr/>
              </p:nvSpPr>
              <p:spPr>
                <a:xfrm rot="2493420">
                  <a:off x="4041" y="3346"/>
                  <a:ext cx="27" cy="14"/>
                </a:xfrm>
                <a:custGeom>
                  <a:avLst/>
                  <a:gdLst>
                    <a:gd name="txL" fmla="*/ 0 w 188"/>
                    <a:gd name="txT" fmla="*/ 0 h 95"/>
                    <a:gd name="txR" fmla="*/ 188 w 188"/>
                    <a:gd name="txB" fmla="*/ 95 h 95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188" h="95">
                      <a:moveTo>
                        <a:pt x="39" y="13"/>
                      </a:moveTo>
                      <a:lnTo>
                        <a:pt x="0" y="64"/>
                      </a:lnTo>
                      <a:lnTo>
                        <a:pt x="57" y="95"/>
                      </a:lnTo>
                      <a:lnTo>
                        <a:pt x="188" y="70"/>
                      </a:lnTo>
                      <a:lnTo>
                        <a:pt x="188" y="0"/>
                      </a:lnTo>
                      <a:lnTo>
                        <a:pt x="138" y="57"/>
                      </a:lnTo>
                      <a:lnTo>
                        <a:pt x="70" y="51"/>
                      </a:lnTo>
                      <a:lnTo>
                        <a:pt x="39" y="13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307" name="Freeform 94"/>
                <p:cNvSpPr/>
                <p:nvPr/>
              </p:nvSpPr>
              <p:spPr>
                <a:xfrm rot="2493420">
                  <a:off x="4043" y="3314"/>
                  <a:ext cx="24" cy="10"/>
                </a:xfrm>
                <a:custGeom>
                  <a:avLst/>
                  <a:gdLst>
                    <a:gd name="txL" fmla="*/ 0 w 169"/>
                    <a:gd name="txT" fmla="*/ 0 h 69"/>
                    <a:gd name="txR" fmla="*/ 169 w 169"/>
                    <a:gd name="txB" fmla="*/ 69 h 69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169" h="69">
                      <a:moveTo>
                        <a:pt x="0" y="69"/>
                      </a:moveTo>
                      <a:lnTo>
                        <a:pt x="169" y="0"/>
                      </a:lnTo>
                      <a:lnTo>
                        <a:pt x="169" y="50"/>
                      </a:lnTo>
                      <a:lnTo>
                        <a:pt x="0" y="69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308" name="Freeform 95"/>
                <p:cNvSpPr/>
                <p:nvPr/>
              </p:nvSpPr>
              <p:spPr>
                <a:xfrm rot="2493420">
                  <a:off x="4067" y="3347"/>
                  <a:ext cx="75" cy="30"/>
                </a:xfrm>
                <a:custGeom>
                  <a:avLst/>
                  <a:gdLst>
                    <a:gd name="txL" fmla="*/ 0 w 526"/>
                    <a:gd name="txT" fmla="*/ 0 h 214"/>
                    <a:gd name="txR" fmla="*/ 526 w 526"/>
                    <a:gd name="txB" fmla="*/ 214 h 214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526" h="214">
                      <a:moveTo>
                        <a:pt x="0" y="33"/>
                      </a:moveTo>
                      <a:lnTo>
                        <a:pt x="70" y="0"/>
                      </a:lnTo>
                      <a:lnTo>
                        <a:pt x="526" y="214"/>
                      </a:lnTo>
                      <a:lnTo>
                        <a:pt x="88" y="45"/>
                      </a:lnTo>
                      <a:lnTo>
                        <a:pt x="6" y="64"/>
                      </a:lnTo>
                      <a:lnTo>
                        <a:pt x="0" y="33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309" name="Freeform 96"/>
                <p:cNvSpPr/>
                <p:nvPr/>
              </p:nvSpPr>
              <p:spPr>
                <a:xfrm rot="2493420">
                  <a:off x="4014" y="3239"/>
                  <a:ext cx="18" cy="101"/>
                </a:xfrm>
                <a:custGeom>
                  <a:avLst/>
                  <a:gdLst>
                    <a:gd name="txL" fmla="*/ 0 w 125"/>
                    <a:gd name="txT" fmla="*/ 0 h 709"/>
                    <a:gd name="txR" fmla="*/ 125 w 125"/>
                    <a:gd name="txB" fmla="*/ 709 h 709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125" h="709">
                      <a:moveTo>
                        <a:pt x="0" y="0"/>
                      </a:moveTo>
                      <a:lnTo>
                        <a:pt x="81" y="709"/>
                      </a:lnTo>
                      <a:lnTo>
                        <a:pt x="125" y="65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CCCFF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310" name="Freeform 97"/>
                <p:cNvSpPr/>
                <p:nvPr/>
              </p:nvSpPr>
              <p:spPr>
                <a:xfrm rot="2493420">
                  <a:off x="4071" y="3281"/>
                  <a:ext cx="17" cy="83"/>
                </a:xfrm>
                <a:custGeom>
                  <a:avLst/>
                  <a:gdLst>
                    <a:gd name="txL" fmla="*/ 0 w 120"/>
                    <a:gd name="txT" fmla="*/ 0 h 585"/>
                    <a:gd name="txR" fmla="*/ 120 w 120"/>
                    <a:gd name="txB" fmla="*/ 585 h 585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120" h="585">
                      <a:moveTo>
                        <a:pt x="0" y="0"/>
                      </a:moveTo>
                      <a:lnTo>
                        <a:pt x="57" y="585"/>
                      </a:lnTo>
                      <a:lnTo>
                        <a:pt x="120" y="546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CCCFF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311" name="Text Box 98"/>
                <p:cNvSpPr txBox="1"/>
                <p:nvPr/>
              </p:nvSpPr>
              <p:spPr>
                <a:xfrm rot="-761186">
                  <a:off x="3973" y="3310"/>
                  <a:ext cx="146" cy="292"/>
                </a:xfrm>
                <a:prstGeom prst="rect">
                  <a:avLst/>
                </a:prstGeom>
                <a:noFill/>
                <a:ln w="12700">
                  <a:noFill/>
                </a:ln>
              </p:spPr>
              <p:txBody>
                <a:bodyPr>
                  <a:spAutoFit/>
                </a:bodyPr>
                <a:lstStyle>
                  <a:lvl1pPr marL="342900" indent="-342900" algn="l" defTabSz="457200" rtl="0" eaLnBrk="1" latinLnBrk="0" hangingPunct="1">
                    <a:spcBef>
                      <a:spcPts val="1000"/>
                    </a:spcBef>
                    <a:spcAft>
                      <a:spcPts val="0"/>
                    </a:spcAft>
                    <a:buClr>
                      <a:schemeClr val="bg2">
                        <a:lumMod val="40000"/>
                        <a:lumOff val="60000"/>
                      </a:schemeClr>
                    </a:buClr>
                    <a:buSzPct val="80000"/>
                    <a:buFont typeface="Wingdings 3" panose="05040102010807070707" pitchFamily="18" charset="2"/>
                    <a:buChar char=""/>
                    <a:defRPr sz="200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1pPr>
                  <a:lvl2pPr marL="742950" indent="-285750" algn="l" defTabSz="457200" rtl="0" eaLnBrk="1" latinLnBrk="0" hangingPunct="1">
                    <a:spcBef>
                      <a:spcPts val="1000"/>
                    </a:spcBef>
                    <a:spcAft>
                      <a:spcPts val="0"/>
                    </a:spcAft>
                    <a:buClr>
                      <a:schemeClr val="bg2">
                        <a:lumMod val="40000"/>
                        <a:lumOff val="60000"/>
                      </a:schemeClr>
                    </a:buClr>
                    <a:buSzPct val="80000"/>
                    <a:buFont typeface="Wingdings 3" panose="05040102010807070707" pitchFamily="18" charset="2"/>
                    <a:buChar char=""/>
                    <a:defRPr sz="1800" b="0" i="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2pPr>
                  <a:lvl3pPr marL="1143000" indent="-228600" algn="l" defTabSz="457200" rtl="0" eaLnBrk="1" latinLnBrk="0" hangingPunct="1">
                    <a:spcBef>
                      <a:spcPts val="1000"/>
                    </a:spcBef>
                    <a:spcAft>
                      <a:spcPts val="0"/>
                    </a:spcAft>
                    <a:buClr>
                      <a:schemeClr val="bg2">
                        <a:lumMod val="40000"/>
                        <a:lumOff val="60000"/>
                      </a:schemeClr>
                    </a:buClr>
                    <a:buSzPct val="80000"/>
                    <a:buFont typeface="Wingdings 3" panose="05040102010807070707" pitchFamily="18" charset="2"/>
                    <a:buChar char=""/>
                    <a:defRPr sz="1600" b="0" i="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3pPr>
                  <a:lvl4pPr marL="1600200" indent="-228600" algn="l" defTabSz="457200" rtl="0" eaLnBrk="1" latinLnBrk="0" hangingPunct="1">
                    <a:spcBef>
                      <a:spcPts val="1000"/>
                    </a:spcBef>
                    <a:spcAft>
                      <a:spcPts val="0"/>
                    </a:spcAft>
                    <a:buClr>
                      <a:schemeClr val="bg2">
                        <a:lumMod val="40000"/>
                        <a:lumOff val="60000"/>
                      </a:schemeClr>
                    </a:buClr>
                    <a:buSzPct val="80000"/>
                    <a:buFont typeface="Wingdings 3" panose="05040102010807070707" pitchFamily="18" charset="2"/>
                    <a:buChar char=""/>
                    <a:defRPr sz="1400" b="0" i="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4pPr>
                  <a:lvl5pPr marL="2057400" indent="-228600" algn="l" defTabSz="457200" rtl="0" eaLnBrk="1" latinLnBrk="0" hangingPunct="1">
                    <a:spcBef>
                      <a:spcPts val="1000"/>
                    </a:spcBef>
                    <a:spcAft>
                      <a:spcPts val="0"/>
                    </a:spcAft>
                    <a:buClr>
                      <a:schemeClr val="bg2">
                        <a:lumMod val="40000"/>
                        <a:lumOff val="60000"/>
                      </a:schemeClr>
                    </a:buClr>
                    <a:buSzPct val="80000"/>
                    <a:buFont typeface="Wingdings 3" panose="05040102010807070707" pitchFamily="18" charset="2"/>
                    <a:buChar char=""/>
                    <a:defRPr sz="1400" b="0" i="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5pPr>
                </a:lstStyle>
                <a:p>
                  <a:pPr marL="0" lvl="0" indent="0" algn="ctr"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id-ID" altLang="en-US" sz="1800" dirty="0">
                      <a:latin typeface="Times New Roman" panose="02020603050405020304" pitchFamily="18" charset="0"/>
                    </a:rPr>
                    <a:t>2</a:t>
                  </a:r>
                  <a:endParaRPr lang="id-ID" altLang="en-US" sz="1600" dirty="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9237" name="Group 99"/>
              <p:cNvGrpSpPr/>
              <p:nvPr/>
            </p:nvGrpSpPr>
            <p:grpSpPr>
              <a:xfrm>
                <a:off x="3970" y="3249"/>
                <a:ext cx="362" cy="309"/>
                <a:chOff x="3792" y="3211"/>
                <a:chExt cx="459" cy="392"/>
              </a:xfrm>
            </p:grpSpPr>
            <p:sp>
              <p:nvSpPr>
                <p:cNvPr id="9276" name="Freeform 100"/>
                <p:cNvSpPr/>
                <p:nvPr/>
              </p:nvSpPr>
              <p:spPr>
                <a:xfrm rot="2493420">
                  <a:off x="3833" y="3271"/>
                  <a:ext cx="418" cy="320"/>
                </a:xfrm>
                <a:custGeom>
                  <a:avLst/>
                  <a:gdLst>
                    <a:gd name="txL" fmla="*/ 0 w 2925"/>
                    <a:gd name="txT" fmla="*/ 0 h 2239"/>
                    <a:gd name="txR" fmla="*/ 2925 w 2925"/>
                    <a:gd name="txB" fmla="*/ 2239 h 2239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1" y="0"/>
                    </a:cxn>
                    <a:cxn ang="0">
                      <a:pos x="1" y="1"/>
                    </a:cxn>
                    <a:cxn ang="0">
                      <a:pos x="1" y="1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2925" h="2239">
                      <a:moveTo>
                        <a:pt x="0" y="872"/>
                      </a:moveTo>
                      <a:lnTo>
                        <a:pt x="664" y="590"/>
                      </a:lnTo>
                      <a:lnTo>
                        <a:pt x="626" y="194"/>
                      </a:lnTo>
                      <a:lnTo>
                        <a:pt x="507" y="75"/>
                      </a:lnTo>
                      <a:lnTo>
                        <a:pt x="626" y="69"/>
                      </a:lnTo>
                      <a:lnTo>
                        <a:pt x="701" y="126"/>
                      </a:lnTo>
                      <a:lnTo>
                        <a:pt x="795" y="552"/>
                      </a:lnTo>
                      <a:lnTo>
                        <a:pt x="1109" y="452"/>
                      </a:lnTo>
                      <a:lnTo>
                        <a:pt x="1045" y="0"/>
                      </a:lnTo>
                      <a:lnTo>
                        <a:pt x="1158" y="81"/>
                      </a:lnTo>
                      <a:lnTo>
                        <a:pt x="1208" y="408"/>
                      </a:lnTo>
                      <a:lnTo>
                        <a:pt x="1303" y="396"/>
                      </a:lnTo>
                      <a:lnTo>
                        <a:pt x="2925" y="1212"/>
                      </a:lnTo>
                      <a:lnTo>
                        <a:pt x="1427" y="2239"/>
                      </a:lnTo>
                      <a:lnTo>
                        <a:pt x="0" y="872"/>
                      </a:ln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277" name="Freeform 101"/>
                <p:cNvSpPr/>
                <p:nvPr/>
              </p:nvSpPr>
              <p:spPr>
                <a:xfrm rot="2493420">
                  <a:off x="3818" y="3347"/>
                  <a:ext cx="375" cy="223"/>
                </a:xfrm>
                <a:custGeom>
                  <a:avLst/>
                  <a:gdLst>
                    <a:gd name="txL" fmla="*/ 0 w 2624"/>
                    <a:gd name="txT" fmla="*/ 0 h 1557"/>
                    <a:gd name="txR" fmla="*/ 2624 w 2624"/>
                    <a:gd name="txB" fmla="*/ 1557 h 1557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1"/>
                    </a:cxn>
                    <a:cxn ang="0">
                      <a:pos x="1" y="0"/>
                    </a:cxn>
                    <a:cxn ang="0">
                      <a:pos x="1" y="1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2624" h="1557">
                      <a:moveTo>
                        <a:pt x="533" y="0"/>
                      </a:moveTo>
                      <a:lnTo>
                        <a:pt x="0" y="244"/>
                      </a:lnTo>
                      <a:lnTo>
                        <a:pt x="1328" y="1557"/>
                      </a:lnTo>
                      <a:lnTo>
                        <a:pt x="2624" y="646"/>
                      </a:lnTo>
                      <a:lnTo>
                        <a:pt x="1315" y="1425"/>
                      </a:lnTo>
                      <a:lnTo>
                        <a:pt x="126" y="307"/>
                      </a:lnTo>
                      <a:lnTo>
                        <a:pt x="226" y="176"/>
                      </a:lnTo>
                      <a:lnTo>
                        <a:pt x="533" y="0"/>
                      </a:lnTo>
                      <a:close/>
                    </a:path>
                  </a:pathLst>
                </a:custGeom>
                <a:solidFill>
                  <a:srgbClr val="FFDBA5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278" name="Freeform 102"/>
                <p:cNvSpPr/>
                <p:nvPr/>
              </p:nvSpPr>
              <p:spPr>
                <a:xfrm rot="2493420">
                  <a:off x="3852" y="3385"/>
                  <a:ext cx="317" cy="154"/>
                </a:xfrm>
                <a:custGeom>
                  <a:avLst/>
                  <a:gdLst>
                    <a:gd name="txL" fmla="*/ 0 w 2216"/>
                    <a:gd name="txT" fmla="*/ 0 h 1073"/>
                    <a:gd name="txR" fmla="*/ 2216 w 2216"/>
                    <a:gd name="txB" fmla="*/ 1073 h 1073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1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2216" h="1073">
                      <a:moveTo>
                        <a:pt x="0" y="0"/>
                      </a:moveTo>
                      <a:lnTo>
                        <a:pt x="6" y="157"/>
                      </a:lnTo>
                      <a:lnTo>
                        <a:pt x="1083" y="1073"/>
                      </a:lnTo>
                      <a:lnTo>
                        <a:pt x="2192" y="377"/>
                      </a:lnTo>
                      <a:lnTo>
                        <a:pt x="2216" y="183"/>
                      </a:lnTo>
                      <a:lnTo>
                        <a:pt x="1121" y="79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D1FCFF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279" name="Freeform 103"/>
                <p:cNvSpPr/>
                <p:nvPr/>
              </p:nvSpPr>
              <p:spPr>
                <a:xfrm rot="2493420">
                  <a:off x="3966" y="3211"/>
                  <a:ext cx="76" cy="125"/>
                </a:xfrm>
                <a:custGeom>
                  <a:avLst/>
                  <a:gdLst>
                    <a:gd name="txL" fmla="*/ 0 w 527"/>
                    <a:gd name="txT" fmla="*/ 0 h 872"/>
                    <a:gd name="txR" fmla="*/ 527 w 527"/>
                    <a:gd name="txB" fmla="*/ 872 h 872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527" h="872">
                      <a:moveTo>
                        <a:pt x="527" y="728"/>
                      </a:moveTo>
                      <a:lnTo>
                        <a:pt x="445" y="69"/>
                      </a:lnTo>
                      <a:lnTo>
                        <a:pt x="307" y="0"/>
                      </a:lnTo>
                      <a:lnTo>
                        <a:pt x="138" y="19"/>
                      </a:lnTo>
                      <a:lnTo>
                        <a:pt x="57" y="107"/>
                      </a:lnTo>
                      <a:lnTo>
                        <a:pt x="0" y="872"/>
                      </a:lnTo>
                      <a:lnTo>
                        <a:pt x="119" y="672"/>
                      </a:lnTo>
                      <a:lnTo>
                        <a:pt x="150" y="194"/>
                      </a:lnTo>
                      <a:lnTo>
                        <a:pt x="207" y="126"/>
                      </a:lnTo>
                      <a:lnTo>
                        <a:pt x="282" y="120"/>
                      </a:lnTo>
                      <a:lnTo>
                        <a:pt x="338" y="176"/>
                      </a:lnTo>
                      <a:lnTo>
                        <a:pt x="389" y="766"/>
                      </a:lnTo>
                      <a:lnTo>
                        <a:pt x="439" y="785"/>
                      </a:lnTo>
                      <a:lnTo>
                        <a:pt x="376" y="157"/>
                      </a:lnTo>
                      <a:lnTo>
                        <a:pt x="288" y="56"/>
                      </a:lnTo>
                      <a:lnTo>
                        <a:pt x="364" y="56"/>
                      </a:lnTo>
                      <a:lnTo>
                        <a:pt x="414" y="138"/>
                      </a:lnTo>
                      <a:lnTo>
                        <a:pt x="527" y="728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280" name="Freeform 104"/>
                <p:cNvSpPr/>
                <p:nvPr/>
              </p:nvSpPr>
              <p:spPr>
                <a:xfrm rot="2493420">
                  <a:off x="4035" y="3250"/>
                  <a:ext cx="68" cy="100"/>
                </a:xfrm>
                <a:custGeom>
                  <a:avLst/>
                  <a:gdLst>
                    <a:gd name="txL" fmla="*/ 0 w 476"/>
                    <a:gd name="txT" fmla="*/ 0 h 704"/>
                    <a:gd name="txR" fmla="*/ 476 w 476"/>
                    <a:gd name="txB" fmla="*/ 704 h 704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476" h="704">
                      <a:moveTo>
                        <a:pt x="346" y="666"/>
                      </a:moveTo>
                      <a:lnTo>
                        <a:pt x="282" y="164"/>
                      </a:lnTo>
                      <a:lnTo>
                        <a:pt x="226" y="139"/>
                      </a:lnTo>
                      <a:lnTo>
                        <a:pt x="163" y="177"/>
                      </a:lnTo>
                      <a:lnTo>
                        <a:pt x="132" y="270"/>
                      </a:lnTo>
                      <a:lnTo>
                        <a:pt x="88" y="679"/>
                      </a:lnTo>
                      <a:lnTo>
                        <a:pt x="26" y="704"/>
                      </a:lnTo>
                      <a:lnTo>
                        <a:pt x="0" y="553"/>
                      </a:lnTo>
                      <a:lnTo>
                        <a:pt x="64" y="95"/>
                      </a:lnTo>
                      <a:lnTo>
                        <a:pt x="138" y="20"/>
                      </a:lnTo>
                      <a:lnTo>
                        <a:pt x="264" y="0"/>
                      </a:lnTo>
                      <a:lnTo>
                        <a:pt x="402" y="89"/>
                      </a:lnTo>
                      <a:lnTo>
                        <a:pt x="476" y="610"/>
                      </a:lnTo>
                      <a:lnTo>
                        <a:pt x="364" y="126"/>
                      </a:lnTo>
                      <a:lnTo>
                        <a:pt x="295" y="70"/>
                      </a:lnTo>
                      <a:lnTo>
                        <a:pt x="326" y="189"/>
                      </a:lnTo>
                      <a:lnTo>
                        <a:pt x="383" y="704"/>
                      </a:lnTo>
                      <a:lnTo>
                        <a:pt x="346" y="666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281" name="Freeform 105"/>
                <p:cNvSpPr/>
                <p:nvPr/>
              </p:nvSpPr>
              <p:spPr>
                <a:xfrm rot="2493420">
                  <a:off x="3792" y="3345"/>
                  <a:ext cx="432" cy="243"/>
                </a:xfrm>
                <a:custGeom>
                  <a:avLst/>
                  <a:gdLst>
                    <a:gd name="txL" fmla="*/ 0 w 3024"/>
                    <a:gd name="txT" fmla="*/ 0 h 1702"/>
                    <a:gd name="txR" fmla="*/ 3024 w 3024"/>
                    <a:gd name="txB" fmla="*/ 1702 h 1702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1"/>
                    </a:cxn>
                    <a:cxn ang="0">
                      <a:pos x="1" y="0"/>
                    </a:cxn>
                    <a:cxn ang="0">
                      <a:pos x="1" y="0"/>
                    </a:cxn>
                    <a:cxn ang="0">
                      <a:pos x="1" y="0"/>
                    </a:cxn>
                    <a:cxn ang="0">
                      <a:pos x="1" y="1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3024" h="1702">
                      <a:moveTo>
                        <a:pt x="669" y="0"/>
                      </a:moveTo>
                      <a:lnTo>
                        <a:pt x="0" y="270"/>
                      </a:lnTo>
                      <a:lnTo>
                        <a:pt x="1458" y="1702"/>
                      </a:lnTo>
                      <a:lnTo>
                        <a:pt x="3024" y="629"/>
                      </a:lnTo>
                      <a:lnTo>
                        <a:pt x="2792" y="503"/>
                      </a:lnTo>
                      <a:lnTo>
                        <a:pt x="2899" y="647"/>
                      </a:lnTo>
                      <a:lnTo>
                        <a:pt x="1464" y="1631"/>
                      </a:lnTo>
                      <a:lnTo>
                        <a:pt x="112" y="277"/>
                      </a:lnTo>
                      <a:lnTo>
                        <a:pt x="669" y="0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282" name="Freeform 106"/>
                <p:cNvSpPr/>
                <p:nvPr/>
              </p:nvSpPr>
              <p:spPr>
                <a:xfrm rot="2493420">
                  <a:off x="3869" y="3324"/>
                  <a:ext cx="150" cy="164"/>
                </a:xfrm>
                <a:custGeom>
                  <a:avLst/>
                  <a:gdLst>
                    <a:gd name="txL" fmla="*/ 0 w 1052"/>
                    <a:gd name="txT" fmla="*/ 0 h 1148"/>
                    <a:gd name="txR" fmla="*/ 1052 w 1052"/>
                    <a:gd name="txB" fmla="*/ 1148 h 1148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1052" h="1148">
                      <a:moveTo>
                        <a:pt x="0" y="0"/>
                      </a:moveTo>
                      <a:lnTo>
                        <a:pt x="0" y="220"/>
                      </a:lnTo>
                      <a:lnTo>
                        <a:pt x="1052" y="1148"/>
                      </a:lnTo>
                      <a:lnTo>
                        <a:pt x="44" y="195"/>
                      </a:lnTo>
                      <a:lnTo>
                        <a:pt x="1039" y="1004"/>
                      </a:lnTo>
                      <a:lnTo>
                        <a:pt x="50" y="119"/>
                      </a:lnTo>
                      <a:lnTo>
                        <a:pt x="1033" y="87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283" name="Freeform 107"/>
                <p:cNvSpPr/>
                <p:nvPr/>
              </p:nvSpPr>
              <p:spPr>
                <a:xfrm rot="2493420">
                  <a:off x="3955" y="3295"/>
                  <a:ext cx="43" cy="17"/>
                </a:xfrm>
                <a:custGeom>
                  <a:avLst/>
                  <a:gdLst>
                    <a:gd name="txL" fmla="*/ 0 w 301"/>
                    <a:gd name="txT" fmla="*/ 0 h 119"/>
                    <a:gd name="txR" fmla="*/ 301 w 301"/>
                    <a:gd name="txB" fmla="*/ 119 h 119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301" h="119">
                      <a:moveTo>
                        <a:pt x="0" y="119"/>
                      </a:moveTo>
                      <a:lnTo>
                        <a:pt x="288" y="0"/>
                      </a:lnTo>
                      <a:lnTo>
                        <a:pt x="301" y="37"/>
                      </a:lnTo>
                      <a:lnTo>
                        <a:pt x="0" y="119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284" name="Freeform 108"/>
                <p:cNvSpPr/>
                <p:nvPr/>
              </p:nvSpPr>
              <p:spPr>
                <a:xfrm rot="2493420">
                  <a:off x="4011" y="3314"/>
                  <a:ext cx="48" cy="24"/>
                </a:xfrm>
                <a:custGeom>
                  <a:avLst/>
                  <a:gdLst>
                    <a:gd name="txL" fmla="*/ 0 w 339"/>
                    <a:gd name="txT" fmla="*/ 0 h 163"/>
                    <a:gd name="txR" fmla="*/ 339 w 339"/>
                    <a:gd name="txB" fmla="*/ 163 h 163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339" h="163">
                      <a:moveTo>
                        <a:pt x="0" y="132"/>
                      </a:moveTo>
                      <a:lnTo>
                        <a:pt x="333" y="0"/>
                      </a:lnTo>
                      <a:lnTo>
                        <a:pt x="339" y="69"/>
                      </a:lnTo>
                      <a:lnTo>
                        <a:pt x="19" y="163"/>
                      </a:lnTo>
                      <a:lnTo>
                        <a:pt x="0" y="132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285" name="Freeform 109"/>
                <p:cNvSpPr/>
                <p:nvPr/>
              </p:nvSpPr>
              <p:spPr>
                <a:xfrm rot="2493420">
                  <a:off x="3888" y="3342"/>
                  <a:ext cx="326" cy="176"/>
                </a:xfrm>
                <a:custGeom>
                  <a:avLst/>
                  <a:gdLst>
                    <a:gd name="txL" fmla="*/ 0 w 2286"/>
                    <a:gd name="txT" fmla="*/ 0 h 1236"/>
                    <a:gd name="txR" fmla="*/ 2286 w 2286"/>
                    <a:gd name="txB" fmla="*/ 1236 h 1236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0" y="1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2286" h="1236">
                      <a:moveTo>
                        <a:pt x="858" y="31"/>
                      </a:moveTo>
                      <a:lnTo>
                        <a:pt x="940" y="0"/>
                      </a:lnTo>
                      <a:lnTo>
                        <a:pt x="2286" y="533"/>
                      </a:lnTo>
                      <a:lnTo>
                        <a:pt x="1078" y="1236"/>
                      </a:lnTo>
                      <a:lnTo>
                        <a:pt x="0" y="414"/>
                      </a:lnTo>
                      <a:lnTo>
                        <a:pt x="1072" y="1148"/>
                      </a:lnTo>
                      <a:lnTo>
                        <a:pt x="2224" y="540"/>
                      </a:lnTo>
                      <a:lnTo>
                        <a:pt x="952" y="56"/>
                      </a:lnTo>
                      <a:lnTo>
                        <a:pt x="864" y="82"/>
                      </a:lnTo>
                      <a:lnTo>
                        <a:pt x="858" y="31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286" name="Freeform 110"/>
                <p:cNvSpPr/>
                <p:nvPr/>
              </p:nvSpPr>
              <p:spPr>
                <a:xfrm rot="2493420">
                  <a:off x="3975" y="3457"/>
                  <a:ext cx="184" cy="146"/>
                </a:xfrm>
                <a:custGeom>
                  <a:avLst/>
                  <a:gdLst>
                    <a:gd name="txL" fmla="*/ 0 w 1284"/>
                    <a:gd name="txT" fmla="*/ 0 h 1023"/>
                    <a:gd name="txR" fmla="*/ 1284 w 1284"/>
                    <a:gd name="txB" fmla="*/ 1023 h 1023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1" y="0"/>
                    </a:cxn>
                    <a:cxn ang="0">
                      <a:pos x="1" y="0"/>
                    </a:cxn>
                    <a:cxn ang="0">
                      <a:pos x="1" y="0"/>
                    </a:cxn>
                    <a:cxn ang="0">
                      <a:pos x="1" y="0"/>
                    </a:cxn>
                    <a:cxn ang="0">
                      <a:pos x="1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1284" h="1023">
                      <a:moveTo>
                        <a:pt x="19" y="728"/>
                      </a:moveTo>
                      <a:lnTo>
                        <a:pt x="0" y="1023"/>
                      </a:lnTo>
                      <a:lnTo>
                        <a:pt x="1221" y="282"/>
                      </a:lnTo>
                      <a:lnTo>
                        <a:pt x="1284" y="156"/>
                      </a:lnTo>
                      <a:lnTo>
                        <a:pt x="1221" y="156"/>
                      </a:lnTo>
                      <a:lnTo>
                        <a:pt x="1277" y="94"/>
                      </a:lnTo>
                      <a:lnTo>
                        <a:pt x="1190" y="94"/>
                      </a:lnTo>
                      <a:lnTo>
                        <a:pt x="1228" y="0"/>
                      </a:lnTo>
                      <a:lnTo>
                        <a:pt x="1102" y="106"/>
                      </a:lnTo>
                      <a:lnTo>
                        <a:pt x="1184" y="138"/>
                      </a:lnTo>
                      <a:lnTo>
                        <a:pt x="1153" y="189"/>
                      </a:lnTo>
                      <a:lnTo>
                        <a:pt x="1196" y="220"/>
                      </a:lnTo>
                      <a:lnTo>
                        <a:pt x="1153" y="288"/>
                      </a:lnTo>
                      <a:lnTo>
                        <a:pt x="100" y="885"/>
                      </a:lnTo>
                      <a:lnTo>
                        <a:pt x="1065" y="251"/>
                      </a:lnTo>
                      <a:lnTo>
                        <a:pt x="94" y="784"/>
                      </a:lnTo>
                      <a:lnTo>
                        <a:pt x="1027" y="150"/>
                      </a:lnTo>
                      <a:lnTo>
                        <a:pt x="19" y="728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287" name="Freeform 111"/>
                <p:cNvSpPr/>
                <p:nvPr/>
              </p:nvSpPr>
              <p:spPr>
                <a:xfrm rot="2493420">
                  <a:off x="3977" y="3320"/>
                  <a:ext cx="31" cy="14"/>
                </a:xfrm>
                <a:custGeom>
                  <a:avLst/>
                  <a:gdLst>
                    <a:gd name="txL" fmla="*/ 0 w 220"/>
                    <a:gd name="txT" fmla="*/ 0 h 101"/>
                    <a:gd name="txR" fmla="*/ 220 w 220"/>
                    <a:gd name="txB" fmla="*/ 101 h 101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220" h="101">
                      <a:moveTo>
                        <a:pt x="57" y="12"/>
                      </a:moveTo>
                      <a:lnTo>
                        <a:pt x="0" y="63"/>
                      </a:lnTo>
                      <a:lnTo>
                        <a:pt x="51" y="101"/>
                      </a:lnTo>
                      <a:lnTo>
                        <a:pt x="163" y="101"/>
                      </a:lnTo>
                      <a:lnTo>
                        <a:pt x="220" y="44"/>
                      </a:lnTo>
                      <a:lnTo>
                        <a:pt x="207" y="0"/>
                      </a:lnTo>
                      <a:lnTo>
                        <a:pt x="176" y="0"/>
                      </a:lnTo>
                      <a:lnTo>
                        <a:pt x="169" y="63"/>
                      </a:lnTo>
                      <a:lnTo>
                        <a:pt x="113" y="69"/>
                      </a:lnTo>
                      <a:lnTo>
                        <a:pt x="57" y="12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288" name="Freeform 112"/>
                <p:cNvSpPr/>
                <p:nvPr/>
              </p:nvSpPr>
              <p:spPr>
                <a:xfrm rot="2493420">
                  <a:off x="4041" y="3346"/>
                  <a:ext cx="27" cy="14"/>
                </a:xfrm>
                <a:custGeom>
                  <a:avLst/>
                  <a:gdLst>
                    <a:gd name="txL" fmla="*/ 0 w 188"/>
                    <a:gd name="txT" fmla="*/ 0 h 95"/>
                    <a:gd name="txR" fmla="*/ 188 w 188"/>
                    <a:gd name="txB" fmla="*/ 95 h 95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188" h="95">
                      <a:moveTo>
                        <a:pt x="39" y="13"/>
                      </a:moveTo>
                      <a:lnTo>
                        <a:pt x="0" y="64"/>
                      </a:lnTo>
                      <a:lnTo>
                        <a:pt x="57" y="95"/>
                      </a:lnTo>
                      <a:lnTo>
                        <a:pt x="188" y="70"/>
                      </a:lnTo>
                      <a:lnTo>
                        <a:pt x="188" y="0"/>
                      </a:lnTo>
                      <a:lnTo>
                        <a:pt x="138" y="57"/>
                      </a:lnTo>
                      <a:lnTo>
                        <a:pt x="70" y="51"/>
                      </a:lnTo>
                      <a:lnTo>
                        <a:pt x="39" y="13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289" name="Freeform 113"/>
                <p:cNvSpPr/>
                <p:nvPr/>
              </p:nvSpPr>
              <p:spPr>
                <a:xfrm rot="2493420">
                  <a:off x="4043" y="3314"/>
                  <a:ext cx="24" cy="10"/>
                </a:xfrm>
                <a:custGeom>
                  <a:avLst/>
                  <a:gdLst>
                    <a:gd name="txL" fmla="*/ 0 w 169"/>
                    <a:gd name="txT" fmla="*/ 0 h 69"/>
                    <a:gd name="txR" fmla="*/ 169 w 169"/>
                    <a:gd name="txB" fmla="*/ 69 h 69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169" h="69">
                      <a:moveTo>
                        <a:pt x="0" y="69"/>
                      </a:moveTo>
                      <a:lnTo>
                        <a:pt x="169" y="0"/>
                      </a:lnTo>
                      <a:lnTo>
                        <a:pt x="169" y="50"/>
                      </a:lnTo>
                      <a:lnTo>
                        <a:pt x="0" y="69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290" name="Freeform 114"/>
                <p:cNvSpPr/>
                <p:nvPr/>
              </p:nvSpPr>
              <p:spPr>
                <a:xfrm rot="2493420">
                  <a:off x="4067" y="3347"/>
                  <a:ext cx="75" cy="30"/>
                </a:xfrm>
                <a:custGeom>
                  <a:avLst/>
                  <a:gdLst>
                    <a:gd name="txL" fmla="*/ 0 w 526"/>
                    <a:gd name="txT" fmla="*/ 0 h 214"/>
                    <a:gd name="txR" fmla="*/ 526 w 526"/>
                    <a:gd name="txB" fmla="*/ 214 h 214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526" h="214">
                      <a:moveTo>
                        <a:pt x="0" y="33"/>
                      </a:moveTo>
                      <a:lnTo>
                        <a:pt x="70" y="0"/>
                      </a:lnTo>
                      <a:lnTo>
                        <a:pt x="526" y="214"/>
                      </a:lnTo>
                      <a:lnTo>
                        <a:pt x="88" y="45"/>
                      </a:lnTo>
                      <a:lnTo>
                        <a:pt x="6" y="64"/>
                      </a:lnTo>
                      <a:lnTo>
                        <a:pt x="0" y="33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291" name="Freeform 115"/>
                <p:cNvSpPr/>
                <p:nvPr/>
              </p:nvSpPr>
              <p:spPr>
                <a:xfrm rot="2493420">
                  <a:off x="4014" y="3239"/>
                  <a:ext cx="18" cy="101"/>
                </a:xfrm>
                <a:custGeom>
                  <a:avLst/>
                  <a:gdLst>
                    <a:gd name="txL" fmla="*/ 0 w 125"/>
                    <a:gd name="txT" fmla="*/ 0 h 709"/>
                    <a:gd name="txR" fmla="*/ 125 w 125"/>
                    <a:gd name="txB" fmla="*/ 709 h 709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125" h="709">
                      <a:moveTo>
                        <a:pt x="0" y="0"/>
                      </a:moveTo>
                      <a:lnTo>
                        <a:pt x="81" y="709"/>
                      </a:lnTo>
                      <a:lnTo>
                        <a:pt x="125" y="65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CCCFF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292" name="Freeform 116"/>
                <p:cNvSpPr/>
                <p:nvPr/>
              </p:nvSpPr>
              <p:spPr>
                <a:xfrm rot="2493420">
                  <a:off x="4071" y="3281"/>
                  <a:ext cx="17" cy="83"/>
                </a:xfrm>
                <a:custGeom>
                  <a:avLst/>
                  <a:gdLst>
                    <a:gd name="txL" fmla="*/ 0 w 120"/>
                    <a:gd name="txT" fmla="*/ 0 h 585"/>
                    <a:gd name="txR" fmla="*/ 120 w 120"/>
                    <a:gd name="txB" fmla="*/ 585 h 585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120" h="585">
                      <a:moveTo>
                        <a:pt x="0" y="0"/>
                      </a:moveTo>
                      <a:lnTo>
                        <a:pt x="57" y="585"/>
                      </a:lnTo>
                      <a:lnTo>
                        <a:pt x="120" y="546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CCCFF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293" name="Text Box 117"/>
                <p:cNvSpPr txBox="1"/>
                <p:nvPr/>
              </p:nvSpPr>
              <p:spPr>
                <a:xfrm rot="-761186">
                  <a:off x="3973" y="3306"/>
                  <a:ext cx="147" cy="293"/>
                </a:xfrm>
                <a:prstGeom prst="rect">
                  <a:avLst/>
                </a:prstGeom>
                <a:noFill/>
                <a:ln w="12700">
                  <a:noFill/>
                </a:ln>
              </p:spPr>
              <p:txBody>
                <a:bodyPr>
                  <a:spAutoFit/>
                </a:bodyPr>
                <a:lstStyle>
                  <a:lvl1pPr marL="342900" indent="-342900" algn="l" defTabSz="457200" rtl="0" eaLnBrk="1" latinLnBrk="0" hangingPunct="1">
                    <a:spcBef>
                      <a:spcPts val="1000"/>
                    </a:spcBef>
                    <a:spcAft>
                      <a:spcPts val="0"/>
                    </a:spcAft>
                    <a:buClr>
                      <a:schemeClr val="bg2">
                        <a:lumMod val="40000"/>
                        <a:lumOff val="60000"/>
                      </a:schemeClr>
                    </a:buClr>
                    <a:buSzPct val="80000"/>
                    <a:buFont typeface="Wingdings 3" panose="05040102010807070707" pitchFamily="18" charset="2"/>
                    <a:buChar char=""/>
                    <a:defRPr sz="200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1pPr>
                  <a:lvl2pPr marL="742950" indent="-285750" algn="l" defTabSz="457200" rtl="0" eaLnBrk="1" latinLnBrk="0" hangingPunct="1">
                    <a:spcBef>
                      <a:spcPts val="1000"/>
                    </a:spcBef>
                    <a:spcAft>
                      <a:spcPts val="0"/>
                    </a:spcAft>
                    <a:buClr>
                      <a:schemeClr val="bg2">
                        <a:lumMod val="40000"/>
                        <a:lumOff val="60000"/>
                      </a:schemeClr>
                    </a:buClr>
                    <a:buSzPct val="80000"/>
                    <a:buFont typeface="Wingdings 3" panose="05040102010807070707" pitchFamily="18" charset="2"/>
                    <a:buChar char=""/>
                    <a:defRPr sz="1800" b="0" i="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2pPr>
                  <a:lvl3pPr marL="1143000" indent="-228600" algn="l" defTabSz="457200" rtl="0" eaLnBrk="1" latinLnBrk="0" hangingPunct="1">
                    <a:spcBef>
                      <a:spcPts val="1000"/>
                    </a:spcBef>
                    <a:spcAft>
                      <a:spcPts val="0"/>
                    </a:spcAft>
                    <a:buClr>
                      <a:schemeClr val="bg2">
                        <a:lumMod val="40000"/>
                        <a:lumOff val="60000"/>
                      </a:schemeClr>
                    </a:buClr>
                    <a:buSzPct val="80000"/>
                    <a:buFont typeface="Wingdings 3" panose="05040102010807070707" pitchFamily="18" charset="2"/>
                    <a:buChar char=""/>
                    <a:defRPr sz="1600" b="0" i="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3pPr>
                  <a:lvl4pPr marL="1600200" indent="-228600" algn="l" defTabSz="457200" rtl="0" eaLnBrk="1" latinLnBrk="0" hangingPunct="1">
                    <a:spcBef>
                      <a:spcPts val="1000"/>
                    </a:spcBef>
                    <a:spcAft>
                      <a:spcPts val="0"/>
                    </a:spcAft>
                    <a:buClr>
                      <a:schemeClr val="bg2">
                        <a:lumMod val="40000"/>
                        <a:lumOff val="60000"/>
                      </a:schemeClr>
                    </a:buClr>
                    <a:buSzPct val="80000"/>
                    <a:buFont typeface="Wingdings 3" panose="05040102010807070707" pitchFamily="18" charset="2"/>
                    <a:buChar char=""/>
                    <a:defRPr sz="1400" b="0" i="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4pPr>
                  <a:lvl5pPr marL="2057400" indent="-228600" algn="l" defTabSz="457200" rtl="0" eaLnBrk="1" latinLnBrk="0" hangingPunct="1">
                    <a:spcBef>
                      <a:spcPts val="1000"/>
                    </a:spcBef>
                    <a:spcAft>
                      <a:spcPts val="0"/>
                    </a:spcAft>
                    <a:buClr>
                      <a:schemeClr val="bg2">
                        <a:lumMod val="40000"/>
                        <a:lumOff val="60000"/>
                      </a:schemeClr>
                    </a:buClr>
                    <a:buSzPct val="80000"/>
                    <a:buFont typeface="Wingdings 3" panose="05040102010807070707" pitchFamily="18" charset="2"/>
                    <a:buChar char=""/>
                    <a:defRPr sz="1400" b="0" i="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5pPr>
                </a:lstStyle>
                <a:p>
                  <a:pPr marL="0" lvl="0" indent="0" algn="ctr"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id-ID" altLang="en-US" sz="1800" dirty="0">
                      <a:latin typeface="Times New Roman" panose="02020603050405020304" pitchFamily="18" charset="0"/>
                    </a:rPr>
                    <a:t>3</a:t>
                  </a:r>
                  <a:endParaRPr lang="id-ID" altLang="en-US" sz="1600" dirty="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9238" name="Group 118"/>
              <p:cNvGrpSpPr/>
              <p:nvPr/>
            </p:nvGrpSpPr>
            <p:grpSpPr>
              <a:xfrm>
                <a:off x="4270" y="3256"/>
                <a:ext cx="362" cy="310"/>
                <a:chOff x="3792" y="3211"/>
                <a:chExt cx="459" cy="392"/>
              </a:xfrm>
            </p:grpSpPr>
            <p:sp>
              <p:nvSpPr>
                <p:cNvPr id="9258" name="Freeform 119"/>
                <p:cNvSpPr/>
                <p:nvPr/>
              </p:nvSpPr>
              <p:spPr>
                <a:xfrm rot="2493420">
                  <a:off x="3833" y="3271"/>
                  <a:ext cx="418" cy="320"/>
                </a:xfrm>
                <a:custGeom>
                  <a:avLst/>
                  <a:gdLst>
                    <a:gd name="txL" fmla="*/ 0 w 2925"/>
                    <a:gd name="txT" fmla="*/ 0 h 2239"/>
                    <a:gd name="txR" fmla="*/ 2925 w 2925"/>
                    <a:gd name="txB" fmla="*/ 2239 h 2239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1" y="0"/>
                    </a:cxn>
                    <a:cxn ang="0">
                      <a:pos x="1" y="1"/>
                    </a:cxn>
                    <a:cxn ang="0">
                      <a:pos x="1" y="1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2925" h="2239">
                      <a:moveTo>
                        <a:pt x="0" y="872"/>
                      </a:moveTo>
                      <a:lnTo>
                        <a:pt x="664" y="590"/>
                      </a:lnTo>
                      <a:lnTo>
                        <a:pt x="626" y="194"/>
                      </a:lnTo>
                      <a:lnTo>
                        <a:pt x="507" y="75"/>
                      </a:lnTo>
                      <a:lnTo>
                        <a:pt x="626" y="69"/>
                      </a:lnTo>
                      <a:lnTo>
                        <a:pt x="701" y="126"/>
                      </a:lnTo>
                      <a:lnTo>
                        <a:pt x="795" y="552"/>
                      </a:lnTo>
                      <a:lnTo>
                        <a:pt x="1109" y="452"/>
                      </a:lnTo>
                      <a:lnTo>
                        <a:pt x="1045" y="0"/>
                      </a:lnTo>
                      <a:lnTo>
                        <a:pt x="1158" y="81"/>
                      </a:lnTo>
                      <a:lnTo>
                        <a:pt x="1208" y="408"/>
                      </a:lnTo>
                      <a:lnTo>
                        <a:pt x="1303" y="396"/>
                      </a:lnTo>
                      <a:lnTo>
                        <a:pt x="2925" y="1212"/>
                      </a:lnTo>
                      <a:lnTo>
                        <a:pt x="1427" y="2239"/>
                      </a:lnTo>
                      <a:lnTo>
                        <a:pt x="0" y="872"/>
                      </a:ln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259" name="Freeform 120"/>
                <p:cNvSpPr/>
                <p:nvPr/>
              </p:nvSpPr>
              <p:spPr>
                <a:xfrm rot="2493420">
                  <a:off x="3818" y="3347"/>
                  <a:ext cx="375" cy="223"/>
                </a:xfrm>
                <a:custGeom>
                  <a:avLst/>
                  <a:gdLst>
                    <a:gd name="txL" fmla="*/ 0 w 2624"/>
                    <a:gd name="txT" fmla="*/ 0 h 1557"/>
                    <a:gd name="txR" fmla="*/ 2624 w 2624"/>
                    <a:gd name="txB" fmla="*/ 1557 h 1557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1"/>
                    </a:cxn>
                    <a:cxn ang="0">
                      <a:pos x="1" y="0"/>
                    </a:cxn>
                    <a:cxn ang="0">
                      <a:pos x="1" y="1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2624" h="1557">
                      <a:moveTo>
                        <a:pt x="533" y="0"/>
                      </a:moveTo>
                      <a:lnTo>
                        <a:pt x="0" y="244"/>
                      </a:lnTo>
                      <a:lnTo>
                        <a:pt x="1328" y="1557"/>
                      </a:lnTo>
                      <a:lnTo>
                        <a:pt x="2624" y="646"/>
                      </a:lnTo>
                      <a:lnTo>
                        <a:pt x="1315" y="1425"/>
                      </a:lnTo>
                      <a:lnTo>
                        <a:pt x="126" y="307"/>
                      </a:lnTo>
                      <a:lnTo>
                        <a:pt x="226" y="176"/>
                      </a:lnTo>
                      <a:lnTo>
                        <a:pt x="533" y="0"/>
                      </a:lnTo>
                      <a:close/>
                    </a:path>
                  </a:pathLst>
                </a:custGeom>
                <a:solidFill>
                  <a:srgbClr val="FFDBA5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260" name="Freeform 121"/>
                <p:cNvSpPr/>
                <p:nvPr/>
              </p:nvSpPr>
              <p:spPr>
                <a:xfrm rot="2493420">
                  <a:off x="3852" y="3385"/>
                  <a:ext cx="317" cy="154"/>
                </a:xfrm>
                <a:custGeom>
                  <a:avLst/>
                  <a:gdLst>
                    <a:gd name="txL" fmla="*/ 0 w 2216"/>
                    <a:gd name="txT" fmla="*/ 0 h 1073"/>
                    <a:gd name="txR" fmla="*/ 2216 w 2216"/>
                    <a:gd name="txB" fmla="*/ 1073 h 1073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1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2216" h="1073">
                      <a:moveTo>
                        <a:pt x="0" y="0"/>
                      </a:moveTo>
                      <a:lnTo>
                        <a:pt x="6" y="157"/>
                      </a:lnTo>
                      <a:lnTo>
                        <a:pt x="1083" y="1073"/>
                      </a:lnTo>
                      <a:lnTo>
                        <a:pt x="2192" y="377"/>
                      </a:lnTo>
                      <a:lnTo>
                        <a:pt x="2216" y="183"/>
                      </a:lnTo>
                      <a:lnTo>
                        <a:pt x="1121" y="79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D1FCFF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261" name="Freeform 122"/>
                <p:cNvSpPr/>
                <p:nvPr/>
              </p:nvSpPr>
              <p:spPr>
                <a:xfrm rot="2493420">
                  <a:off x="3966" y="3211"/>
                  <a:ext cx="76" cy="125"/>
                </a:xfrm>
                <a:custGeom>
                  <a:avLst/>
                  <a:gdLst>
                    <a:gd name="txL" fmla="*/ 0 w 527"/>
                    <a:gd name="txT" fmla="*/ 0 h 872"/>
                    <a:gd name="txR" fmla="*/ 527 w 527"/>
                    <a:gd name="txB" fmla="*/ 872 h 872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527" h="872">
                      <a:moveTo>
                        <a:pt x="527" y="728"/>
                      </a:moveTo>
                      <a:lnTo>
                        <a:pt x="445" y="69"/>
                      </a:lnTo>
                      <a:lnTo>
                        <a:pt x="307" y="0"/>
                      </a:lnTo>
                      <a:lnTo>
                        <a:pt x="138" y="19"/>
                      </a:lnTo>
                      <a:lnTo>
                        <a:pt x="57" y="107"/>
                      </a:lnTo>
                      <a:lnTo>
                        <a:pt x="0" y="872"/>
                      </a:lnTo>
                      <a:lnTo>
                        <a:pt x="119" y="672"/>
                      </a:lnTo>
                      <a:lnTo>
                        <a:pt x="150" y="194"/>
                      </a:lnTo>
                      <a:lnTo>
                        <a:pt x="207" y="126"/>
                      </a:lnTo>
                      <a:lnTo>
                        <a:pt x="282" y="120"/>
                      </a:lnTo>
                      <a:lnTo>
                        <a:pt x="338" y="176"/>
                      </a:lnTo>
                      <a:lnTo>
                        <a:pt x="389" y="766"/>
                      </a:lnTo>
                      <a:lnTo>
                        <a:pt x="439" y="785"/>
                      </a:lnTo>
                      <a:lnTo>
                        <a:pt x="376" y="157"/>
                      </a:lnTo>
                      <a:lnTo>
                        <a:pt x="288" y="56"/>
                      </a:lnTo>
                      <a:lnTo>
                        <a:pt x="364" y="56"/>
                      </a:lnTo>
                      <a:lnTo>
                        <a:pt x="414" y="138"/>
                      </a:lnTo>
                      <a:lnTo>
                        <a:pt x="527" y="728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262" name="Freeform 123"/>
                <p:cNvSpPr/>
                <p:nvPr/>
              </p:nvSpPr>
              <p:spPr>
                <a:xfrm rot="2493420">
                  <a:off x="4035" y="3250"/>
                  <a:ext cx="68" cy="100"/>
                </a:xfrm>
                <a:custGeom>
                  <a:avLst/>
                  <a:gdLst>
                    <a:gd name="txL" fmla="*/ 0 w 476"/>
                    <a:gd name="txT" fmla="*/ 0 h 704"/>
                    <a:gd name="txR" fmla="*/ 476 w 476"/>
                    <a:gd name="txB" fmla="*/ 704 h 704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476" h="704">
                      <a:moveTo>
                        <a:pt x="346" y="666"/>
                      </a:moveTo>
                      <a:lnTo>
                        <a:pt x="282" y="164"/>
                      </a:lnTo>
                      <a:lnTo>
                        <a:pt x="226" y="139"/>
                      </a:lnTo>
                      <a:lnTo>
                        <a:pt x="163" y="177"/>
                      </a:lnTo>
                      <a:lnTo>
                        <a:pt x="132" y="270"/>
                      </a:lnTo>
                      <a:lnTo>
                        <a:pt x="88" y="679"/>
                      </a:lnTo>
                      <a:lnTo>
                        <a:pt x="26" y="704"/>
                      </a:lnTo>
                      <a:lnTo>
                        <a:pt x="0" y="553"/>
                      </a:lnTo>
                      <a:lnTo>
                        <a:pt x="64" y="95"/>
                      </a:lnTo>
                      <a:lnTo>
                        <a:pt x="138" y="20"/>
                      </a:lnTo>
                      <a:lnTo>
                        <a:pt x="264" y="0"/>
                      </a:lnTo>
                      <a:lnTo>
                        <a:pt x="402" y="89"/>
                      </a:lnTo>
                      <a:lnTo>
                        <a:pt x="476" y="610"/>
                      </a:lnTo>
                      <a:lnTo>
                        <a:pt x="364" y="126"/>
                      </a:lnTo>
                      <a:lnTo>
                        <a:pt x="295" y="70"/>
                      </a:lnTo>
                      <a:lnTo>
                        <a:pt x="326" y="189"/>
                      </a:lnTo>
                      <a:lnTo>
                        <a:pt x="383" y="704"/>
                      </a:lnTo>
                      <a:lnTo>
                        <a:pt x="346" y="666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263" name="Freeform 124"/>
                <p:cNvSpPr/>
                <p:nvPr/>
              </p:nvSpPr>
              <p:spPr>
                <a:xfrm rot="2493420">
                  <a:off x="3792" y="3345"/>
                  <a:ext cx="432" cy="243"/>
                </a:xfrm>
                <a:custGeom>
                  <a:avLst/>
                  <a:gdLst>
                    <a:gd name="txL" fmla="*/ 0 w 3024"/>
                    <a:gd name="txT" fmla="*/ 0 h 1702"/>
                    <a:gd name="txR" fmla="*/ 3024 w 3024"/>
                    <a:gd name="txB" fmla="*/ 1702 h 1702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1"/>
                    </a:cxn>
                    <a:cxn ang="0">
                      <a:pos x="1" y="0"/>
                    </a:cxn>
                    <a:cxn ang="0">
                      <a:pos x="1" y="0"/>
                    </a:cxn>
                    <a:cxn ang="0">
                      <a:pos x="1" y="0"/>
                    </a:cxn>
                    <a:cxn ang="0">
                      <a:pos x="1" y="1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3024" h="1702">
                      <a:moveTo>
                        <a:pt x="669" y="0"/>
                      </a:moveTo>
                      <a:lnTo>
                        <a:pt x="0" y="270"/>
                      </a:lnTo>
                      <a:lnTo>
                        <a:pt x="1458" y="1702"/>
                      </a:lnTo>
                      <a:lnTo>
                        <a:pt x="3024" y="629"/>
                      </a:lnTo>
                      <a:lnTo>
                        <a:pt x="2792" y="503"/>
                      </a:lnTo>
                      <a:lnTo>
                        <a:pt x="2899" y="647"/>
                      </a:lnTo>
                      <a:lnTo>
                        <a:pt x="1464" y="1631"/>
                      </a:lnTo>
                      <a:lnTo>
                        <a:pt x="112" y="277"/>
                      </a:lnTo>
                      <a:lnTo>
                        <a:pt x="669" y="0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264" name="Freeform 125"/>
                <p:cNvSpPr/>
                <p:nvPr/>
              </p:nvSpPr>
              <p:spPr>
                <a:xfrm rot="2493420">
                  <a:off x="3869" y="3324"/>
                  <a:ext cx="150" cy="164"/>
                </a:xfrm>
                <a:custGeom>
                  <a:avLst/>
                  <a:gdLst>
                    <a:gd name="txL" fmla="*/ 0 w 1052"/>
                    <a:gd name="txT" fmla="*/ 0 h 1148"/>
                    <a:gd name="txR" fmla="*/ 1052 w 1052"/>
                    <a:gd name="txB" fmla="*/ 1148 h 1148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1052" h="1148">
                      <a:moveTo>
                        <a:pt x="0" y="0"/>
                      </a:moveTo>
                      <a:lnTo>
                        <a:pt x="0" y="220"/>
                      </a:lnTo>
                      <a:lnTo>
                        <a:pt x="1052" y="1148"/>
                      </a:lnTo>
                      <a:lnTo>
                        <a:pt x="44" y="195"/>
                      </a:lnTo>
                      <a:lnTo>
                        <a:pt x="1039" y="1004"/>
                      </a:lnTo>
                      <a:lnTo>
                        <a:pt x="50" y="119"/>
                      </a:lnTo>
                      <a:lnTo>
                        <a:pt x="1033" y="87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265" name="Freeform 126"/>
                <p:cNvSpPr/>
                <p:nvPr/>
              </p:nvSpPr>
              <p:spPr>
                <a:xfrm rot="2493420">
                  <a:off x="3955" y="3295"/>
                  <a:ext cx="43" cy="17"/>
                </a:xfrm>
                <a:custGeom>
                  <a:avLst/>
                  <a:gdLst>
                    <a:gd name="txL" fmla="*/ 0 w 301"/>
                    <a:gd name="txT" fmla="*/ 0 h 119"/>
                    <a:gd name="txR" fmla="*/ 301 w 301"/>
                    <a:gd name="txB" fmla="*/ 119 h 119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301" h="119">
                      <a:moveTo>
                        <a:pt x="0" y="119"/>
                      </a:moveTo>
                      <a:lnTo>
                        <a:pt x="288" y="0"/>
                      </a:lnTo>
                      <a:lnTo>
                        <a:pt x="301" y="37"/>
                      </a:lnTo>
                      <a:lnTo>
                        <a:pt x="0" y="119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266" name="Freeform 127"/>
                <p:cNvSpPr/>
                <p:nvPr/>
              </p:nvSpPr>
              <p:spPr>
                <a:xfrm rot="2493420">
                  <a:off x="4011" y="3314"/>
                  <a:ext cx="48" cy="24"/>
                </a:xfrm>
                <a:custGeom>
                  <a:avLst/>
                  <a:gdLst>
                    <a:gd name="txL" fmla="*/ 0 w 339"/>
                    <a:gd name="txT" fmla="*/ 0 h 163"/>
                    <a:gd name="txR" fmla="*/ 339 w 339"/>
                    <a:gd name="txB" fmla="*/ 163 h 163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339" h="163">
                      <a:moveTo>
                        <a:pt x="0" y="132"/>
                      </a:moveTo>
                      <a:lnTo>
                        <a:pt x="333" y="0"/>
                      </a:lnTo>
                      <a:lnTo>
                        <a:pt x="339" y="69"/>
                      </a:lnTo>
                      <a:lnTo>
                        <a:pt x="19" y="163"/>
                      </a:lnTo>
                      <a:lnTo>
                        <a:pt x="0" y="132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267" name="Freeform 128"/>
                <p:cNvSpPr/>
                <p:nvPr/>
              </p:nvSpPr>
              <p:spPr>
                <a:xfrm rot="2493420">
                  <a:off x="3888" y="3342"/>
                  <a:ext cx="326" cy="176"/>
                </a:xfrm>
                <a:custGeom>
                  <a:avLst/>
                  <a:gdLst>
                    <a:gd name="txL" fmla="*/ 0 w 2286"/>
                    <a:gd name="txT" fmla="*/ 0 h 1236"/>
                    <a:gd name="txR" fmla="*/ 2286 w 2286"/>
                    <a:gd name="txB" fmla="*/ 1236 h 1236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0" y="1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2286" h="1236">
                      <a:moveTo>
                        <a:pt x="858" y="31"/>
                      </a:moveTo>
                      <a:lnTo>
                        <a:pt x="940" y="0"/>
                      </a:lnTo>
                      <a:lnTo>
                        <a:pt x="2286" y="533"/>
                      </a:lnTo>
                      <a:lnTo>
                        <a:pt x="1078" y="1236"/>
                      </a:lnTo>
                      <a:lnTo>
                        <a:pt x="0" y="414"/>
                      </a:lnTo>
                      <a:lnTo>
                        <a:pt x="1072" y="1148"/>
                      </a:lnTo>
                      <a:lnTo>
                        <a:pt x="2224" y="540"/>
                      </a:lnTo>
                      <a:lnTo>
                        <a:pt x="952" y="56"/>
                      </a:lnTo>
                      <a:lnTo>
                        <a:pt x="864" y="82"/>
                      </a:lnTo>
                      <a:lnTo>
                        <a:pt x="858" y="31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268" name="Freeform 129"/>
                <p:cNvSpPr/>
                <p:nvPr/>
              </p:nvSpPr>
              <p:spPr>
                <a:xfrm rot="2493420">
                  <a:off x="3975" y="3457"/>
                  <a:ext cx="184" cy="146"/>
                </a:xfrm>
                <a:custGeom>
                  <a:avLst/>
                  <a:gdLst>
                    <a:gd name="txL" fmla="*/ 0 w 1284"/>
                    <a:gd name="txT" fmla="*/ 0 h 1023"/>
                    <a:gd name="txR" fmla="*/ 1284 w 1284"/>
                    <a:gd name="txB" fmla="*/ 1023 h 1023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1" y="0"/>
                    </a:cxn>
                    <a:cxn ang="0">
                      <a:pos x="1" y="0"/>
                    </a:cxn>
                    <a:cxn ang="0">
                      <a:pos x="1" y="0"/>
                    </a:cxn>
                    <a:cxn ang="0">
                      <a:pos x="1" y="0"/>
                    </a:cxn>
                    <a:cxn ang="0">
                      <a:pos x="1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1284" h="1023">
                      <a:moveTo>
                        <a:pt x="19" y="728"/>
                      </a:moveTo>
                      <a:lnTo>
                        <a:pt x="0" y="1023"/>
                      </a:lnTo>
                      <a:lnTo>
                        <a:pt x="1221" y="282"/>
                      </a:lnTo>
                      <a:lnTo>
                        <a:pt x="1284" y="156"/>
                      </a:lnTo>
                      <a:lnTo>
                        <a:pt x="1221" y="156"/>
                      </a:lnTo>
                      <a:lnTo>
                        <a:pt x="1277" y="94"/>
                      </a:lnTo>
                      <a:lnTo>
                        <a:pt x="1190" y="94"/>
                      </a:lnTo>
                      <a:lnTo>
                        <a:pt x="1228" y="0"/>
                      </a:lnTo>
                      <a:lnTo>
                        <a:pt x="1102" y="106"/>
                      </a:lnTo>
                      <a:lnTo>
                        <a:pt x="1184" y="138"/>
                      </a:lnTo>
                      <a:lnTo>
                        <a:pt x="1153" y="189"/>
                      </a:lnTo>
                      <a:lnTo>
                        <a:pt x="1196" y="220"/>
                      </a:lnTo>
                      <a:lnTo>
                        <a:pt x="1153" y="288"/>
                      </a:lnTo>
                      <a:lnTo>
                        <a:pt x="100" y="885"/>
                      </a:lnTo>
                      <a:lnTo>
                        <a:pt x="1065" y="251"/>
                      </a:lnTo>
                      <a:lnTo>
                        <a:pt x="94" y="784"/>
                      </a:lnTo>
                      <a:lnTo>
                        <a:pt x="1027" y="150"/>
                      </a:lnTo>
                      <a:lnTo>
                        <a:pt x="19" y="728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269" name="Freeform 130"/>
                <p:cNvSpPr/>
                <p:nvPr/>
              </p:nvSpPr>
              <p:spPr>
                <a:xfrm rot="2493420">
                  <a:off x="3977" y="3320"/>
                  <a:ext cx="31" cy="14"/>
                </a:xfrm>
                <a:custGeom>
                  <a:avLst/>
                  <a:gdLst>
                    <a:gd name="txL" fmla="*/ 0 w 220"/>
                    <a:gd name="txT" fmla="*/ 0 h 101"/>
                    <a:gd name="txR" fmla="*/ 220 w 220"/>
                    <a:gd name="txB" fmla="*/ 101 h 101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220" h="101">
                      <a:moveTo>
                        <a:pt x="57" y="12"/>
                      </a:moveTo>
                      <a:lnTo>
                        <a:pt x="0" y="63"/>
                      </a:lnTo>
                      <a:lnTo>
                        <a:pt x="51" y="101"/>
                      </a:lnTo>
                      <a:lnTo>
                        <a:pt x="163" y="101"/>
                      </a:lnTo>
                      <a:lnTo>
                        <a:pt x="220" y="44"/>
                      </a:lnTo>
                      <a:lnTo>
                        <a:pt x="207" y="0"/>
                      </a:lnTo>
                      <a:lnTo>
                        <a:pt x="176" y="0"/>
                      </a:lnTo>
                      <a:lnTo>
                        <a:pt x="169" y="63"/>
                      </a:lnTo>
                      <a:lnTo>
                        <a:pt x="113" y="69"/>
                      </a:lnTo>
                      <a:lnTo>
                        <a:pt x="57" y="12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270" name="Freeform 131"/>
                <p:cNvSpPr/>
                <p:nvPr/>
              </p:nvSpPr>
              <p:spPr>
                <a:xfrm rot="2493420">
                  <a:off x="4041" y="3346"/>
                  <a:ext cx="27" cy="14"/>
                </a:xfrm>
                <a:custGeom>
                  <a:avLst/>
                  <a:gdLst>
                    <a:gd name="txL" fmla="*/ 0 w 188"/>
                    <a:gd name="txT" fmla="*/ 0 h 95"/>
                    <a:gd name="txR" fmla="*/ 188 w 188"/>
                    <a:gd name="txB" fmla="*/ 95 h 95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188" h="95">
                      <a:moveTo>
                        <a:pt x="39" y="13"/>
                      </a:moveTo>
                      <a:lnTo>
                        <a:pt x="0" y="64"/>
                      </a:lnTo>
                      <a:lnTo>
                        <a:pt x="57" y="95"/>
                      </a:lnTo>
                      <a:lnTo>
                        <a:pt x="188" y="70"/>
                      </a:lnTo>
                      <a:lnTo>
                        <a:pt x="188" y="0"/>
                      </a:lnTo>
                      <a:lnTo>
                        <a:pt x="138" y="57"/>
                      </a:lnTo>
                      <a:lnTo>
                        <a:pt x="70" y="51"/>
                      </a:lnTo>
                      <a:lnTo>
                        <a:pt x="39" y="13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271" name="Freeform 132"/>
                <p:cNvSpPr/>
                <p:nvPr/>
              </p:nvSpPr>
              <p:spPr>
                <a:xfrm rot="2493420">
                  <a:off x="4043" y="3314"/>
                  <a:ext cx="24" cy="10"/>
                </a:xfrm>
                <a:custGeom>
                  <a:avLst/>
                  <a:gdLst>
                    <a:gd name="txL" fmla="*/ 0 w 169"/>
                    <a:gd name="txT" fmla="*/ 0 h 69"/>
                    <a:gd name="txR" fmla="*/ 169 w 169"/>
                    <a:gd name="txB" fmla="*/ 69 h 69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169" h="69">
                      <a:moveTo>
                        <a:pt x="0" y="69"/>
                      </a:moveTo>
                      <a:lnTo>
                        <a:pt x="169" y="0"/>
                      </a:lnTo>
                      <a:lnTo>
                        <a:pt x="169" y="50"/>
                      </a:lnTo>
                      <a:lnTo>
                        <a:pt x="0" y="69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272" name="Freeform 133"/>
                <p:cNvSpPr/>
                <p:nvPr/>
              </p:nvSpPr>
              <p:spPr>
                <a:xfrm rot="2493420">
                  <a:off x="4067" y="3347"/>
                  <a:ext cx="75" cy="30"/>
                </a:xfrm>
                <a:custGeom>
                  <a:avLst/>
                  <a:gdLst>
                    <a:gd name="txL" fmla="*/ 0 w 526"/>
                    <a:gd name="txT" fmla="*/ 0 h 214"/>
                    <a:gd name="txR" fmla="*/ 526 w 526"/>
                    <a:gd name="txB" fmla="*/ 214 h 214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526" h="214">
                      <a:moveTo>
                        <a:pt x="0" y="33"/>
                      </a:moveTo>
                      <a:lnTo>
                        <a:pt x="70" y="0"/>
                      </a:lnTo>
                      <a:lnTo>
                        <a:pt x="526" y="214"/>
                      </a:lnTo>
                      <a:lnTo>
                        <a:pt x="88" y="45"/>
                      </a:lnTo>
                      <a:lnTo>
                        <a:pt x="6" y="64"/>
                      </a:lnTo>
                      <a:lnTo>
                        <a:pt x="0" y="33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273" name="Freeform 134"/>
                <p:cNvSpPr/>
                <p:nvPr/>
              </p:nvSpPr>
              <p:spPr>
                <a:xfrm rot="2493420">
                  <a:off x="4014" y="3239"/>
                  <a:ext cx="18" cy="101"/>
                </a:xfrm>
                <a:custGeom>
                  <a:avLst/>
                  <a:gdLst>
                    <a:gd name="txL" fmla="*/ 0 w 125"/>
                    <a:gd name="txT" fmla="*/ 0 h 709"/>
                    <a:gd name="txR" fmla="*/ 125 w 125"/>
                    <a:gd name="txB" fmla="*/ 709 h 709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125" h="709">
                      <a:moveTo>
                        <a:pt x="0" y="0"/>
                      </a:moveTo>
                      <a:lnTo>
                        <a:pt x="81" y="709"/>
                      </a:lnTo>
                      <a:lnTo>
                        <a:pt x="125" y="65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CCCFF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274" name="Freeform 135"/>
                <p:cNvSpPr/>
                <p:nvPr/>
              </p:nvSpPr>
              <p:spPr>
                <a:xfrm rot="2493420">
                  <a:off x="4071" y="3281"/>
                  <a:ext cx="17" cy="83"/>
                </a:xfrm>
                <a:custGeom>
                  <a:avLst/>
                  <a:gdLst>
                    <a:gd name="txL" fmla="*/ 0 w 120"/>
                    <a:gd name="txT" fmla="*/ 0 h 585"/>
                    <a:gd name="txR" fmla="*/ 120 w 120"/>
                    <a:gd name="txB" fmla="*/ 585 h 585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120" h="585">
                      <a:moveTo>
                        <a:pt x="0" y="0"/>
                      </a:moveTo>
                      <a:lnTo>
                        <a:pt x="57" y="585"/>
                      </a:lnTo>
                      <a:lnTo>
                        <a:pt x="120" y="546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CCCFF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275" name="Text Box 136"/>
                <p:cNvSpPr txBox="1"/>
                <p:nvPr/>
              </p:nvSpPr>
              <p:spPr>
                <a:xfrm rot="-761186">
                  <a:off x="3973" y="3310"/>
                  <a:ext cx="147" cy="292"/>
                </a:xfrm>
                <a:prstGeom prst="rect">
                  <a:avLst/>
                </a:prstGeom>
                <a:noFill/>
                <a:ln w="12700">
                  <a:noFill/>
                </a:ln>
              </p:spPr>
              <p:txBody>
                <a:bodyPr>
                  <a:spAutoFit/>
                </a:bodyPr>
                <a:lstStyle>
                  <a:lvl1pPr marL="342900" indent="-342900" algn="l" defTabSz="457200" rtl="0" eaLnBrk="1" latinLnBrk="0" hangingPunct="1">
                    <a:spcBef>
                      <a:spcPts val="1000"/>
                    </a:spcBef>
                    <a:spcAft>
                      <a:spcPts val="0"/>
                    </a:spcAft>
                    <a:buClr>
                      <a:schemeClr val="bg2">
                        <a:lumMod val="40000"/>
                        <a:lumOff val="60000"/>
                      </a:schemeClr>
                    </a:buClr>
                    <a:buSzPct val="80000"/>
                    <a:buFont typeface="Wingdings 3" panose="05040102010807070707" pitchFamily="18" charset="2"/>
                    <a:buChar char=""/>
                    <a:defRPr sz="200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1pPr>
                  <a:lvl2pPr marL="742950" indent="-285750" algn="l" defTabSz="457200" rtl="0" eaLnBrk="1" latinLnBrk="0" hangingPunct="1">
                    <a:spcBef>
                      <a:spcPts val="1000"/>
                    </a:spcBef>
                    <a:spcAft>
                      <a:spcPts val="0"/>
                    </a:spcAft>
                    <a:buClr>
                      <a:schemeClr val="bg2">
                        <a:lumMod val="40000"/>
                        <a:lumOff val="60000"/>
                      </a:schemeClr>
                    </a:buClr>
                    <a:buSzPct val="80000"/>
                    <a:buFont typeface="Wingdings 3" panose="05040102010807070707" pitchFamily="18" charset="2"/>
                    <a:buChar char=""/>
                    <a:defRPr sz="1800" b="0" i="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2pPr>
                  <a:lvl3pPr marL="1143000" indent="-228600" algn="l" defTabSz="457200" rtl="0" eaLnBrk="1" latinLnBrk="0" hangingPunct="1">
                    <a:spcBef>
                      <a:spcPts val="1000"/>
                    </a:spcBef>
                    <a:spcAft>
                      <a:spcPts val="0"/>
                    </a:spcAft>
                    <a:buClr>
                      <a:schemeClr val="bg2">
                        <a:lumMod val="40000"/>
                        <a:lumOff val="60000"/>
                      </a:schemeClr>
                    </a:buClr>
                    <a:buSzPct val="80000"/>
                    <a:buFont typeface="Wingdings 3" panose="05040102010807070707" pitchFamily="18" charset="2"/>
                    <a:buChar char=""/>
                    <a:defRPr sz="1600" b="0" i="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3pPr>
                  <a:lvl4pPr marL="1600200" indent="-228600" algn="l" defTabSz="457200" rtl="0" eaLnBrk="1" latinLnBrk="0" hangingPunct="1">
                    <a:spcBef>
                      <a:spcPts val="1000"/>
                    </a:spcBef>
                    <a:spcAft>
                      <a:spcPts val="0"/>
                    </a:spcAft>
                    <a:buClr>
                      <a:schemeClr val="bg2">
                        <a:lumMod val="40000"/>
                        <a:lumOff val="60000"/>
                      </a:schemeClr>
                    </a:buClr>
                    <a:buSzPct val="80000"/>
                    <a:buFont typeface="Wingdings 3" panose="05040102010807070707" pitchFamily="18" charset="2"/>
                    <a:buChar char=""/>
                    <a:defRPr sz="1400" b="0" i="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4pPr>
                  <a:lvl5pPr marL="2057400" indent="-228600" algn="l" defTabSz="457200" rtl="0" eaLnBrk="1" latinLnBrk="0" hangingPunct="1">
                    <a:spcBef>
                      <a:spcPts val="1000"/>
                    </a:spcBef>
                    <a:spcAft>
                      <a:spcPts val="0"/>
                    </a:spcAft>
                    <a:buClr>
                      <a:schemeClr val="bg2">
                        <a:lumMod val="40000"/>
                        <a:lumOff val="60000"/>
                      </a:schemeClr>
                    </a:buClr>
                    <a:buSzPct val="80000"/>
                    <a:buFont typeface="Wingdings 3" panose="05040102010807070707" pitchFamily="18" charset="2"/>
                    <a:buChar char=""/>
                    <a:defRPr sz="1400" b="0" i="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5pPr>
                </a:lstStyle>
                <a:p>
                  <a:pPr marL="0" lvl="0" indent="0" algn="ctr"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id-ID" altLang="en-US" sz="1800" dirty="0">
                      <a:latin typeface="Times New Roman" panose="02020603050405020304" pitchFamily="18" charset="0"/>
                    </a:rPr>
                    <a:t>4</a:t>
                  </a:r>
                  <a:endParaRPr lang="id-ID" altLang="en-US" sz="1600" dirty="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9239" name="Group 137"/>
              <p:cNvGrpSpPr/>
              <p:nvPr/>
            </p:nvGrpSpPr>
            <p:grpSpPr>
              <a:xfrm>
                <a:off x="4513" y="3260"/>
                <a:ext cx="363" cy="310"/>
                <a:chOff x="3792" y="3211"/>
                <a:chExt cx="459" cy="392"/>
              </a:xfrm>
            </p:grpSpPr>
            <p:sp>
              <p:nvSpPr>
                <p:cNvPr id="9240" name="Freeform 138"/>
                <p:cNvSpPr/>
                <p:nvPr/>
              </p:nvSpPr>
              <p:spPr>
                <a:xfrm rot="2493420">
                  <a:off x="3833" y="3271"/>
                  <a:ext cx="418" cy="320"/>
                </a:xfrm>
                <a:custGeom>
                  <a:avLst/>
                  <a:gdLst>
                    <a:gd name="txL" fmla="*/ 0 w 2925"/>
                    <a:gd name="txT" fmla="*/ 0 h 2239"/>
                    <a:gd name="txR" fmla="*/ 2925 w 2925"/>
                    <a:gd name="txB" fmla="*/ 2239 h 2239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1" y="0"/>
                    </a:cxn>
                    <a:cxn ang="0">
                      <a:pos x="1" y="1"/>
                    </a:cxn>
                    <a:cxn ang="0">
                      <a:pos x="1" y="1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2925" h="2239">
                      <a:moveTo>
                        <a:pt x="0" y="872"/>
                      </a:moveTo>
                      <a:lnTo>
                        <a:pt x="664" y="590"/>
                      </a:lnTo>
                      <a:lnTo>
                        <a:pt x="626" y="194"/>
                      </a:lnTo>
                      <a:lnTo>
                        <a:pt x="507" y="75"/>
                      </a:lnTo>
                      <a:lnTo>
                        <a:pt x="626" y="69"/>
                      </a:lnTo>
                      <a:lnTo>
                        <a:pt x="701" y="126"/>
                      </a:lnTo>
                      <a:lnTo>
                        <a:pt x="795" y="552"/>
                      </a:lnTo>
                      <a:lnTo>
                        <a:pt x="1109" y="452"/>
                      </a:lnTo>
                      <a:lnTo>
                        <a:pt x="1045" y="0"/>
                      </a:lnTo>
                      <a:lnTo>
                        <a:pt x="1158" y="81"/>
                      </a:lnTo>
                      <a:lnTo>
                        <a:pt x="1208" y="408"/>
                      </a:lnTo>
                      <a:lnTo>
                        <a:pt x="1303" y="396"/>
                      </a:lnTo>
                      <a:lnTo>
                        <a:pt x="2925" y="1212"/>
                      </a:lnTo>
                      <a:lnTo>
                        <a:pt x="1427" y="2239"/>
                      </a:lnTo>
                      <a:lnTo>
                        <a:pt x="0" y="872"/>
                      </a:ln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241" name="Freeform 139"/>
                <p:cNvSpPr/>
                <p:nvPr/>
              </p:nvSpPr>
              <p:spPr>
                <a:xfrm rot="2493420">
                  <a:off x="3818" y="3347"/>
                  <a:ext cx="375" cy="223"/>
                </a:xfrm>
                <a:custGeom>
                  <a:avLst/>
                  <a:gdLst>
                    <a:gd name="txL" fmla="*/ 0 w 2624"/>
                    <a:gd name="txT" fmla="*/ 0 h 1557"/>
                    <a:gd name="txR" fmla="*/ 2624 w 2624"/>
                    <a:gd name="txB" fmla="*/ 1557 h 1557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1"/>
                    </a:cxn>
                    <a:cxn ang="0">
                      <a:pos x="1" y="0"/>
                    </a:cxn>
                    <a:cxn ang="0">
                      <a:pos x="1" y="1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2624" h="1557">
                      <a:moveTo>
                        <a:pt x="533" y="0"/>
                      </a:moveTo>
                      <a:lnTo>
                        <a:pt x="0" y="244"/>
                      </a:lnTo>
                      <a:lnTo>
                        <a:pt x="1328" y="1557"/>
                      </a:lnTo>
                      <a:lnTo>
                        <a:pt x="2624" y="646"/>
                      </a:lnTo>
                      <a:lnTo>
                        <a:pt x="1315" y="1425"/>
                      </a:lnTo>
                      <a:lnTo>
                        <a:pt x="126" y="307"/>
                      </a:lnTo>
                      <a:lnTo>
                        <a:pt x="226" y="176"/>
                      </a:lnTo>
                      <a:lnTo>
                        <a:pt x="533" y="0"/>
                      </a:lnTo>
                      <a:close/>
                    </a:path>
                  </a:pathLst>
                </a:custGeom>
                <a:solidFill>
                  <a:srgbClr val="FFDBA5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242" name="Freeform 140"/>
                <p:cNvSpPr/>
                <p:nvPr/>
              </p:nvSpPr>
              <p:spPr>
                <a:xfrm rot="2493420">
                  <a:off x="3852" y="3385"/>
                  <a:ext cx="317" cy="154"/>
                </a:xfrm>
                <a:custGeom>
                  <a:avLst/>
                  <a:gdLst>
                    <a:gd name="txL" fmla="*/ 0 w 2216"/>
                    <a:gd name="txT" fmla="*/ 0 h 1073"/>
                    <a:gd name="txR" fmla="*/ 2216 w 2216"/>
                    <a:gd name="txB" fmla="*/ 1073 h 1073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1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2216" h="1073">
                      <a:moveTo>
                        <a:pt x="0" y="0"/>
                      </a:moveTo>
                      <a:lnTo>
                        <a:pt x="6" y="157"/>
                      </a:lnTo>
                      <a:lnTo>
                        <a:pt x="1083" y="1073"/>
                      </a:lnTo>
                      <a:lnTo>
                        <a:pt x="2192" y="377"/>
                      </a:lnTo>
                      <a:lnTo>
                        <a:pt x="2216" y="183"/>
                      </a:lnTo>
                      <a:lnTo>
                        <a:pt x="1121" y="79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D1FCFF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243" name="Freeform 141"/>
                <p:cNvSpPr/>
                <p:nvPr/>
              </p:nvSpPr>
              <p:spPr>
                <a:xfrm rot="2493420">
                  <a:off x="3966" y="3211"/>
                  <a:ext cx="76" cy="125"/>
                </a:xfrm>
                <a:custGeom>
                  <a:avLst/>
                  <a:gdLst>
                    <a:gd name="txL" fmla="*/ 0 w 527"/>
                    <a:gd name="txT" fmla="*/ 0 h 872"/>
                    <a:gd name="txR" fmla="*/ 527 w 527"/>
                    <a:gd name="txB" fmla="*/ 872 h 872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527" h="872">
                      <a:moveTo>
                        <a:pt x="527" y="728"/>
                      </a:moveTo>
                      <a:lnTo>
                        <a:pt x="445" y="69"/>
                      </a:lnTo>
                      <a:lnTo>
                        <a:pt x="307" y="0"/>
                      </a:lnTo>
                      <a:lnTo>
                        <a:pt x="138" y="19"/>
                      </a:lnTo>
                      <a:lnTo>
                        <a:pt x="57" y="107"/>
                      </a:lnTo>
                      <a:lnTo>
                        <a:pt x="0" y="872"/>
                      </a:lnTo>
                      <a:lnTo>
                        <a:pt x="119" y="672"/>
                      </a:lnTo>
                      <a:lnTo>
                        <a:pt x="150" y="194"/>
                      </a:lnTo>
                      <a:lnTo>
                        <a:pt x="207" y="126"/>
                      </a:lnTo>
                      <a:lnTo>
                        <a:pt x="282" y="120"/>
                      </a:lnTo>
                      <a:lnTo>
                        <a:pt x="338" y="176"/>
                      </a:lnTo>
                      <a:lnTo>
                        <a:pt x="389" y="766"/>
                      </a:lnTo>
                      <a:lnTo>
                        <a:pt x="439" y="785"/>
                      </a:lnTo>
                      <a:lnTo>
                        <a:pt x="376" y="157"/>
                      </a:lnTo>
                      <a:lnTo>
                        <a:pt x="288" y="56"/>
                      </a:lnTo>
                      <a:lnTo>
                        <a:pt x="364" y="56"/>
                      </a:lnTo>
                      <a:lnTo>
                        <a:pt x="414" y="138"/>
                      </a:lnTo>
                      <a:lnTo>
                        <a:pt x="527" y="728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244" name="Freeform 142"/>
                <p:cNvSpPr/>
                <p:nvPr/>
              </p:nvSpPr>
              <p:spPr>
                <a:xfrm rot="2493420">
                  <a:off x="4035" y="3250"/>
                  <a:ext cx="68" cy="100"/>
                </a:xfrm>
                <a:custGeom>
                  <a:avLst/>
                  <a:gdLst>
                    <a:gd name="txL" fmla="*/ 0 w 476"/>
                    <a:gd name="txT" fmla="*/ 0 h 704"/>
                    <a:gd name="txR" fmla="*/ 476 w 476"/>
                    <a:gd name="txB" fmla="*/ 704 h 704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476" h="704">
                      <a:moveTo>
                        <a:pt x="346" y="666"/>
                      </a:moveTo>
                      <a:lnTo>
                        <a:pt x="282" y="164"/>
                      </a:lnTo>
                      <a:lnTo>
                        <a:pt x="226" y="139"/>
                      </a:lnTo>
                      <a:lnTo>
                        <a:pt x="163" y="177"/>
                      </a:lnTo>
                      <a:lnTo>
                        <a:pt x="132" y="270"/>
                      </a:lnTo>
                      <a:lnTo>
                        <a:pt x="88" y="679"/>
                      </a:lnTo>
                      <a:lnTo>
                        <a:pt x="26" y="704"/>
                      </a:lnTo>
                      <a:lnTo>
                        <a:pt x="0" y="553"/>
                      </a:lnTo>
                      <a:lnTo>
                        <a:pt x="64" y="95"/>
                      </a:lnTo>
                      <a:lnTo>
                        <a:pt x="138" y="20"/>
                      </a:lnTo>
                      <a:lnTo>
                        <a:pt x="264" y="0"/>
                      </a:lnTo>
                      <a:lnTo>
                        <a:pt x="402" y="89"/>
                      </a:lnTo>
                      <a:lnTo>
                        <a:pt x="476" y="610"/>
                      </a:lnTo>
                      <a:lnTo>
                        <a:pt x="364" y="126"/>
                      </a:lnTo>
                      <a:lnTo>
                        <a:pt x="295" y="70"/>
                      </a:lnTo>
                      <a:lnTo>
                        <a:pt x="326" y="189"/>
                      </a:lnTo>
                      <a:lnTo>
                        <a:pt x="383" y="704"/>
                      </a:lnTo>
                      <a:lnTo>
                        <a:pt x="346" y="666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245" name="Freeform 143"/>
                <p:cNvSpPr/>
                <p:nvPr/>
              </p:nvSpPr>
              <p:spPr>
                <a:xfrm rot="2493420">
                  <a:off x="3792" y="3345"/>
                  <a:ext cx="432" cy="243"/>
                </a:xfrm>
                <a:custGeom>
                  <a:avLst/>
                  <a:gdLst>
                    <a:gd name="txL" fmla="*/ 0 w 3024"/>
                    <a:gd name="txT" fmla="*/ 0 h 1702"/>
                    <a:gd name="txR" fmla="*/ 3024 w 3024"/>
                    <a:gd name="txB" fmla="*/ 1702 h 1702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1"/>
                    </a:cxn>
                    <a:cxn ang="0">
                      <a:pos x="1" y="0"/>
                    </a:cxn>
                    <a:cxn ang="0">
                      <a:pos x="1" y="0"/>
                    </a:cxn>
                    <a:cxn ang="0">
                      <a:pos x="1" y="0"/>
                    </a:cxn>
                    <a:cxn ang="0">
                      <a:pos x="1" y="1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3024" h="1702">
                      <a:moveTo>
                        <a:pt x="669" y="0"/>
                      </a:moveTo>
                      <a:lnTo>
                        <a:pt x="0" y="270"/>
                      </a:lnTo>
                      <a:lnTo>
                        <a:pt x="1458" y="1702"/>
                      </a:lnTo>
                      <a:lnTo>
                        <a:pt x="3024" y="629"/>
                      </a:lnTo>
                      <a:lnTo>
                        <a:pt x="2792" y="503"/>
                      </a:lnTo>
                      <a:lnTo>
                        <a:pt x="2899" y="647"/>
                      </a:lnTo>
                      <a:lnTo>
                        <a:pt x="1464" y="1631"/>
                      </a:lnTo>
                      <a:lnTo>
                        <a:pt x="112" y="277"/>
                      </a:lnTo>
                      <a:lnTo>
                        <a:pt x="669" y="0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246" name="Freeform 144"/>
                <p:cNvSpPr/>
                <p:nvPr/>
              </p:nvSpPr>
              <p:spPr>
                <a:xfrm rot="2493420">
                  <a:off x="3869" y="3324"/>
                  <a:ext cx="150" cy="164"/>
                </a:xfrm>
                <a:custGeom>
                  <a:avLst/>
                  <a:gdLst>
                    <a:gd name="txL" fmla="*/ 0 w 1052"/>
                    <a:gd name="txT" fmla="*/ 0 h 1148"/>
                    <a:gd name="txR" fmla="*/ 1052 w 1052"/>
                    <a:gd name="txB" fmla="*/ 1148 h 1148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1052" h="1148">
                      <a:moveTo>
                        <a:pt x="0" y="0"/>
                      </a:moveTo>
                      <a:lnTo>
                        <a:pt x="0" y="220"/>
                      </a:lnTo>
                      <a:lnTo>
                        <a:pt x="1052" y="1148"/>
                      </a:lnTo>
                      <a:lnTo>
                        <a:pt x="44" y="195"/>
                      </a:lnTo>
                      <a:lnTo>
                        <a:pt x="1039" y="1004"/>
                      </a:lnTo>
                      <a:lnTo>
                        <a:pt x="50" y="119"/>
                      </a:lnTo>
                      <a:lnTo>
                        <a:pt x="1033" y="87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247" name="Freeform 145"/>
                <p:cNvSpPr/>
                <p:nvPr/>
              </p:nvSpPr>
              <p:spPr>
                <a:xfrm rot="2493420">
                  <a:off x="3955" y="3295"/>
                  <a:ext cx="43" cy="17"/>
                </a:xfrm>
                <a:custGeom>
                  <a:avLst/>
                  <a:gdLst>
                    <a:gd name="txL" fmla="*/ 0 w 301"/>
                    <a:gd name="txT" fmla="*/ 0 h 119"/>
                    <a:gd name="txR" fmla="*/ 301 w 301"/>
                    <a:gd name="txB" fmla="*/ 119 h 119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301" h="119">
                      <a:moveTo>
                        <a:pt x="0" y="119"/>
                      </a:moveTo>
                      <a:lnTo>
                        <a:pt x="288" y="0"/>
                      </a:lnTo>
                      <a:lnTo>
                        <a:pt x="301" y="37"/>
                      </a:lnTo>
                      <a:lnTo>
                        <a:pt x="0" y="119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248" name="Freeform 146"/>
                <p:cNvSpPr/>
                <p:nvPr/>
              </p:nvSpPr>
              <p:spPr>
                <a:xfrm rot="2493420">
                  <a:off x="4011" y="3314"/>
                  <a:ext cx="48" cy="24"/>
                </a:xfrm>
                <a:custGeom>
                  <a:avLst/>
                  <a:gdLst>
                    <a:gd name="txL" fmla="*/ 0 w 339"/>
                    <a:gd name="txT" fmla="*/ 0 h 163"/>
                    <a:gd name="txR" fmla="*/ 339 w 339"/>
                    <a:gd name="txB" fmla="*/ 163 h 163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339" h="163">
                      <a:moveTo>
                        <a:pt x="0" y="132"/>
                      </a:moveTo>
                      <a:lnTo>
                        <a:pt x="333" y="0"/>
                      </a:lnTo>
                      <a:lnTo>
                        <a:pt x="339" y="69"/>
                      </a:lnTo>
                      <a:lnTo>
                        <a:pt x="19" y="163"/>
                      </a:lnTo>
                      <a:lnTo>
                        <a:pt x="0" y="132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249" name="Freeform 147"/>
                <p:cNvSpPr/>
                <p:nvPr/>
              </p:nvSpPr>
              <p:spPr>
                <a:xfrm rot="2493420">
                  <a:off x="3888" y="3342"/>
                  <a:ext cx="326" cy="176"/>
                </a:xfrm>
                <a:custGeom>
                  <a:avLst/>
                  <a:gdLst>
                    <a:gd name="txL" fmla="*/ 0 w 2286"/>
                    <a:gd name="txT" fmla="*/ 0 h 1236"/>
                    <a:gd name="txR" fmla="*/ 2286 w 2286"/>
                    <a:gd name="txB" fmla="*/ 1236 h 1236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0" y="1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2286" h="1236">
                      <a:moveTo>
                        <a:pt x="858" y="31"/>
                      </a:moveTo>
                      <a:lnTo>
                        <a:pt x="940" y="0"/>
                      </a:lnTo>
                      <a:lnTo>
                        <a:pt x="2286" y="533"/>
                      </a:lnTo>
                      <a:lnTo>
                        <a:pt x="1078" y="1236"/>
                      </a:lnTo>
                      <a:lnTo>
                        <a:pt x="0" y="414"/>
                      </a:lnTo>
                      <a:lnTo>
                        <a:pt x="1072" y="1148"/>
                      </a:lnTo>
                      <a:lnTo>
                        <a:pt x="2224" y="540"/>
                      </a:lnTo>
                      <a:lnTo>
                        <a:pt x="952" y="56"/>
                      </a:lnTo>
                      <a:lnTo>
                        <a:pt x="864" y="82"/>
                      </a:lnTo>
                      <a:lnTo>
                        <a:pt x="858" y="31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250" name="Freeform 148"/>
                <p:cNvSpPr/>
                <p:nvPr/>
              </p:nvSpPr>
              <p:spPr>
                <a:xfrm rot="2493420">
                  <a:off x="3975" y="3457"/>
                  <a:ext cx="184" cy="146"/>
                </a:xfrm>
                <a:custGeom>
                  <a:avLst/>
                  <a:gdLst>
                    <a:gd name="txL" fmla="*/ 0 w 1284"/>
                    <a:gd name="txT" fmla="*/ 0 h 1023"/>
                    <a:gd name="txR" fmla="*/ 1284 w 1284"/>
                    <a:gd name="txB" fmla="*/ 1023 h 1023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1" y="0"/>
                    </a:cxn>
                    <a:cxn ang="0">
                      <a:pos x="1" y="0"/>
                    </a:cxn>
                    <a:cxn ang="0">
                      <a:pos x="1" y="0"/>
                    </a:cxn>
                    <a:cxn ang="0">
                      <a:pos x="1" y="0"/>
                    </a:cxn>
                    <a:cxn ang="0">
                      <a:pos x="1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1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1284" h="1023">
                      <a:moveTo>
                        <a:pt x="19" y="728"/>
                      </a:moveTo>
                      <a:lnTo>
                        <a:pt x="0" y="1023"/>
                      </a:lnTo>
                      <a:lnTo>
                        <a:pt x="1221" y="282"/>
                      </a:lnTo>
                      <a:lnTo>
                        <a:pt x="1284" y="156"/>
                      </a:lnTo>
                      <a:lnTo>
                        <a:pt x="1221" y="156"/>
                      </a:lnTo>
                      <a:lnTo>
                        <a:pt x="1277" y="94"/>
                      </a:lnTo>
                      <a:lnTo>
                        <a:pt x="1190" y="94"/>
                      </a:lnTo>
                      <a:lnTo>
                        <a:pt x="1228" y="0"/>
                      </a:lnTo>
                      <a:lnTo>
                        <a:pt x="1102" y="106"/>
                      </a:lnTo>
                      <a:lnTo>
                        <a:pt x="1184" y="138"/>
                      </a:lnTo>
                      <a:lnTo>
                        <a:pt x="1153" y="189"/>
                      </a:lnTo>
                      <a:lnTo>
                        <a:pt x="1196" y="220"/>
                      </a:lnTo>
                      <a:lnTo>
                        <a:pt x="1153" y="288"/>
                      </a:lnTo>
                      <a:lnTo>
                        <a:pt x="100" y="885"/>
                      </a:lnTo>
                      <a:lnTo>
                        <a:pt x="1065" y="251"/>
                      </a:lnTo>
                      <a:lnTo>
                        <a:pt x="94" y="784"/>
                      </a:lnTo>
                      <a:lnTo>
                        <a:pt x="1027" y="150"/>
                      </a:lnTo>
                      <a:lnTo>
                        <a:pt x="19" y="728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251" name="Freeform 149"/>
                <p:cNvSpPr/>
                <p:nvPr/>
              </p:nvSpPr>
              <p:spPr>
                <a:xfrm rot="2493420">
                  <a:off x="3977" y="3320"/>
                  <a:ext cx="31" cy="14"/>
                </a:xfrm>
                <a:custGeom>
                  <a:avLst/>
                  <a:gdLst>
                    <a:gd name="txL" fmla="*/ 0 w 220"/>
                    <a:gd name="txT" fmla="*/ 0 h 101"/>
                    <a:gd name="txR" fmla="*/ 220 w 220"/>
                    <a:gd name="txB" fmla="*/ 101 h 101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220" h="101">
                      <a:moveTo>
                        <a:pt x="57" y="12"/>
                      </a:moveTo>
                      <a:lnTo>
                        <a:pt x="0" y="63"/>
                      </a:lnTo>
                      <a:lnTo>
                        <a:pt x="51" y="101"/>
                      </a:lnTo>
                      <a:lnTo>
                        <a:pt x="163" y="101"/>
                      </a:lnTo>
                      <a:lnTo>
                        <a:pt x="220" y="44"/>
                      </a:lnTo>
                      <a:lnTo>
                        <a:pt x="207" y="0"/>
                      </a:lnTo>
                      <a:lnTo>
                        <a:pt x="176" y="0"/>
                      </a:lnTo>
                      <a:lnTo>
                        <a:pt x="169" y="63"/>
                      </a:lnTo>
                      <a:lnTo>
                        <a:pt x="113" y="69"/>
                      </a:lnTo>
                      <a:lnTo>
                        <a:pt x="57" y="12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252" name="Freeform 150"/>
                <p:cNvSpPr/>
                <p:nvPr/>
              </p:nvSpPr>
              <p:spPr>
                <a:xfrm rot="2493420">
                  <a:off x="4041" y="3346"/>
                  <a:ext cx="27" cy="14"/>
                </a:xfrm>
                <a:custGeom>
                  <a:avLst/>
                  <a:gdLst>
                    <a:gd name="txL" fmla="*/ 0 w 188"/>
                    <a:gd name="txT" fmla="*/ 0 h 95"/>
                    <a:gd name="txR" fmla="*/ 188 w 188"/>
                    <a:gd name="txB" fmla="*/ 95 h 95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188" h="95">
                      <a:moveTo>
                        <a:pt x="39" y="13"/>
                      </a:moveTo>
                      <a:lnTo>
                        <a:pt x="0" y="64"/>
                      </a:lnTo>
                      <a:lnTo>
                        <a:pt x="57" y="95"/>
                      </a:lnTo>
                      <a:lnTo>
                        <a:pt x="188" y="70"/>
                      </a:lnTo>
                      <a:lnTo>
                        <a:pt x="188" y="0"/>
                      </a:lnTo>
                      <a:lnTo>
                        <a:pt x="138" y="57"/>
                      </a:lnTo>
                      <a:lnTo>
                        <a:pt x="70" y="51"/>
                      </a:lnTo>
                      <a:lnTo>
                        <a:pt x="39" y="13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253" name="Freeform 151"/>
                <p:cNvSpPr/>
                <p:nvPr/>
              </p:nvSpPr>
              <p:spPr>
                <a:xfrm rot="2493420">
                  <a:off x="4043" y="3314"/>
                  <a:ext cx="24" cy="10"/>
                </a:xfrm>
                <a:custGeom>
                  <a:avLst/>
                  <a:gdLst>
                    <a:gd name="txL" fmla="*/ 0 w 169"/>
                    <a:gd name="txT" fmla="*/ 0 h 69"/>
                    <a:gd name="txR" fmla="*/ 169 w 169"/>
                    <a:gd name="txB" fmla="*/ 69 h 69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169" h="69">
                      <a:moveTo>
                        <a:pt x="0" y="69"/>
                      </a:moveTo>
                      <a:lnTo>
                        <a:pt x="169" y="0"/>
                      </a:lnTo>
                      <a:lnTo>
                        <a:pt x="169" y="50"/>
                      </a:lnTo>
                      <a:lnTo>
                        <a:pt x="0" y="69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254" name="Freeform 152"/>
                <p:cNvSpPr/>
                <p:nvPr/>
              </p:nvSpPr>
              <p:spPr>
                <a:xfrm rot="2493420">
                  <a:off x="4067" y="3347"/>
                  <a:ext cx="75" cy="30"/>
                </a:xfrm>
                <a:custGeom>
                  <a:avLst/>
                  <a:gdLst>
                    <a:gd name="txL" fmla="*/ 0 w 526"/>
                    <a:gd name="txT" fmla="*/ 0 h 214"/>
                    <a:gd name="txR" fmla="*/ 526 w 526"/>
                    <a:gd name="txB" fmla="*/ 214 h 214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526" h="214">
                      <a:moveTo>
                        <a:pt x="0" y="33"/>
                      </a:moveTo>
                      <a:lnTo>
                        <a:pt x="70" y="0"/>
                      </a:lnTo>
                      <a:lnTo>
                        <a:pt x="526" y="214"/>
                      </a:lnTo>
                      <a:lnTo>
                        <a:pt x="88" y="45"/>
                      </a:lnTo>
                      <a:lnTo>
                        <a:pt x="6" y="64"/>
                      </a:lnTo>
                      <a:lnTo>
                        <a:pt x="0" y="33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255" name="Freeform 153"/>
                <p:cNvSpPr/>
                <p:nvPr/>
              </p:nvSpPr>
              <p:spPr>
                <a:xfrm rot="2493420">
                  <a:off x="4014" y="3239"/>
                  <a:ext cx="18" cy="101"/>
                </a:xfrm>
                <a:custGeom>
                  <a:avLst/>
                  <a:gdLst>
                    <a:gd name="txL" fmla="*/ 0 w 125"/>
                    <a:gd name="txT" fmla="*/ 0 h 709"/>
                    <a:gd name="txR" fmla="*/ 125 w 125"/>
                    <a:gd name="txB" fmla="*/ 709 h 709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125" h="709">
                      <a:moveTo>
                        <a:pt x="0" y="0"/>
                      </a:moveTo>
                      <a:lnTo>
                        <a:pt x="81" y="709"/>
                      </a:lnTo>
                      <a:lnTo>
                        <a:pt x="125" y="65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CCCFF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256" name="Freeform 154"/>
                <p:cNvSpPr/>
                <p:nvPr/>
              </p:nvSpPr>
              <p:spPr>
                <a:xfrm rot="2493420">
                  <a:off x="4071" y="3281"/>
                  <a:ext cx="17" cy="83"/>
                </a:xfrm>
                <a:custGeom>
                  <a:avLst/>
                  <a:gdLst>
                    <a:gd name="txL" fmla="*/ 0 w 120"/>
                    <a:gd name="txT" fmla="*/ 0 h 585"/>
                    <a:gd name="txR" fmla="*/ 120 w 120"/>
                    <a:gd name="txB" fmla="*/ 585 h 585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120" h="585">
                      <a:moveTo>
                        <a:pt x="0" y="0"/>
                      </a:moveTo>
                      <a:lnTo>
                        <a:pt x="57" y="585"/>
                      </a:lnTo>
                      <a:lnTo>
                        <a:pt x="120" y="546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CCCFF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257" name="Text Box 155"/>
                <p:cNvSpPr txBox="1"/>
                <p:nvPr/>
              </p:nvSpPr>
              <p:spPr>
                <a:xfrm rot="-761186">
                  <a:off x="3973" y="3310"/>
                  <a:ext cx="146" cy="293"/>
                </a:xfrm>
                <a:prstGeom prst="rect">
                  <a:avLst/>
                </a:prstGeom>
                <a:noFill/>
                <a:ln w="12700">
                  <a:noFill/>
                </a:ln>
              </p:spPr>
              <p:txBody>
                <a:bodyPr>
                  <a:spAutoFit/>
                </a:bodyPr>
                <a:lstStyle>
                  <a:lvl1pPr marL="342900" indent="-342900" algn="l" defTabSz="457200" rtl="0" eaLnBrk="1" latinLnBrk="0" hangingPunct="1">
                    <a:spcBef>
                      <a:spcPts val="1000"/>
                    </a:spcBef>
                    <a:spcAft>
                      <a:spcPts val="0"/>
                    </a:spcAft>
                    <a:buClr>
                      <a:schemeClr val="bg2">
                        <a:lumMod val="40000"/>
                        <a:lumOff val="60000"/>
                      </a:schemeClr>
                    </a:buClr>
                    <a:buSzPct val="80000"/>
                    <a:buFont typeface="Wingdings 3" panose="05040102010807070707" pitchFamily="18" charset="2"/>
                    <a:buChar char=""/>
                    <a:defRPr sz="200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1pPr>
                  <a:lvl2pPr marL="742950" indent="-285750" algn="l" defTabSz="457200" rtl="0" eaLnBrk="1" latinLnBrk="0" hangingPunct="1">
                    <a:spcBef>
                      <a:spcPts val="1000"/>
                    </a:spcBef>
                    <a:spcAft>
                      <a:spcPts val="0"/>
                    </a:spcAft>
                    <a:buClr>
                      <a:schemeClr val="bg2">
                        <a:lumMod val="40000"/>
                        <a:lumOff val="60000"/>
                      </a:schemeClr>
                    </a:buClr>
                    <a:buSzPct val="80000"/>
                    <a:buFont typeface="Wingdings 3" panose="05040102010807070707" pitchFamily="18" charset="2"/>
                    <a:buChar char=""/>
                    <a:defRPr sz="1800" b="0" i="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2pPr>
                  <a:lvl3pPr marL="1143000" indent="-228600" algn="l" defTabSz="457200" rtl="0" eaLnBrk="1" latinLnBrk="0" hangingPunct="1">
                    <a:spcBef>
                      <a:spcPts val="1000"/>
                    </a:spcBef>
                    <a:spcAft>
                      <a:spcPts val="0"/>
                    </a:spcAft>
                    <a:buClr>
                      <a:schemeClr val="bg2">
                        <a:lumMod val="40000"/>
                        <a:lumOff val="60000"/>
                      </a:schemeClr>
                    </a:buClr>
                    <a:buSzPct val="80000"/>
                    <a:buFont typeface="Wingdings 3" panose="05040102010807070707" pitchFamily="18" charset="2"/>
                    <a:buChar char=""/>
                    <a:defRPr sz="1600" b="0" i="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3pPr>
                  <a:lvl4pPr marL="1600200" indent="-228600" algn="l" defTabSz="457200" rtl="0" eaLnBrk="1" latinLnBrk="0" hangingPunct="1">
                    <a:spcBef>
                      <a:spcPts val="1000"/>
                    </a:spcBef>
                    <a:spcAft>
                      <a:spcPts val="0"/>
                    </a:spcAft>
                    <a:buClr>
                      <a:schemeClr val="bg2">
                        <a:lumMod val="40000"/>
                        <a:lumOff val="60000"/>
                      </a:schemeClr>
                    </a:buClr>
                    <a:buSzPct val="80000"/>
                    <a:buFont typeface="Wingdings 3" panose="05040102010807070707" pitchFamily="18" charset="2"/>
                    <a:buChar char=""/>
                    <a:defRPr sz="1400" b="0" i="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4pPr>
                  <a:lvl5pPr marL="2057400" indent="-228600" algn="l" defTabSz="457200" rtl="0" eaLnBrk="1" latinLnBrk="0" hangingPunct="1">
                    <a:spcBef>
                      <a:spcPts val="1000"/>
                    </a:spcBef>
                    <a:spcAft>
                      <a:spcPts val="0"/>
                    </a:spcAft>
                    <a:buClr>
                      <a:schemeClr val="bg2">
                        <a:lumMod val="40000"/>
                        <a:lumOff val="60000"/>
                      </a:schemeClr>
                    </a:buClr>
                    <a:buSzPct val="80000"/>
                    <a:buFont typeface="Wingdings 3" panose="05040102010807070707" pitchFamily="18" charset="2"/>
                    <a:buChar char=""/>
                    <a:defRPr sz="1400" b="0" i="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5pPr>
                </a:lstStyle>
                <a:p>
                  <a:pPr marL="0" lvl="0" indent="0" algn="ctr"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id-ID" altLang="en-US" sz="1800" dirty="0">
                      <a:latin typeface="Times New Roman" panose="02020603050405020304" pitchFamily="18" charset="0"/>
                    </a:rPr>
                    <a:t>5</a:t>
                  </a:r>
                  <a:endParaRPr lang="id-ID" altLang="en-US" sz="1600" dirty="0">
                    <a:latin typeface="Times New Roman" panose="02020603050405020304" pitchFamily="18" charset="0"/>
                  </a:endParaRPr>
                </a:p>
              </p:txBody>
            </p:sp>
          </p:grpSp>
        </p:grpSp>
      </p:grpSp>
      <p:sp>
        <p:nvSpPr>
          <p:cNvPr id="7324" name="Rectangle 156"/>
          <p:cNvSpPr>
            <a:spLocks noChangeArrowheads="1"/>
          </p:cNvSpPr>
          <p:nvPr/>
        </p:nvSpPr>
        <p:spPr bwMode="auto">
          <a:xfrm>
            <a:off x="600075" y="4795838"/>
            <a:ext cx="4257675" cy="847725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</a:ln>
          <a:effectLst/>
        </p:spPr>
        <p:txBody>
          <a:bodyPr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2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Faktor 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yang </a:t>
            </a:r>
            <a:r>
              <a:rPr kumimoji="0" lang="id-ID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</a:t>
            </a:r>
            <a:r>
              <a:rPr kumimoji="0" lang="en-US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empengaruhi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id-ID" sz="2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beban depresiasi</a:t>
            </a:r>
            <a:endParaRPr kumimoji="0" lang="id-ID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7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7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7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500"/>
                            </p:stCondLst>
                            <p:childTnLst>
                              <p:par>
                                <p:cTn id="4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animBg="1"/>
      <p:bldP spid="7172" grpId="0" animBg="1"/>
      <p:bldP spid="7173" grpId="0" animBg="1"/>
      <p:bldP spid="7179" grpId="0" animBg="1"/>
      <p:bldP spid="7221" grpId="0"/>
      <p:bldP spid="7223" grpId="0"/>
      <p:bldP spid="7224" grpId="0" animBg="1"/>
      <p:bldP spid="73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Slide Number Placeholder 3"/>
          <p:cNvSpPr txBox="1">
            <a:spLocks noGrp="1"/>
          </p:cNvSpPr>
          <p:nvPr>
            <p:ph type="sldNum" sz="quarter" idx="12"/>
          </p:nvPr>
        </p:nvSpPr>
        <p:spPr bwMode="auto">
          <a:noFill/>
        </p:spPr>
        <p:txBody>
          <a:bodyPr vert="horz" lIns="91440" tIns="45720" rIns="91440" bIns="45720" rtlCol="0" anchor="b"/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2800" dirty="0">
                <a:latin typeface="Arial" panose="020B0604020202020204" pitchFamily="34" charset="0"/>
              </a:rPr>
            </a:fld>
            <a:endParaRPr lang="en-US" altLang="en-US" sz="2800" dirty="0">
              <a:latin typeface="Arial" panose="020B0604020202020204" pitchFamily="34" charset="0"/>
            </a:endParaRPr>
          </a:p>
        </p:txBody>
      </p:sp>
      <p:sp>
        <p:nvSpPr>
          <p:cNvPr id="8194" name="AutoShape 2"/>
          <p:cNvSpPr>
            <a:spLocks noChangeArrowheads="1"/>
          </p:cNvSpPr>
          <p:nvPr/>
        </p:nvSpPr>
        <p:spPr bwMode="auto">
          <a:xfrm>
            <a:off x="2597150" y="762000"/>
            <a:ext cx="3873500" cy="908050"/>
          </a:xfrm>
          <a:prstGeom prst="octagon">
            <a:avLst>
              <a:gd name="adj" fmla="val 29282"/>
            </a:avLst>
          </a:prstGeom>
          <a:solidFill>
            <a:srgbClr val="800000"/>
          </a:solidFill>
          <a:ln w="12700">
            <a:solidFill>
              <a:schemeClr val="tx1"/>
            </a:solidFill>
            <a:miter lim="800000"/>
          </a:ln>
          <a:effectLst>
            <a:outerShdw dist="107763" dir="2700000" algn="ctr" rotWithShape="0">
              <a:schemeClr val="tx2"/>
            </a:outerShdw>
          </a:effectLst>
        </p:spPr>
        <p:txBody>
          <a:bodyPr wrap="none" lIns="90488" tIns="44450" rIns="90488" bIns="4445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4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Data</a:t>
            </a:r>
            <a:endParaRPr kumimoji="0" lang="id-ID" sz="4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244" name="Rectangle 3"/>
          <p:cNvSpPr/>
          <p:nvPr/>
        </p:nvSpPr>
        <p:spPr>
          <a:xfrm>
            <a:off x="381000" y="2286000"/>
            <a:ext cx="7007225" cy="2503488"/>
          </a:xfrm>
          <a:prstGeom prst="rect">
            <a:avLst/>
          </a:prstGeom>
          <a:solidFill>
            <a:schemeClr val="bg1"/>
          </a:solidFill>
          <a:ln w="127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  <a:effectLst>
            <a:outerShdw dist="107763" dir="2699999" algn="ctr" rotWithShape="0">
              <a:srgbClr val="006600"/>
            </a:outerShdw>
          </a:effectLst>
        </p:spPr>
        <p:txBody>
          <a:bodyPr lIns="90488" tIns="44450" rIns="90488" bIns="4445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defTabSz="457200">
              <a:spcBef>
                <a:spcPct val="30000"/>
              </a:spcBef>
              <a:buClrTx/>
              <a:buSzTx/>
              <a:buFontTx/>
              <a:buNone/>
              <a:tabLst>
                <a:tab pos="6343650" algn="r"/>
              </a:tabLst>
            </a:pPr>
            <a:r>
              <a:rPr lang="id-ID" altLang="en-US" sz="3200" dirty="0">
                <a:latin typeface="Times New Roman" panose="02020603050405020304" pitchFamily="18" charset="0"/>
              </a:rPr>
              <a:t>Biaya awal (harga perolehan)$ 24,000</a:t>
            </a:r>
            <a:endParaRPr lang="id-ID" altLang="en-US" sz="3200" dirty="0">
              <a:latin typeface="Times New Roman" panose="02020603050405020304" pitchFamily="18" charset="0"/>
            </a:endParaRPr>
          </a:p>
          <a:p>
            <a:pPr marL="0" lvl="0" indent="0" defTabSz="457200">
              <a:spcBef>
                <a:spcPct val="30000"/>
              </a:spcBef>
              <a:buClrTx/>
              <a:buSzTx/>
              <a:buFontTx/>
              <a:buNone/>
              <a:tabLst>
                <a:tab pos="6343650" algn="r"/>
              </a:tabLst>
            </a:pPr>
            <a:r>
              <a:rPr lang="id-ID" altLang="en-US" sz="3200" dirty="0">
                <a:latin typeface="Times New Roman" panose="02020603050405020304" pitchFamily="18" charset="0"/>
              </a:rPr>
              <a:t>Masa manfaat dalam tahun…	   5 tahun</a:t>
            </a:r>
            <a:endParaRPr lang="id-ID" altLang="en-US" sz="3200" dirty="0">
              <a:latin typeface="Times New Roman" panose="02020603050405020304" pitchFamily="18" charset="0"/>
            </a:endParaRPr>
          </a:p>
          <a:p>
            <a:pPr marL="0" lvl="0" indent="0" defTabSz="457200">
              <a:spcBef>
                <a:spcPct val="30000"/>
              </a:spcBef>
              <a:buClrTx/>
              <a:buSzTx/>
              <a:buFontTx/>
              <a:buNone/>
              <a:tabLst>
                <a:tab pos="6343650" algn="r"/>
              </a:tabLst>
            </a:pPr>
            <a:r>
              <a:rPr lang="id-ID" altLang="en-US" sz="3200" dirty="0">
                <a:latin typeface="Times New Roman" panose="02020603050405020304" pitchFamily="18" charset="0"/>
              </a:rPr>
              <a:t>Masa manfaat dalam jam…... 	10,000</a:t>
            </a:r>
            <a:endParaRPr lang="id-ID" altLang="en-US" sz="3200" dirty="0">
              <a:latin typeface="Times New Roman" panose="02020603050405020304" pitchFamily="18" charset="0"/>
            </a:endParaRPr>
          </a:p>
          <a:p>
            <a:pPr marL="0" lvl="0" indent="0" defTabSz="457200">
              <a:spcBef>
                <a:spcPct val="30000"/>
              </a:spcBef>
              <a:buClrTx/>
              <a:buSzTx/>
              <a:buFontTx/>
              <a:buNone/>
              <a:tabLst>
                <a:tab pos="6343650" algn="r"/>
              </a:tabLst>
            </a:pPr>
            <a:r>
              <a:rPr lang="id-ID" altLang="en-US" sz="3200" dirty="0">
                <a:latin typeface="Times New Roman" panose="02020603050405020304" pitchFamily="18" charset="0"/>
              </a:rPr>
              <a:t>Nilai sisa......	$  2,000</a:t>
            </a:r>
            <a:endParaRPr lang="id-ID" altLang="en-US" sz="3200" dirty="0">
              <a:latin typeface="Times New Roman" panose="02020603050405020304" pitchFamily="18" charset="0"/>
            </a:endParaRPr>
          </a:p>
        </p:txBody>
      </p:sp>
      <p:grpSp>
        <p:nvGrpSpPr>
          <p:cNvPr id="10245" name="Group 4"/>
          <p:cNvGrpSpPr/>
          <p:nvPr/>
        </p:nvGrpSpPr>
        <p:grpSpPr>
          <a:xfrm>
            <a:off x="6811963" y="1782763"/>
            <a:ext cx="1722437" cy="3475037"/>
            <a:chOff x="1776" y="833"/>
            <a:chExt cx="1085" cy="2189"/>
          </a:xfrm>
        </p:grpSpPr>
        <p:sp>
          <p:nvSpPr>
            <p:cNvPr id="10246" name="Freeform 5"/>
            <p:cNvSpPr/>
            <p:nvPr/>
          </p:nvSpPr>
          <p:spPr>
            <a:xfrm>
              <a:off x="1799" y="2482"/>
              <a:ext cx="361" cy="463"/>
            </a:xfrm>
            <a:custGeom>
              <a:avLst/>
              <a:gdLst>
                <a:gd name="txL" fmla="*/ 0 w 720"/>
                <a:gd name="txT" fmla="*/ 0 h 926"/>
                <a:gd name="txR" fmla="*/ 720 w 720"/>
                <a:gd name="txB" fmla="*/ 926 h 926"/>
              </a:gdLst>
              <a:ahLst/>
              <a:cxnLst>
                <a:cxn ang="0">
                  <a:pos x="0" y="9"/>
                </a:cxn>
                <a:cxn ang="0">
                  <a:pos x="42" y="0"/>
                </a:cxn>
                <a:cxn ang="0">
                  <a:pos x="46" y="51"/>
                </a:cxn>
                <a:cxn ang="0">
                  <a:pos x="7" y="58"/>
                </a:cxn>
                <a:cxn ang="0">
                  <a:pos x="0" y="9"/>
                </a:cxn>
                <a:cxn ang="0">
                  <a:pos x="0" y="9"/>
                </a:cxn>
              </a:cxnLst>
              <a:rect l="txL" t="txT" r="txR" b="txB"/>
              <a:pathLst>
                <a:path w="720" h="926">
                  <a:moveTo>
                    <a:pt x="0" y="133"/>
                  </a:moveTo>
                  <a:lnTo>
                    <a:pt x="667" y="0"/>
                  </a:lnTo>
                  <a:lnTo>
                    <a:pt x="720" y="816"/>
                  </a:lnTo>
                  <a:lnTo>
                    <a:pt x="100" y="926"/>
                  </a:lnTo>
                  <a:lnTo>
                    <a:pt x="0" y="133"/>
                  </a:lnTo>
                  <a:close/>
                </a:path>
              </a:pathLst>
            </a:custGeom>
            <a:solidFill>
              <a:srgbClr val="FFEF6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247" name="Freeform 6"/>
            <p:cNvSpPr/>
            <p:nvPr/>
          </p:nvSpPr>
          <p:spPr>
            <a:xfrm>
              <a:off x="2079" y="2125"/>
              <a:ext cx="636" cy="857"/>
            </a:xfrm>
            <a:custGeom>
              <a:avLst/>
              <a:gdLst>
                <a:gd name="txL" fmla="*/ 0 w 1272"/>
                <a:gd name="txT" fmla="*/ 0 h 1715"/>
                <a:gd name="txR" fmla="*/ 1272 w 1272"/>
                <a:gd name="txB" fmla="*/ 1715 h 1715"/>
              </a:gdLst>
              <a:ahLst/>
              <a:cxnLst>
                <a:cxn ang="0">
                  <a:pos x="7" y="107"/>
                </a:cxn>
                <a:cxn ang="0">
                  <a:pos x="80" y="107"/>
                </a:cxn>
                <a:cxn ang="0">
                  <a:pos x="79" y="28"/>
                </a:cxn>
                <a:cxn ang="0">
                  <a:pos x="74" y="0"/>
                </a:cxn>
                <a:cxn ang="0">
                  <a:pos x="0" y="4"/>
                </a:cxn>
                <a:cxn ang="0">
                  <a:pos x="4" y="67"/>
                </a:cxn>
                <a:cxn ang="0">
                  <a:pos x="7" y="107"/>
                </a:cxn>
                <a:cxn ang="0">
                  <a:pos x="7" y="107"/>
                </a:cxn>
              </a:cxnLst>
              <a:rect l="txL" t="txT" r="txR" b="txB"/>
              <a:pathLst>
                <a:path w="1272" h="1715">
                  <a:moveTo>
                    <a:pt x="109" y="1715"/>
                  </a:moveTo>
                  <a:lnTo>
                    <a:pt x="1272" y="1715"/>
                  </a:lnTo>
                  <a:lnTo>
                    <a:pt x="1249" y="451"/>
                  </a:lnTo>
                  <a:lnTo>
                    <a:pt x="1171" y="0"/>
                  </a:lnTo>
                  <a:lnTo>
                    <a:pt x="0" y="78"/>
                  </a:lnTo>
                  <a:lnTo>
                    <a:pt x="61" y="1073"/>
                  </a:lnTo>
                  <a:lnTo>
                    <a:pt x="109" y="1715"/>
                  </a:lnTo>
                  <a:close/>
                </a:path>
              </a:pathLst>
            </a:custGeom>
            <a:solidFill>
              <a:srgbClr val="E0AD6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248" name="Freeform 7"/>
            <p:cNvSpPr/>
            <p:nvPr/>
          </p:nvSpPr>
          <p:spPr>
            <a:xfrm>
              <a:off x="2249" y="2161"/>
              <a:ext cx="234" cy="78"/>
            </a:xfrm>
            <a:custGeom>
              <a:avLst/>
              <a:gdLst>
                <a:gd name="txL" fmla="*/ 0 w 467"/>
                <a:gd name="txT" fmla="*/ 0 h 156"/>
                <a:gd name="txR" fmla="*/ 467 w 467"/>
                <a:gd name="txB" fmla="*/ 156 h 156"/>
              </a:gdLst>
              <a:ahLst/>
              <a:cxnLst>
                <a:cxn ang="0">
                  <a:pos x="0" y="10"/>
                </a:cxn>
                <a:cxn ang="0">
                  <a:pos x="30" y="7"/>
                </a:cxn>
                <a:cxn ang="0">
                  <a:pos x="28" y="0"/>
                </a:cxn>
                <a:cxn ang="0">
                  <a:pos x="18" y="5"/>
                </a:cxn>
                <a:cxn ang="0">
                  <a:pos x="10" y="4"/>
                </a:cxn>
                <a:cxn ang="0">
                  <a:pos x="4" y="5"/>
                </a:cxn>
                <a:cxn ang="0">
                  <a:pos x="0" y="10"/>
                </a:cxn>
                <a:cxn ang="0">
                  <a:pos x="0" y="10"/>
                </a:cxn>
              </a:cxnLst>
              <a:rect l="txL" t="txT" r="txR" b="txB"/>
              <a:pathLst>
                <a:path w="467" h="156">
                  <a:moveTo>
                    <a:pt x="0" y="156"/>
                  </a:moveTo>
                  <a:lnTo>
                    <a:pt x="467" y="99"/>
                  </a:lnTo>
                  <a:lnTo>
                    <a:pt x="435" y="0"/>
                  </a:lnTo>
                  <a:lnTo>
                    <a:pt x="287" y="72"/>
                  </a:lnTo>
                  <a:lnTo>
                    <a:pt x="152" y="55"/>
                  </a:lnTo>
                  <a:lnTo>
                    <a:pt x="55" y="74"/>
                  </a:lnTo>
                  <a:lnTo>
                    <a:pt x="0" y="156"/>
                  </a:lnTo>
                  <a:close/>
                </a:path>
              </a:pathLst>
            </a:custGeom>
            <a:solidFill>
              <a:srgbClr val="662E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249" name="Freeform 8"/>
            <p:cNvSpPr/>
            <p:nvPr/>
          </p:nvSpPr>
          <p:spPr>
            <a:xfrm>
              <a:off x="2523" y="2154"/>
              <a:ext cx="90" cy="39"/>
            </a:xfrm>
            <a:custGeom>
              <a:avLst/>
              <a:gdLst>
                <a:gd name="txL" fmla="*/ 0 w 181"/>
                <a:gd name="txT" fmla="*/ 0 h 78"/>
                <a:gd name="txR" fmla="*/ 181 w 181"/>
                <a:gd name="txB" fmla="*/ 78 h 78"/>
              </a:gdLst>
              <a:ahLst/>
              <a:cxnLst>
                <a:cxn ang="0">
                  <a:pos x="0" y="1"/>
                </a:cxn>
                <a:cxn ang="0">
                  <a:pos x="2" y="5"/>
                </a:cxn>
                <a:cxn ang="0">
                  <a:pos x="11" y="2"/>
                </a:cxn>
                <a:cxn ang="0">
                  <a:pos x="7" y="0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181" h="78">
                  <a:moveTo>
                    <a:pt x="0" y="4"/>
                  </a:moveTo>
                  <a:lnTo>
                    <a:pt x="44" y="78"/>
                  </a:lnTo>
                  <a:lnTo>
                    <a:pt x="181" y="23"/>
                  </a:lnTo>
                  <a:lnTo>
                    <a:pt x="114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662E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250" name="Freeform 9"/>
            <p:cNvSpPr/>
            <p:nvPr/>
          </p:nvSpPr>
          <p:spPr>
            <a:xfrm>
              <a:off x="2244" y="2189"/>
              <a:ext cx="93" cy="59"/>
            </a:xfrm>
            <a:custGeom>
              <a:avLst/>
              <a:gdLst>
                <a:gd name="txL" fmla="*/ 0 w 187"/>
                <a:gd name="txT" fmla="*/ 0 h 118"/>
                <a:gd name="txR" fmla="*/ 187 w 187"/>
                <a:gd name="txB" fmla="*/ 118 h 118"/>
              </a:gdLst>
              <a:ahLst/>
              <a:cxnLst>
                <a:cxn ang="0">
                  <a:pos x="0" y="8"/>
                </a:cxn>
                <a:cxn ang="0">
                  <a:pos x="6" y="8"/>
                </a:cxn>
                <a:cxn ang="0">
                  <a:pos x="11" y="7"/>
                </a:cxn>
                <a:cxn ang="0">
                  <a:pos x="11" y="1"/>
                </a:cxn>
                <a:cxn ang="0">
                  <a:pos x="6" y="0"/>
                </a:cxn>
                <a:cxn ang="0">
                  <a:pos x="7" y="4"/>
                </a:cxn>
                <a:cxn ang="0">
                  <a:pos x="0" y="6"/>
                </a:cxn>
                <a:cxn ang="0">
                  <a:pos x="0" y="8"/>
                </a:cxn>
                <a:cxn ang="0">
                  <a:pos x="0" y="8"/>
                </a:cxn>
              </a:cxnLst>
              <a:rect l="txL" t="txT" r="txR" b="txB"/>
              <a:pathLst>
                <a:path w="187" h="118">
                  <a:moveTo>
                    <a:pt x="0" y="118"/>
                  </a:moveTo>
                  <a:lnTo>
                    <a:pt x="103" y="118"/>
                  </a:lnTo>
                  <a:lnTo>
                    <a:pt x="181" y="99"/>
                  </a:lnTo>
                  <a:lnTo>
                    <a:pt x="187" y="2"/>
                  </a:lnTo>
                  <a:lnTo>
                    <a:pt x="110" y="0"/>
                  </a:lnTo>
                  <a:lnTo>
                    <a:pt x="112" y="55"/>
                  </a:lnTo>
                  <a:lnTo>
                    <a:pt x="15" y="91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rgbClr val="FFB8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251" name="Freeform 10"/>
            <p:cNvSpPr/>
            <p:nvPr/>
          </p:nvSpPr>
          <p:spPr>
            <a:xfrm>
              <a:off x="1915" y="1166"/>
              <a:ext cx="932" cy="1289"/>
            </a:xfrm>
            <a:custGeom>
              <a:avLst/>
              <a:gdLst>
                <a:gd name="txL" fmla="*/ 0 w 1863"/>
                <a:gd name="txT" fmla="*/ 0 h 2579"/>
                <a:gd name="txR" fmla="*/ 1863 w 1863"/>
                <a:gd name="txB" fmla="*/ 2579 h 2579"/>
              </a:gdLst>
              <a:ahLst/>
              <a:cxnLst>
                <a:cxn ang="0">
                  <a:pos x="6" y="152"/>
                </a:cxn>
                <a:cxn ang="0">
                  <a:pos x="23" y="161"/>
                </a:cxn>
                <a:cxn ang="0">
                  <a:pos x="23" y="132"/>
                </a:cxn>
                <a:cxn ang="0">
                  <a:pos x="27" y="123"/>
                </a:cxn>
                <a:cxn ang="0">
                  <a:pos x="59" y="129"/>
                </a:cxn>
                <a:cxn ang="0">
                  <a:pos x="68" y="123"/>
                </a:cxn>
                <a:cxn ang="0">
                  <a:pos x="93" y="122"/>
                </a:cxn>
                <a:cxn ang="0">
                  <a:pos x="106" y="117"/>
                </a:cxn>
                <a:cxn ang="0">
                  <a:pos x="113" y="103"/>
                </a:cxn>
                <a:cxn ang="0">
                  <a:pos x="117" y="83"/>
                </a:cxn>
                <a:cxn ang="0">
                  <a:pos x="102" y="34"/>
                </a:cxn>
                <a:cxn ang="0">
                  <a:pos x="96" y="21"/>
                </a:cxn>
                <a:cxn ang="0">
                  <a:pos x="74" y="11"/>
                </a:cxn>
                <a:cxn ang="0">
                  <a:pos x="64" y="4"/>
                </a:cxn>
                <a:cxn ang="0">
                  <a:pos x="62" y="4"/>
                </a:cxn>
                <a:cxn ang="0">
                  <a:pos x="59" y="0"/>
                </a:cxn>
                <a:cxn ang="0">
                  <a:pos x="52" y="0"/>
                </a:cxn>
                <a:cxn ang="0">
                  <a:pos x="8" y="16"/>
                </a:cxn>
                <a:cxn ang="0">
                  <a:pos x="1" y="24"/>
                </a:cxn>
                <a:cxn ang="0">
                  <a:pos x="0" y="49"/>
                </a:cxn>
                <a:cxn ang="0">
                  <a:pos x="9" y="73"/>
                </a:cxn>
                <a:cxn ang="0">
                  <a:pos x="11" y="89"/>
                </a:cxn>
                <a:cxn ang="0">
                  <a:pos x="14" y="111"/>
                </a:cxn>
                <a:cxn ang="0">
                  <a:pos x="7" y="130"/>
                </a:cxn>
                <a:cxn ang="0">
                  <a:pos x="12" y="137"/>
                </a:cxn>
                <a:cxn ang="0">
                  <a:pos x="6" y="152"/>
                </a:cxn>
                <a:cxn ang="0">
                  <a:pos x="6" y="152"/>
                </a:cxn>
              </a:cxnLst>
              <a:rect l="txL" t="txT" r="txR" b="txB"/>
              <a:pathLst>
                <a:path w="1863" h="2579">
                  <a:moveTo>
                    <a:pt x="94" y="2446"/>
                  </a:moveTo>
                  <a:lnTo>
                    <a:pt x="365" y="2579"/>
                  </a:lnTo>
                  <a:lnTo>
                    <a:pt x="358" y="2121"/>
                  </a:lnTo>
                  <a:lnTo>
                    <a:pt x="428" y="1973"/>
                  </a:lnTo>
                  <a:lnTo>
                    <a:pt x="940" y="2066"/>
                  </a:lnTo>
                  <a:lnTo>
                    <a:pt x="1088" y="1980"/>
                  </a:lnTo>
                  <a:lnTo>
                    <a:pt x="1483" y="1965"/>
                  </a:lnTo>
                  <a:lnTo>
                    <a:pt x="1692" y="1879"/>
                  </a:lnTo>
                  <a:lnTo>
                    <a:pt x="1793" y="1663"/>
                  </a:lnTo>
                  <a:lnTo>
                    <a:pt x="1863" y="1336"/>
                  </a:lnTo>
                  <a:lnTo>
                    <a:pt x="1630" y="558"/>
                  </a:lnTo>
                  <a:lnTo>
                    <a:pt x="1521" y="349"/>
                  </a:lnTo>
                  <a:lnTo>
                    <a:pt x="1171" y="186"/>
                  </a:lnTo>
                  <a:lnTo>
                    <a:pt x="1018" y="77"/>
                  </a:lnTo>
                  <a:lnTo>
                    <a:pt x="978" y="70"/>
                  </a:lnTo>
                  <a:lnTo>
                    <a:pt x="932" y="0"/>
                  </a:lnTo>
                  <a:lnTo>
                    <a:pt x="824" y="0"/>
                  </a:lnTo>
                  <a:lnTo>
                    <a:pt x="116" y="256"/>
                  </a:lnTo>
                  <a:lnTo>
                    <a:pt x="16" y="395"/>
                  </a:lnTo>
                  <a:lnTo>
                    <a:pt x="0" y="785"/>
                  </a:lnTo>
                  <a:lnTo>
                    <a:pt x="141" y="1172"/>
                  </a:lnTo>
                  <a:lnTo>
                    <a:pt x="172" y="1429"/>
                  </a:lnTo>
                  <a:lnTo>
                    <a:pt x="210" y="1779"/>
                  </a:lnTo>
                  <a:lnTo>
                    <a:pt x="109" y="2081"/>
                  </a:lnTo>
                  <a:lnTo>
                    <a:pt x="179" y="2206"/>
                  </a:lnTo>
                  <a:lnTo>
                    <a:pt x="94" y="2446"/>
                  </a:lnTo>
                  <a:close/>
                </a:path>
              </a:pathLst>
            </a:custGeom>
            <a:solidFill>
              <a:srgbClr val="B3DDE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252" name="Freeform 11" descr="90%"/>
            <p:cNvSpPr/>
            <p:nvPr/>
          </p:nvSpPr>
          <p:spPr>
            <a:xfrm>
              <a:off x="2098" y="1402"/>
              <a:ext cx="186" cy="905"/>
            </a:xfrm>
            <a:custGeom>
              <a:avLst/>
              <a:gdLst>
                <a:gd name="txL" fmla="*/ 0 w 373"/>
                <a:gd name="txT" fmla="*/ 0 h 1809"/>
                <a:gd name="txR" fmla="*/ 373 w 373"/>
                <a:gd name="txB" fmla="*/ 1809 h 1809"/>
              </a:gdLst>
              <a:ahLst/>
              <a:cxnLst>
                <a:cxn ang="0">
                  <a:pos x="11" y="0"/>
                </a:cxn>
                <a:cxn ang="0">
                  <a:pos x="6" y="7"/>
                </a:cxn>
                <a:cxn ang="0">
                  <a:pos x="7" y="13"/>
                </a:cxn>
                <a:cxn ang="0">
                  <a:pos x="5" y="24"/>
                </a:cxn>
                <a:cxn ang="0">
                  <a:pos x="3" y="40"/>
                </a:cxn>
                <a:cxn ang="0">
                  <a:pos x="1" y="63"/>
                </a:cxn>
                <a:cxn ang="0">
                  <a:pos x="1" y="84"/>
                </a:cxn>
                <a:cxn ang="0">
                  <a:pos x="0" y="97"/>
                </a:cxn>
                <a:cxn ang="0">
                  <a:pos x="9" y="114"/>
                </a:cxn>
                <a:cxn ang="0">
                  <a:pos x="23" y="100"/>
                </a:cxn>
                <a:cxn ang="0">
                  <a:pos x="18" y="74"/>
                </a:cxn>
                <a:cxn ang="0">
                  <a:pos x="9" y="67"/>
                </a:cxn>
                <a:cxn ang="0">
                  <a:pos x="17" y="54"/>
                </a:cxn>
                <a:cxn ang="0">
                  <a:pos x="16" y="40"/>
                </a:cxn>
                <a:cxn ang="0">
                  <a:pos x="14" y="15"/>
                </a:cxn>
                <a:cxn ang="0">
                  <a:pos x="12" y="5"/>
                </a:cxn>
                <a:cxn ang="0">
                  <a:pos x="11" y="0"/>
                </a:cxn>
                <a:cxn ang="0">
                  <a:pos x="11" y="0"/>
                </a:cxn>
              </a:cxnLst>
              <a:rect l="txL" t="txT" r="txR" b="txB"/>
              <a:pathLst>
                <a:path w="373" h="1809">
                  <a:moveTo>
                    <a:pt x="179" y="0"/>
                  </a:moveTo>
                  <a:lnTo>
                    <a:pt x="109" y="110"/>
                  </a:lnTo>
                  <a:lnTo>
                    <a:pt x="124" y="203"/>
                  </a:lnTo>
                  <a:lnTo>
                    <a:pt x="94" y="372"/>
                  </a:lnTo>
                  <a:lnTo>
                    <a:pt x="56" y="629"/>
                  </a:lnTo>
                  <a:lnTo>
                    <a:pt x="16" y="1002"/>
                  </a:lnTo>
                  <a:lnTo>
                    <a:pt x="31" y="1336"/>
                  </a:lnTo>
                  <a:lnTo>
                    <a:pt x="0" y="1538"/>
                  </a:lnTo>
                  <a:lnTo>
                    <a:pt x="149" y="1809"/>
                  </a:lnTo>
                  <a:lnTo>
                    <a:pt x="373" y="1585"/>
                  </a:lnTo>
                  <a:lnTo>
                    <a:pt x="288" y="1173"/>
                  </a:lnTo>
                  <a:lnTo>
                    <a:pt x="149" y="1072"/>
                  </a:lnTo>
                  <a:lnTo>
                    <a:pt x="272" y="863"/>
                  </a:lnTo>
                  <a:lnTo>
                    <a:pt x="265" y="629"/>
                  </a:lnTo>
                  <a:lnTo>
                    <a:pt x="225" y="234"/>
                  </a:lnTo>
                  <a:lnTo>
                    <a:pt x="202" y="70"/>
                  </a:lnTo>
                  <a:lnTo>
                    <a:pt x="179" y="0"/>
                  </a:lnTo>
                  <a:close/>
                </a:path>
              </a:pathLst>
            </a:custGeom>
            <a:pattFill prst="pct90">
              <a:fgClr>
                <a:srgbClr val="FFB800">
                  <a:alpha val="100000"/>
                </a:srgbClr>
              </a:fgClr>
              <a:bgClr>
                <a:schemeClr val="bg1">
                  <a:alpha val="100000"/>
                </a:schemeClr>
              </a:bgClr>
            </a:patt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253" name="Freeform 12"/>
            <p:cNvSpPr/>
            <p:nvPr/>
          </p:nvSpPr>
          <p:spPr>
            <a:xfrm>
              <a:off x="1916" y="2386"/>
              <a:ext cx="180" cy="249"/>
            </a:xfrm>
            <a:custGeom>
              <a:avLst/>
              <a:gdLst>
                <a:gd name="txL" fmla="*/ 0 w 360"/>
                <a:gd name="txT" fmla="*/ 0 h 498"/>
                <a:gd name="txR" fmla="*/ 360 w 360"/>
                <a:gd name="txB" fmla="*/ 498 h 498"/>
              </a:gdLst>
              <a:ahLst/>
              <a:cxnLst>
                <a:cxn ang="0">
                  <a:pos x="6" y="0"/>
                </a:cxn>
                <a:cxn ang="0">
                  <a:pos x="0" y="18"/>
                </a:cxn>
                <a:cxn ang="0">
                  <a:pos x="5" y="17"/>
                </a:cxn>
                <a:cxn ang="0">
                  <a:pos x="6" y="25"/>
                </a:cxn>
                <a:cxn ang="0">
                  <a:pos x="12" y="32"/>
                </a:cxn>
                <a:cxn ang="0">
                  <a:pos x="14" y="28"/>
                </a:cxn>
                <a:cxn ang="0">
                  <a:pos x="12" y="22"/>
                </a:cxn>
                <a:cxn ang="0">
                  <a:pos x="12" y="15"/>
                </a:cxn>
                <a:cxn ang="0">
                  <a:pos x="23" y="13"/>
                </a:cxn>
                <a:cxn ang="0">
                  <a:pos x="22" y="6"/>
                </a:cxn>
                <a:cxn ang="0">
                  <a:pos x="16" y="2"/>
                </a:cxn>
                <a:cxn ang="0">
                  <a:pos x="6" y="0"/>
                </a:cxn>
                <a:cxn ang="0">
                  <a:pos x="6" y="0"/>
                </a:cxn>
              </a:cxnLst>
              <a:rect l="txL" t="txT" r="txR" b="txB"/>
              <a:pathLst>
                <a:path w="360" h="498">
                  <a:moveTo>
                    <a:pt x="86" y="0"/>
                  </a:moveTo>
                  <a:lnTo>
                    <a:pt x="0" y="280"/>
                  </a:lnTo>
                  <a:lnTo>
                    <a:pt x="76" y="266"/>
                  </a:lnTo>
                  <a:lnTo>
                    <a:pt x="94" y="399"/>
                  </a:lnTo>
                  <a:lnTo>
                    <a:pt x="192" y="498"/>
                  </a:lnTo>
                  <a:lnTo>
                    <a:pt x="219" y="441"/>
                  </a:lnTo>
                  <a:lnTo>
                    <a:pt x="187" y="346"/>
                  </a:lnTo>
                  <a:lnTo>
                    <a:pt x="187" y="240"/>
                  </a:lnTo>
                  <a:lnTo>
                    <a:pt x="360" y="205"/>
                  </a:lnTo>
                  <a:lnTo>
                    <a:pt x="352" y="90"/>
                  </a:lnTo>
                  <a:lnTo>
                    <a:pt x="253" y="19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D1784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254" name="Freeform 13"/>
            <p:cNvSpPr/>
            <p:nvPr/>
          </p:nvSpPr>
          <p:spPr>
            <a:xfrm>
              <a:off x="1876" y="1661"/>
              <a:ext cx="378" cy="257"/>
            </a:xfrm>
            <a:custGeom>
              <a:avLst/>
              <a:gdLst>
                <a:gd name="txL" fmla="*/ 0 w 754"/>
                <a:gd name="txT" fmla="*/ 0 h 515"/>
                <a:gd name="txR" fmla="*/ 754 w 754"/>
                <a:gd name="txB" fmla="*/ 515 h 515"/>
              </a:gdLst>
              <a:ahLst/>
              <a:cxnLst>
                <a:cxn ang="0">
                  <a:pos x="0" y="18"/>
                </a:cxn>
                <a:cxn ang="0">
                  <a:pos x="7" y="18"/>
                </a:cxn>
                <a:cxn ang="0">
                  <a:pos x="13" y="18"/>
                </a:cxn>
                <a:cxn ang="0">
                  <a:pos x="13" y="23"/>
                </a:cxn>
                <a:cxn ang="0">
                  <a:pos x="16" y="29"/>
                </a:cxn>
                <a:cxn ang="0">
                  <a:pos x="25" y="32"/>
                </a:cxn>
                <a:cxn ang="0">
                  <a:pos x="40" y="30"/>
                </a:cxn>
                <a:cxn ang="0">
                  <a:pos x="48" y="18"/>
                </a:cxn>
                <a:cxn ang="0">
                  <a:pos x="43" y="13"/>
                </a:cxn>
                <a:cxn ang="0">
                  <a:pos x="38" y="5"/>
                </a:cxn>
                <a:cxn ang="0">
                  <a:pos x="32" y="4"/>
                </a:cxn>
                <a:cxn ang="0">
                  <a:pos x="24" y="0"/>
                </a:cxn>
                <a:cxn ang="0">
                  <a:pos x="23" y="1"/>
                </a:cxn>
                <a:cxn ang="0">
                  <a:pos x="24" y="5"/>
                </a:cxn>
                <a:cxn ang="0">
                  <a:pos x="31" y="10"/>
                </a:cxn>
                <a:cxn ang="0">
                  <a:pos x="11" y="14"/>
                </a:cxn>
                <a:cxn ang="0">
                  <a:pos x="1" y="14"/>
                </a:cxn>
                <a:cxn ang="0">
                  <a:pos x="0" y="18"/>
                </a:cxn>
                <a:cxn ang="0">
                  <a:pos x="0" y="18"/>
                </a:cxn>
              </a:cxnLst>
              <a:rect l="txL" t="txT" r="txR" b="txB"/>
              <a:pathLst>
                <a:path w="754" h="515">
                  <a:moveTo>
                    <a:pt x="0" y="293"/>
                  </a:moveTo>
                  <a:lnTo>
                    <a:pt x="102" y="302"/>
                  </a:lnTo>
                  <a:lnTo>
                    <a:pt x="199" y="302"/>
                  </a:lnTo>
                  <a:lnTo>
                    <a:pt x="199" y="376"/>
                  </a:lnTo>
                  <a:lnTo>
                    <a:pt x="249" y="466"/>
                  </a:lnTo>
                  <a:lnTo>
                    <a:pt x="395" y="515"/>
                  </a:lnTo>
                  <a:lnTo>
                    <a:pt x="631" y="488"/>
                  </a:lnTo>
                  <a:lnTo>
                    <a:pt x="754" y="289"/>
                  </a:lnTo>
                  <a:lnTo>
                    <a:pt x="674" y="222"/>
                  </a:lnTo>
                  <a:lnTo>
                    <a:pt x="595" y="93"/>
                  </a:lnTo>
                  <a:lnTo>
                    <a:pt x="498" y="66"/>
                  </a:lnTo>
                  <a:lnTo>
                    <a:pt x="382" y="0"/>
                  </a:lnTo>
                  <a:lnTo>
                    <a:pt x="355" y="17"/>
                  </a:lnTo>
                  <a:lnTo>
                    <a:pt x="378" y="83"/>
                  </a:lnTo>
                  <a:lnTo>
                    <a:pt x="488" y="163"/>
                  </a:lnTo>
                  <a:lnTo>
                    <a:pt x="165" y="226"/>
                  </a:lnTo>
                  <a:lnTo>
                    <a:pt x="13" y="239"/>
                  </a:lnTo>
                  <a:lnTo>
                    <a:pt x="0" y="293"/>
                  </a:lnTo>
                  <a:close/>
                </a:path>
              </a:pathLst>
            </a:custGeom>
            <a:solidFill>
              <a:srgbClr val="D1784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255" name="Freeform 14"/>
            <p:cNvSpPr/>
            <p:nvPr/>
          </p:nvSpPr>
          <p:spPr>
            <a:xfrm>
              <a:off x="1903" y="993"/>
              <a:ext cx="462" cy="401"/>
            </a:xfrm>
            <a:custGeom>
              <a:avLst/>
              <a:gdLst>
                <a:gd name="txL" fmla="*/ 0 w 924"/>
                <a:gd name="txT" fmla="*/ 0 h 802"/>
                <a:gd name="txR" fmla="*/ 924 w 924"/>
                <a:gd name="txB" fmla="*/ 802 h 802"/>
              </a:gdLst>
              <a:ahLst/>
              <a:cxnLst>
                <a:cxn ang="0">
                  <a:pos x="2" y="0"/>
                </a:cxn>
                <a:cxn ang="0">
                  <a:pos x="0" y="9"/>
                </a:cxn>
                <a:cxn ang="0">
                  <a:pos x="1" y="18"/>
                </a:cxn>
                <a:cxn ang="0">
                  <a:pos x="3" y="21"/>
                </a:cxn>
                <a:cxn ang="0">
                  <a:pos x="5" y="23"/>
                </a:cxn>
                <a:cxn ang="0">
                  <a:pos x="5" y="25"/>
                </a:cxn>
                <a:cxn ang="0">
                  <a:pos x="2" y="32"/>
                </a:cxn>
                <a:cxn ang="0">
                  <a:pos x="3" y="35"/>
                </a:cxn>
                <a:cxn ang="0">
                  <a:pos x="7" y="35"/>
                </a:cxn>
                <a:cxn ang="0">
                  <a:pos x="9" y="37"/>
                </a:cxn>
                <a:cxn ang="0">
                  <a:pos x="9" y="39"/>
                </a:cxn>
                <a:cxn ang="0">
                  <a:pos x="13" y="39"/>
                </a:cxn>
                <a:cxn ang="0">
                  <a:pos x="12" y="41"/>
                </a:cxn>
                <a:cxn ang="0">
                  <a:pos x="13" y="43"/>
                </a:cxn>
                <a:cxn ang="0">
                  <a:pos x="15" y="45"/>
                </a:cxn>
                <a:cxn ang="0">
                  <a:pos x="15" y="48"/>
                </a:cxn>
                <a:cxn ang="0">
                  <a:pos x="18" y="50"/>
                </a:cxn>
                <a:cxn ang="0">
                  <a:pos x="21" y="50"/>
                </a:cxn>
                <a:cxn ang="0">
                  <a:pos x="30" y="48"/>
                </a:cxn>
                <a:cxn ang="0">
                  <a:pos x="33" y="48"/>
                </a:cxn>
                <a:cxn ang="0">
                  <a:pos x="37" y="51"/>
                </a:cxn>
                <a:cxn ang="0">
                  <a:pos x="42" y="49"/>
                </a:cxn>
                <a:cxn ang="0">
                  <a:pos x="55" y="36"/>
                </a:cxn>
                <a:cxn ang="0">
                  <a:pos x="58" y="25"/>
                </a:cxn>
                <a:cxn ang="0">
                  <a:pos x="58" y="18"/>
                </a:cxn>
                <a:cxn ang="0">
                  <a:pos x="2" y="0"/>
                </a:cxn>
                <a:cxn ang="0">
                  <a:pos x="2" y="0"/>
                </a:cxn>
              </a:cxnLst>
              <a:rect l="txL" t="txT" r="txR" b="txB"/>
              <a:pathLst>
                <a:path w="924" h="802">
                  <a:moveTo>
                    <a:pt x="26" y="0"/>
                  </a:moveTo>
                  <a:lnTo>
                    <a:pt x="0" y="142"/>
                  </a:lnTo>
                  <a:lnTo>
                    <a:pt x="5" y="275"/>
                  </a:lnTo>
                  <a:lnTo>
                    <a:pt x="34" y="325"/>
                  </a:lnTo>
                  <a:lnTo>
                    <a:pt x="66" y="365"/>
                  </a:lnTo>
                  <a:lnTo>
                    <a:pt x="66" y="391"/>
                  </a:lnTo>
                  <a:lnTo>
                    <a:pt x="17" y="507"/>
                  </a:lnTo>
                  <a:lnTo>
                    <a:pt x="38" y="547"/>
                  </a:lnTo>
                  <a:lnTo>
                    <a:pt x="97" y="553"/>
                  </a:lnTo>
                  <a:lnTo>
                    <a:pt x="129" y="585"/>
                  </a:lnTo>
                  <a:lnTo>
                    <a:pt x="135" y="612"/>
                  </a:lnTo>
                  <a:lnTo>
                    <a:pt x="207" y="619"/>
                  </a:lnTo>
                  <a:lnTo>
                    <a:pt x="190" y="653"/>
                  </a:lnTo>
                  <a:lnTo>
                    <a:pt x="194" y="684"/>
                  </a:lnTo>
                  <a:lnTo>
                    <a:pt x="228" y="709"/>
                  </a:lnTo>
                  <a:lnTo>
                    <a:pt x="228" y="754"/>
                  </a:lnTo>
                  <a:lnTo>
                    <a:pt x="283" y="796"/>
                  </a:lnTo>
                  <a:lnTo>
                    <a:pt x="332" y="796"/>
                  </a:lnTo>
                  <a:lnTo>
                    <a:pt x="473" y="754"/>
                  </a:lnTo>
                  <a:lnTo>
                    <a:pt x="515" y="754"/>
                  </a:lnTo>
                  <a:lnTo>
                    <a:pt x="589" y="802"/>
                  </a:lnTo>
                  <a:lnTo>
                    <a:pt x="667" y="775"/>
                  </a:lnTo>
                  <a:lnTo>
                    <a:pt x="870" y="572"/>
                  </a:lnTo>
                  <a:lnTo>
                    <a:pt x="924" y="395"/>
                  </a:lnTo>
                  <a:lnTo>
                    <a:pt x="914" y="281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D1784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256" name="Freeform 15"/>
            <p:cNvSpPr/>
            <p:nvPr/>
          </p:nvSpPr>
          <p:spPr>
            <a:xfrm>
              <a:off x="1919" y="884"/>
              <a:ext cx="176" cy="157"/>
            </a:xfrm>
            <a:custGeom>
              <a:avLst/>
              <a:gdLst>
                <a:gd name="txL" fmla="*/ 0 w 352"/>
                <a:gd name="txT" fmla="*/ 0 h 313"/>
                <a:gd name="txR" fmla="*/ 352 w 352"/>
                <a:gd name="txB" fmla="*/ 313 h 313"/>
              </a:gdLst>
              <a:ahLst/>
              <a:cxnLst>
                <a:cxn ang="0">
                  <a:pos x="3" y="5"/>
                </a:cxn>
                <a:cxn ang="0">
                  <a:pos x="0" y="9"/>
                </a:cxn>
                <a:cxn ang="0">
                  <a:pos x="22" y="20"/>
                </a:cxn>
                <a:cxn ang="0">
                  <a:pos x="10" y="0"/>
                </a:cxn>
                <a:cxn ang="0">
                  <a:pos x="3" y="5"/>
                </a:cxn>
                <a:cxn ang="0">
                  <a:pos x="3" y="5"/>
                </a:cxn>
              </a:cxnLst>
              <a:rect l="txL" t="txT" r="txR" b="txB"/>
              <a:pathLst>
                <a:path w="352" h="313">
                  <a:moveTo>
                    <a:pt x="40" y="68"/>
                  </a:moveTo>
                  <a:lnTo>
                    <a:pt x="0" y="137"/>
                  </a:lnTo>
                  <a:lnTo>
                    <a:pt x="352" y="313"/>
                  </a:lnTo>
                  <a:lnTo>
                    <a:pt x="158" y="0"/>
                  </a:lnTo>
                  <a:lnTo>
                    <a:pt x="40" y="68"/>
                  </a:lnTo>
                  <a:close/>
                </a:path>
              </a:pathLst>
            </a:custGeom>
            <a:solidFill>
              <a:srgbClr val="525285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257" name="Freeform 16"/>
            <p:cNvSpPr/>
            <p:nvPr/>
          </p:nvSpPr>
          <p:spPr>
            <a:xfrm>
              <a:off x="1995" y="1301"/>
              <a:ext cx="30" cy="18"/>
            </a:xfrm>
            <a:custGeom>
              <a:avLst/>
              <a:gdLst>
                <a:gd name="txL" fmla="*/ 0 w 61"/>
                <a:gd name="txT" fmla="*/ 0 h 37"/>
                <a:gd name="txR" fmla="*/ 61 w 61"/>
                <a:gd name="txB" fmla="*/ 37 h 37"/>
              </a:gdLst>
              <a:ahLst/>
              <a:cxnLst>
                <a:cxn ang="0">
                  <a:pos x="0" y="0"/>
                </a:cxn>
                <a:cxn ang="0">
                  <a:pos x="0" y="2"/>
                </a:cxn>
                <a:cxn ang="0">
                  <a:pos x="3" y="1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61" h="37">
                  <a:moveTo>
                    <a:pt x="0" y="0"/>
                  </a:moveTo>
                  <a:lnTo>
                    <a:pt x="13" y="37"/>
                  </a:lnTo>
                  <a:lnTo>
                    <a:pt x="61" y="19"/>
                  </a:lnTo>
                  <a:lnTo>
                    <a:pt x="31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258" name="Freeform 17"/>
            <p:cNvSpPr/>
            <p:nvPr/>
          </p:nvSpPr>
          <p:spPr>
            <a:xfrm>
              <a:off x="2276" y="1302"/>
              <a:ext cx="364" cy="485"/>
            </a:xfrm>
            <a:custGeom>
              <a:avLst/>
              <a:gdLst>
                <a:gd name="txL" fmla="*/ 0 w 728"/>
                <a:gd name="txT" fmla="*/ 0 h 972"/>
                <a:gd name="txR" fmla="*/ 728 w 728"/>
                <a:gd name="txB" fmla="*/ 972 h 972"/>
              </a:gdLst>
              <a:ahLst/>
              <a:cxnLst>
                <a:cxn ang="0">
                  <a:pos x="25" y="0"/>
                </a:cxn>
                <a:cxn ang="0">
                  <a:pos x="7" y="26"/>
                </a:cxn>
                <a:cxn ang="0">
                  <a:pos x="0" y="50"/>
                </a:cxn>
                <a:cxn ang="0">
                  <a:pos x="25" y="60"/>
                </a:cxn>
                <a:cxn ang="0">
                  <a:pos x="22" y="48"/>
                </a:cxn>
                <a:cxn ang="0">
                  <a:pos x="32" y="20"/>
                </a:cxn>
                <a:cxn ang="0">
                  <a:pos x="36" y="58"/>
                </a:cxn>
                <a:cxn ang="0">
                  <a:pos x="45" y="31"/>
                </a:cxn>
                <a:cxn ang="0">
                  <a:pos x="46" y="10"/>
                </a:cxn>
                <a:cxn ang="0">
                  <a:pos x="25" y="0"/>
                </a:cxn>
                <a:cxn ang="0">
                  <a:pos x="25" y="0"/>
                </a:cxn>
              </a:cxnLst>
              <a:rect l="txL" t="txT" r="txR" b="txB"/>
              <a:pathLst>
                <a:path w="728" h="972">
                  <a:moveTo>
                    <a:pt x="388" y="0"/>
                  </a:moveTo>
                  <a:lnTo>
                    <a:pt x="108" y="428"/>
                  </a:lnTo>
                  <a:lnTo>
                    <a:pt x="0" y="816"/>
                  </a:lnTo>
                  <a:lnTo>
                    <a:pt x="388" y="972"/>
                  </a:lnTo>
                  <a:lnTo>
                    <a:pt x="340" y="770"/>
                  </a:lnTo>
                  <a:lnTo>
                    <a:pt x="504" y="335"/>
                  </a:lnTo>
                  <a:lnTo>
                    <a:pt x="574" y="932"/>
                  </a:lnTo>
                  <a:lnTo>
                    <a:pt x="720" y="506"/>
                  </a:lnTo>
                  <a:lnTo>
                    <a:pt x="728" y="171"/>
                  </a:lnTo>
                  <a:lnTo>
                    <a:pt x="388" y="0"/>
                  </a:lnTo>
                  <a:close/>
                </a:path>
              </a:pathLst>
            </a:custGeom>
            <a:solidFill>
              <a:srgbClr val="CCF2FB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259" name="Freeform 18"/>
            <p:cNvSpPr/>
            <p:nvPr/>
          </p:nvSpPr>
          <p:spPr>
            <a:xfrm>
              <a:off x="2629" y="1577"/>
              <a:ext cx="151" cy="369"/>
            </a:xfrm>
            <a:custGeom>
              <a:avLst/>
              <a:gdLst>
                <a:gd name="txL" fmla="*/ 0 w 302"/>
                <a:gd name="txT" fmla="*/ 0 h 737"/>
                <a:gd name="txR" fmla="*/ 302 w 302"/>
                <a:gd name="txB" fmla="*/ 737 h 737"/>
              </a:gdLst>
              <a:ahLst/>
              <a:cxnLst>
                <a:cxn ang="0">
                  <a:pos x="12" y="0"/>
                </a:cxn>
                <a:cxn ang="0">
                  <a:pos x="0" y="28"/>
                </a:cxn>
                <a:cxn ang="0">
                  <a:pos x="13" y="30"/>
                </a:cxn>
                <a:cxn ang="0">
                  <a:pos x="2" y="37"/>
                </a:cxn>
                <a:cxn ang="0">
                  <a:pos x="9" y="47"/>
                </a:cxn>
                <a:cxn ang="0">
                  <a:pos x="19" y="28"/>
                </a:cxn>
                <a:cxn ang="0">
                  <a:pos x="12" y="0"/>
                </a:cxn>
                <a:cxn ang="0">
                  <a:pos x="12" y="0"/>
                </a:cxn>
              </a:cxnLst>
              <a:rect l="txL" t="txT" r="txR" b="txB"/>
              <a:pathLst>
                <a:path w="302" h="737">
                  <a:moveTo>
                    <a:pt x="186" y="0"/>
                  </a:moveTo>
                  <a:lnTo>
                    <a:pt x="0" y="435"/>
                  </a:lnTo>
                  <a:lnTo>
                    <a:pt x="194" y="465"/>
                  </a:lnTo>
                  <a:lnTo>
                    <a:pt x="31" y="583"/>
                  </a:lnTo>
                  <a:lnTo>
                    <a:pt x="141" y="737"/>
                  </a:lnTo>
                  <a:lnTo>
                    <a:pt x="302" y="435"/>
                  </a:lnTo>
                  <a:lnTo>
                    <a:pt x="186" y="0"/>
                  </a:lnTo>
                  <a:close/>
                </a:path>
              </a:pathLst>
            </a:custGeom>
            <a:solidFill>
              <a:srgbClr val="CCF2FB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260" name="Freeform 19"/>
            <p:cNvSpPr/>
            <p:nvPr/>
          </p:nvSpPr>
          <p:spPr>
            <a:xfrm>
              <a:off x="2202" y="1838"/>
              <a:ext cx="532" cy="244"/>
            </a:xfrm>
            <a:custGeom>
              <a:avLst/>
              <a:gdLst>
                <a:gd name="txL" fmla="*/ 0 w 1062"/>
                <a:gd name="txT" fmla="*/ 0 h 489"/>
                <a:gd name="txR" fmla="*/ 1062 w 1062"/>
                <a:gd name="txB" fmla="*/ 489 h 489"/>
              </a:gdLst>
              <a:ahLst/>
              <a:cxnLst>
                <a:cxn ang="0">
                  <a:pos x="7" y="0"/>
                </a:cxn>
                <a:cxn ang="0">
                  <a:pos x="20" y="6"/>
                </a:cxn>
                <a:cxn ang="0">
                  <a:pos x="41" y="6"/>
                </a:cxn>
                <a:cxn ang="0">
                  <a:pos x="34" y="11"/>
                </a:cxn>
                <a:cxn ang="0">
                  <a:pos x="67" y="24"/>
                </a:cxn>
                <a:cxn ang="0">
                  <a:pos x="64" y="30"/>
                </a:cxn>
                <a:cxn ang="0">
                  <a:pos x="47" y="29"/>
                </a:cxn>
                <a:cxn ang="0">
                  <a:pos x="19" y="20"/>
                </a:cxn>
                <a:cxn ang="0">
                  <a:pos x="17" y="9"/>
                </a:cxn>
                <a:cxn ang="0">
                  <a:pos x="9" y="16"/>
                </a:cxn>
                <a:cxn ang="0">
                  <a:pos x="0" y="11"/>
                </a:cxn>
                <a:cxn ang="0">
                  <a:pos x="7" y="0"/>
                </a:cxn>
                <a:cxn ang="0">
                  <a:pos x="7" y="0"/>
                </a:cxn>
              </a:cxnLst>
              <a:rect l="txL" t="txT" r="txR" b="txB"/>
              <a:pathLst>
                <a:path w="1062" h="489">
                  <a:moveTo>
                    <a:pt x="108" y="0"/>
                  </a:moveTo>
                  <a:lnTo>
                    <a:pt x="319" y="101"/>
                  </a:lnTo>
                  <a:lnTo>
                    <a:pt x="644" y="101"/>
                  </a:lnTo>
                  <a:lnTo>
                    <a:pt x="536" y="179"/>
                  </a:lnTo>
                  <a:lnTo>
                    <a:pt x="1062" y="396"/>
                  </a:lnTo>
                  <a:lnTo>
                    <a:pt x="1009" y="489"/>
                  </a:lnTo>
                  <a:lnTo>
                    <a:pt x="745" y="474"/>
                  </a:lnTo>
                  <a:lnTo>
                    <a:pt x="294" y="327"/>
                  </a:lnTo>
                  <a:lnTo>
                    <a:pt x="264" y="156"/>
                  </a:lnTo>
                  <a:lnTo>
                    <a:pt x="140" y="257"/>
                  </a:lnTo>
                  <a:lnTo>
                    <a:pt x="0" y="179"/>
                  </a:lnTo>
                  <a:lnTo>
                    <a:pt x="108" y="0"/>
                  </a:lnTo>
                  <a:close/>
                </a:path>
              </a:pathLst>
            </a:custGeom>
            <a:solidFill>
              <a:srgbClr val="CCF2FB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261" name="Freeform 20"/>
            <p:cNvSpPr/>
            <p:nvPr/>
          </p:nvSpPr>
          <p:spPr>
            <a:xfrm>
              <a:off x="2206" y="1236"/>
              <a:ext cx="179" cy="260"/>
            </a:xfrm>
            <a:custGeom>
              <a:avLst/>
              <a:gdLst>
                <a:gd name="txL" fmla="*/ 0 w 358"/>
                <a:gd name="txT" fmla="*/ 0 h 519"/>
                <a:gd name="txR" fmla="*/ 358 w 358"/>
                <a:gd name="txB" fmla="*/ 519 h 519"/>
              </a:gdLst>
              <a:ahLst/>
              <a:cxnLst>
                <a:cxn ang="0">
                  <a:pos x="0" y="21"/>
                </a:cxn>
                <a:cxn ang="0">
                  <a:pos x="13" y="17"/>
                </a:cxn>
                <a:cxn ang="0">
                  <a:pos x="23" y="0"/>
                </a:cxn>
                <a:cxn ang="0">
                  <a:pos x="19" y="13"/>
                </a:cxn>
                <a:cxn ang="0">
                  <a:pos x="11" y="23"/>
                </a:cxn>
                <a:cxn ang="0">
                  <a:pos x="7" y="33"/>
                </a:cxn>
                <a:cxn ang="0">
                  <a:pos x="2" y="26"/>
                </a:cxn>
                <a:cxn ang="0">
                  <a:pos x="0" y="21"/>
                </a:cxn>
                <a:cxn ang="0">
                  <a:pos x="0" y="21"/>
                </a:cxn>
              </a:cxnLst>
              <a:rect l="txL" t="txT" r="txR" b="txB"/>
              <a:pathLst>
                <a:path w="358" h="519">
                  <a:moveTo>
                    <a:pt x="0" y="333"/>
                  </a:moveTo>
                  <a:lnTo>
                    <a:pt x="194" y="272"/>
                  </a:lnTo>
                  <a:lnTo>
                    <a:pt x="358" y="0"/>
                  </a:lnTo>
                  <a:lnTo>
                    <a:pt x="295" y="194"/>
                  </a:lnTo>
                  <a:lnTo>
                    <a:pt x="171" y="365"/>
                  </a:lnTo>
                  <a:lnTo>
                    <a:pt x="109" y="519"/>
                  </a:lnTo>
                  <a:lnTo>
                    <a:pt x="32" y="411"/>
                  </a:lnTo>
                  <a:lnTo>
                    <a:pt x="0" y="333"/>
                  </a:lnTo>
                  <a:close/>
                </a:path>
              </a:pathLst>
            </a:custGeom>
            <a:solidFill>
              <a:srgbClr val="CCF2FB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262" name="Freeform 21"/>
            <p:cNvSpPr/>
            <p:nvPr/>
          </p:nvSpPr>
          <p:spPr>
            <a:xfrm>
              <a:off x="1950" y="1363"/>
              <a:ext cx="159" cy="296"/>
            </a:xfrm>
            <a:custGeom>
              <a:avLst/>
              <a:gdLst>
                <a:gd name="txL" fmla="*/ 0 w 317"/>
                <a:gd name="txT" fmla="*/ 0 h 591"/>
                <a:gd name="txR" fmla="*/ 317 w 317"/>
                <a:gd name="txB" fmla="*/ 591 h 591"/>
              </a:gdLst>
              <a:ahLst/>
              <a:cxnLst>
                <a:cxn ang="0">
                  <a:pos x="5" y="4"/>
                </a:cxn>
                <a:cxn ang="0">
                  <a:pos x="13" y="14"/>
                </a:cxn>
                <a:cxn ang="0">
                  <a:pos x="20" y="19"/>
                </a:cxn>
                <a:cxn ang="0">
                  <a:pos x="18" y="32"/>
                </a:cxn>
                <a:cxn ang="0">
                  <a:pos x="8" y="37"/>
                </a:cxn>
                <a:cxn ang="0">
                  <a:pos x="0" y="14"/>
                </a:cxn>
                <a:cxn ang="0">
                  <a:pos x="2" y="0"/>
                </a:cxn>
                <a:cxn ang="0">
                  <a:pos x="5" y="4"/>
                </a:cxn>
                <a:cxn ang="0">
                  <a:pos x="5" y="4"/>
                </a:cxn>
              </a:cxnLst>
              <a:rect l="txL" t="txT" r="txR" b="txB"/>
              <a:pathLst>
                <a:path w="317" h="591">
                  <a:moveTo>
                    <a:pt x="78" y="55"/>
                  </a:moveTo>
                  <a:lnTo>
                    <a:pt x="201" y="211"/>
                  </a:lnTo>
                  <a:lnTo>
                    <a:pt x="317" y="296"/>
                  </a:lnTo>
                  <a:lnTo>
                    <a:pt x="279" y="498"/>
                  </a:lnTo>
                  <a:lnTo>
                    <a:pt x="123" y="591"/>
                  </a:lnTo>
                  <a:lnTo>
                    <a:pt x="0" y="218"/>
                  </a:lnTo>
                  <a:lnTo>
                    <a:pt x="30" y="0"/>
                  </a:lnTo>
                  <a:lnTo>
                    <a:pt x="78" y="55"/>
                  </a:lnTo>
                  <a:close/>
                </a:path>
              </a:pathLst>
            </a:custGeom>
            <a:solidFill>
              <a:srgbClr val="CCF2FB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263" name="Freeform 22"/>
            <p:cNvSpPr/>
            <p:nvPr/>
          </p:nvSpPr>
          <p:spPr>
            <a:xfrm>
              <a:off x="1982" y="2160"/>
              <a:ext cx="84" cy="201"/>
            </a:xfrm>
            <a:custGeom>
              <a:avLst/>
              <a:gdLst>
                <a:gd name="txL" fmla="*/ 0 w 169"/>
                <a:gd name="txT" fmla="*/ 0 h 403"/>
                <a:gd name="txR" fmla="*/ 169 w 169"/>
                <a:gd name="txB" fmla="*/ 403 h 403"/>
              </a:gdLst>
              <a:ahLst/>
              <a:cxnLst>
                <a:cxn ang="0">
                  <a:pos x="4" y="0"/>
                </a:cxn>
                <a:cxn ang="0">
                  <a:pos x="4" y="6"/>
                </a:cxn>
                <a:cxn ang="0">
                  <a:pos x="10" y="14"/>
                </a:cxn>
                <a:cxn ang="0">
                  <a:pos x="2" y="25"/>
                </a:cxn>
                <a:cxn ang="0">
                  <a:pos x="4" y="12"/>
                </a:cxn>
                <a:cxn ang="0">
                  <a:pos x="0" y="7"/>
                </a:cxn>
                <a:cxn ang="0">
                  <a:pos x="4" y="0"/>
                </a:cxn>
                <a:cxn ang="0">
                  <a:pos x="4" y="0"/>
                </a:cxn>
              </a:cxnLst>
              <a:rect l="txL" t="txT" r="txR" b="txB"/>
              <a:pathLst>
                <a:path w="169" h="403">
                  <a:moveTo>
                    <a:pt x="68" y="0"/>
                  </a:moveTo>
                  <a:lnTo>
                    <a:pt x="68" y="108"/>
                  </a:lnTo>
                  <a:lnTo>
                    <a:pt x="169" y="226"/>
                  </a:lnTo>
                  <a:lnTo>
                    <a:pt x="45" y="403"/>
                  </a:lnTo>
                  <a:lnTo>
                    <a:pt x="68" y="201"/>
                  </a:lnTo>
                  <a:lnTo>
                    <a:pt x="0" y="116"/>
                  </a:lnTo>
                  <a:lnTo>
                    <a:pt x="68" y="0"/>
                  </a:lnTo>
                  <a:close/>
                </a:path>
              </a:pathLst>
            </a:custGeom>
            <a:solidFill>
              <a:srgbClr val="CCF2FB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264" name="Freeform 23"/>
            <p:cNvSpPr/>
            <p:nvPr/>
          </p:nvSpPr>
          <p:spPr>
            <a:xfrm>
              <a:off x="2276" y="2110"/>
              <a:ext cx="128" cy="61"/>
            </a:xfrm>
            <a:custGeom>
              <a:avLst/>
              <a:gdLst>
                <a:gd name="txL" fmla="*/ 0 w 255"/>
                <a:gd name="txT" fmla="*/ 0 h 124"/>
                <a:gd name="txR" fmla="*/ 255 w 255"/>
                <a:gd name="txB" fmla="*/ 124 h 124"/>
              </a:gdLst>
              <a:ahLst/>
              <a:cxnLst>
                <a:cxn ang="0">
                  <a:pos x="0" y="0"/>
                </a:cxn>
                <a:cxn ang="0">
                  <a:pos x="16" y="4"/>
                </a:cxn>
                <a:cxn ang="0">
                  <a:pos x="10" y="7"/>
                </a:cxn>
                <a:cxn ang="0">
                  <a:pos x="0" y="2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255" h="124">
                  <a:moveTo>
                    <a:pt x="0" y="0"/>
                  </a:moveTo>
                  <a:lnTo>
                    <a:pt x="255" y="70"/>
                  </a:lnTo>
                  <a:lnTo>
                    <a:pt x="154" y="124"/>
                  </a:lnTo>
                  <a:lnTo>
                    <a:pt x="0" y="4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F2FB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265" name="Freeform 24"/>
            <p:cNvSpPr/>
            <p:nvPr/>
          </p:nvSpPr>
          <p:spPr>
            <a:xfrm>
              <a:off x="2373" y="2552"/>
              <a:ext cx="97" cy="430"/>
            </a:xfrm>
            <a:custGeom>
              <a:avLst/>
              <a:gdLst>
                <a:gd name="txL" fmla="*/ 0 w 194"/>
                <a:gd name="txT" fmla="*/ 0 h 859"/>
                <a:gd name="txR" fmla="*/ 194 w 194"/>
                <a:gd name="txB" fmla="*/ 859 h 859"/>
              </a:gdLst>
              <a:ahLst/>
              <a:cxnLst>
                <a:cxn ang="0">
                  <a:pos x="0" y="0"/>
                </a:cxn>
                <a:cxn ang="0">
                  <a:pos x="13" y="54"/>
                </a:cxn>
                <a:cxn ang="0">
                  <a:pos x="0" y="54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194" h="859">
                  <a:moveTo>
                    <a:pt x="0" y="0"/>
                  </a:moveTo>
                  <a:lnTo>
                    <a:pt x="194" y="859"/>
                  </a:lnTo>
                  <a:lnTo>
                    <a:pt x="0" y="85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0CA8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266" name="Freeform 25"/>
            <p:cNvSpPr/>
            <p:nvPr/>
          </p:nvSpPr>
          <p:spPr>
            <a:xfrm>
              <a:off x="2160" y="2785"/>
              <a:ext cx="116" cy="197"/>
            </a:xfrm>
            <a:custGeom>
              <a:avLst/>
              <a:gdLst>
                <a:gd name="txL" fmla="*/ 0 w 234"/>
                <a:gd name="txT" fmla="*/ 0 h 393"/>
                <a:gd name="txR" fmla="*/ 234 w 234"/>
                <a:gd name="txB" fmla="*/ 393 h 393"/>
              </a:gdLst>
              <a:ahLst/>
              <a:cxnLst>
                <a:cxn ang="0">
                  <a:pos x="0" y="0"/>
                </a:cxn>
                <a:cxn ang="0">
                  <a:pos x="14" y="25"/>
                </a:cxn>
                <a:cxn ang="0">
                  <a:pos x="1" y="25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234" h="393">
                  <a:moveTo>
                    <a:pt x="0" y="0"/>
                  </a:moveTo>
                  <a:lnTo>
                    <a:pt x="234" y="393"/>
                  </a:lnTo>
                  <a:lnTo>
                    <a:pt x="25" y="3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0CA8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267" name="Freeform 26"/>
            <p:cNvSpPr/>
            <p:nvPr/>
          </p:nvSpPr>
          <p:spPr>
            <a:xfrm>
              <a:off x="1899" y="833"/>
              <a:ext cx="490" cy="412"/>
            </a:xfrm>
            <a:custGeom>
              <a:avLst/>
              <a:gdLst>
                <a:gd name="txL" fmla="*/ 0 w 979"/>
                <a:gd name="txT" fmla="*/ 0 h 823"/>
                <a:gd name="txR" fmla="*/ 979 w 979"/>
                <a:gd name="txB" fmla="*/ 823 h 823"/>
              </a:gdLst>
              <a:ahLst/>
              <a:cxnLst>
                <a:cxn ang="0">
                  <a:pos x="3" y="15"/>
                </a:cxn>
                <a:cxn ang="0">
                  <a:pos x="8" y="16"/>
                </a:cxn>
                <a:cxn ang="0">
                  <a:pos x="11" y="18"/>
                </a:cxn>
                <a:cxn ang="0">
                  <a:pos x="15" y="18"/>
                </a:cxn>
                <a:cxn ang="0">
                  <a:pos x="20" y="21"/>
                </a:cxn>
                <a:cxn ang="0">
                  <a:pos x="17" y="17"/>
                </a:cxn>
                <a:cxn ang="0">
                  <a:pos x="14" y="17"/>
                </a:cxn>
                <a:cxn ang="0">
                  <a:pos x="10" y="15"/>
                </a:cxn>
                <a:cxn ang="0">
                  <a:pos x="7" y="14"/>
                </a:cxn>
                <a:cxn ang="0">
                  <a:pos x="7" y="11"/>
                </a:cxn>
                <a:cxn ang="0">
                  <a:pos x="4" y="13"/>
                </a:cxn>
                <a:cxn ang="0">
                  <a:pos x="5" y="11"/>
                </a:cxn>
                <a:cxn ang="0">
                  <a:pos x="14" y="5"/>
                </a:cxn>
                <a:cxn ang="0">
                  <a:pos x="31" y="0"/>
                </a:cxn>
                <a:cxn ang="0">
                  <a:pos x="51" y="3"/>
                </a:cxn>
                <a:cxn ang="0">
                  <a:pos x="58" y="12"/>
                </a:cxn>
                <a:cxn ang="0">
                  <a:pos x="62" y="26"/>
                </a:cxn>
                <a:cxn ang="0">
                  <a:pos x="59" y="44"/>
                </a:cxn>
                <a:cxn ang="0">
                  <a:pos x="54" y="43"/>
                </a:cxn>
                <a:cxn ang="0">
                  <a:pos x="49" y="42"/>
                </a:cxn>
                <a:cxn ang="0">
                  <a:pos x="44" y="51"/>
                </a:cxn>
                <a:cxn ang="0">
                  <a:pos x="40" y="52"/>
                </a:cxn>
                <a:cxn ang="0">
                  <a:pos x="40" y="50"/>
                </a:cxn>
                <a:cxn ang="0">
                  <a:pos x="42" y="51"/>
                </a:cxn>
                <a:cxn ang="0">
                  <a:pos x="45" y="49"/>
                </a:cxn>
                <a:cxn ang="0">
                  <a:pos x="47" y="41"/>
                </a:cxn>
                <a:cxn ang="0">
                  <a:pos x="47" y="37"/>
                </a:cxn>
                <a:cxn ang="0">
                  <a:pos x="42" y="35"/>
                </a:cxn>
                <a:cxn ang="0">
                  <a:pos x="38" y="38"/>
                </a:cxn>
                <a:cxn ang="0">
                  <a:pos x="36" y="41"/>
                </a:cxn>
                <a:cxn ang="0">
                  <a:pos x="29" y="42"/>
                </a:cxn>
                <a:cxn ang="0">
                  <a:pos x="27" y="40"/>
                </a:cxn>
                <a:cxn ang="0">
                  <a:pos x="17" y="34"/>
                </a:cxn>
                <a:cxn ang="0">
                  <a:pos x="15" y="26"/>
                </a:cxn>
                <a:cxn ang="0">
                  <a:pos x="3" y="22"/>
                </a:cxn>
                <a:cxn ang="0">
                  <a:pos x="1" y="30"/>
                </a:cxn>
                <a:cxn ang="0">
                  <a:pos x="1" y="38"/>
                </a:cxn>
                <a:cxn ang="0">
                  <a:pos x="0" y="29"/>
                </a:cxn>
                <a:cxn ang="0">
                  <a:pos x="2" y="21"/>
                </a:cxn>
                <a:cxn ang="0">
                  <a:pos x="3" y="15"/>
                </a:cxn>
                <a:cxn ang="0">
                  <a:pos x="3" y="15"/>
                </a:cxn>
              </a:cxnLst>
              <a:rect l="txL" t="txT" r="txR" b="txB"/>
              <a:pathLst>
                <a:path w="979" h="823">
                  <a:moveTo>
                    <a:pt x="42" y="238"/>
                  </a:moveTo>
                  <a:lnTo>
                    <a:pt x="120" y="242"/>
                  </a:lnTo>
                  <a:lnTo>
                    <a:pt x="175" y="285"/>
                  </a:lnTo>
                  <a:lnTo>
                    <a:pt x="232" y="285"/>
                  </a:lnTo>
                  <a:lnTo>
                    <a:pt x="308" y="331"/>
                  </a:lnTo>
                  <a:lnTo>
                    <a:pt x="270" y="264"/>
                  </a:lnTo>
                  <a:lnTo>
                    <a:pt x="213" y="264"/>
                  </a:lnTo>
                  <a:lnTo>
                    <a:pt x="158" y="225"/>
                  </a:lnTo>
                  <a:lnTo>
                    <a:pt x="103" y="217"/>
                  </a:lnTo>
                  <a:lnTo>
                    <a:pt x="103" y="171"/>
                  </a:lnTo>
                  <a:lnTo>
                    <a:pt x="63" y="198"/>
                  </a:lnTo>
                  <a:lnTo>
                    <a:pt x="78" y="162"/>
                  </a:lnTo>
                  <a:lnTo>
                    <a:pt x="223" y="76"/>
                  </a:lnTo>
                  <a:lnTo>
                    <a:pt x="483" y="0"/>
                  </a:lnTo>
                  <a:lnTo>
                    <a:pt x="816" y="34"/>
                  </a:lnTo>
                  <a:lnTo>
                    <a:pt x="913" y="181"/>
                  </a:lnTo>
                  <a:lnTo>
                    <a:pt x="979" y="401"/>
                  </a:lnTo>
                  <a:lnTo>
                    <a:pt x="932" y="696"/>
                  </a:lnTo>
                  <a:lnTo>
                    <a:pt x="861" y="677"/>
                  </a:lnTo>
                  <a:lnTo>
                    <a:pt x="770" y="662"/>
                  </a:lnTo>
                  <a:lnTo>
                    <a:pt x="704" y="812"/>
                  </a:lnTo>
                  <a:lnTo>
                    <a:pt x="637" y="823"/>
                  </a:lnTo>
                  <a:lnTo>
                    <a:pt x="635" y="787"/>
                  </a:lnTo>
                  <a:lnTo>
                    <a:pt x="667" y="802"/>
                  </a:lnTo>
                  <a:lnTo>
                    <a:pt x="707" y="774"/>
                  </a:lnTo>
                  <a:lnTo>
                    <a:pt x="751" y="654"/>
                  </a:lnTo>
                  <a:lnTo>
                    <a:pt x="738" y="580"/>
                  </a:lnTo>
                  <a:lnTo>
                    <a:pt x="667" y="557"/>
                  </a:lnTo>
                  <a:lnTo>
                    <a:pt x="608" y="597"/>
                  </a:lnTo>
                  <a:lnTo>
                    <a:pt x="576" y="654"/>
                  </a:lnTo>
                  <a:lnTo>
                    <a:pt x="454" y="671"/>
                  </a:lnTo>
                  <a:lnTo>
                    <a:pt x="420" y="627"/>
                  </a:lnTo>
                  <a:lnTo>
                    <a:pt x="268" y="544"/>
                  </a:lnTo>
                  <a:lnTo>
                    <a:pt x="230" y="416"/>
                  </a:lnTo>
                  <a:lnTo>
                    <a:pt x="40" y="340"/>
                  </a:lnTo>
                  <a:lnTo>
                    <a:pt x="15" y="479"/>
                  </a:lnTo>
                  <a:lnTo>
                    <a:pt x="15" y="607"/>
                  </a:lnTo>
                  <a:lnTo>
                    <a:pt x="0" y="462"/>
                  </a:lnTo>
                  <a:lnTo>
                    <a:pt x="21" y="333"/>
                  </a:lnTo>
                  <a:lnTo>
                    <a:pt x="42" y="238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268" name="Freeform 27"/>
            <p:cNvSpPr/>
            <p:nvPr/>
          </p:nvSpPr>
          <p:spPr>
            <a:xfrm>
              <a:off x="1919" y="1152"/>
              <a:ext cx="94" cy="52"/>
            </a:xfrm>
            <a:custGeom>
              <a:avLst/>
              <a:gdLst>
                <a:gd name="txL" fmla="*/ 0 w 188"/>
                <a:gd name="txT" fmla="*/ 0 h 103"/>
                <a:gd name="txR" fmla="*/ 188 w 188"/>
                <a:gd name="txB" fmla="*/ 103 h 103"/>
              </a:gdLst>
              <a:ahLst/>
              <a:cxnLst>
                <a:cxn ang="0">
                  <a:pos x="0" y="0"/>
                </a:cxn>
                <a:cxn ang="0">
                  <a:pos x="6" y="3"/>
                </a:cxn>
                <a:cxn ang="0">
                  <a:pos x="12" y="6"/>
                </a:cxn>
                <a:cxn ang="0">
                  <a:pos x="7" y="5"/>
                </a:cxn>
                <a:cxn ang="0">
                  <a:pos x="7" y="7"/>
                </a:cxn>
                <a:cxn ang="0">
                  <a:pos x="6" y="5"/>
                </a:cxn>
                <a:cxn ang="0">
                  <a:pos x="2" y="3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188" h="103">
                  <a:moveTo>
                    <a:pt x="0" y="0"/>
                  </a:moveTo>
                  <a:lnTo>
                    <a:pt x="95" y="36"/>
                  </a:lnTo>
                  <a:lnTo>
                    <a:pt x="188" y="89"/>
                  </a:lnTo>
                  <a:lnTo>
                    <a:pt x="112" y="76"/>
                  </a:lnTo>
                  <a:lnTo>
                    <a:pt x="112" y="103"/>
                  </a:lnTo>
                  <a:lnTo>
                    <a:pt x="88" y="68"/>
                  </a:lnTo>
                  <a:lnTo>
                    <a:pt x="29" y="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269" name="Freeform 28"/>
            <p:cNvSpPr/>
            <p:nvPr/>
          </p:nvSpPr>
          <p:spPr>
            <a:xfrm>
              <a:off x="1959" y="1197"/>
              <a:ext cx="48" cy="13"/>
            </a:xfrm>
            <a:custGeom>
              <a:avLst/>
              <a:gdLst>
                <a:gd name="txL" fmla="*/ 0 w 97"/>
                <a:gd name="txT" fmla="*/ 0 h 27"/>
                <a:gd name="txR" fmla="*/ 97 w 97"/>
                <a:gd name="txB" fmla="*/ 27 h 27"/>
              </a:gdLst>
              <a:ahLst/>
              <a:cxnLst>
                <a:cxn ang="0">
                  <a:pos x="0" y="0"/>
                </a:cxn>
                <a:cxn ang="0">
                  <a:pos x="2" y="0"/>
                </a:cxn>
                <a:cxn ang="0">
                  <a:pos x="4" y="0"/>
                </a:cxn>
                <a:cxn ang="0">
                  <a:pos x="6" y="1"/>
                </a:cxn>
                <a:cxn ang="0">
                  <a:pos x="2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97" h="27">
                  <a:moveTo>
                    <a:pt x="0" y="0"/>
                  </a:moveTo>
                  <a:lnTo>
                    <a:pt x="32" y="8"/>
                  </a:lnTo>
                  <a:lnTo>
                    <a:pt x="72" y="8"/>
                  </a:lnTo>
                  <a:lnTo>
                    <a:pt x="97" y="21"/>
                  </a:lnTo>
                  <a:lnTo>
                    <a:pt x="36" y="27"/>
                  </a:lnTo>
                  <a:lnTo>
                    <a:pt x="4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270" name="Freeform 29"/>
            <p:cNvSpPr/>
            <p:nvPr/>
          </p:nvSpPr>
          <p:spPr>
            <a:xfrm>
              <a:off x="1910" y="1168"/>
              <a:ext cx="129" cy="147"/>
            </a:xfrm>
            <a:custGeom>
              <a:avLst/>
              <a:gdLst>
                <a:gd name="txL" fmla="*/ 0 w 259"/>
                <a:gd name="txT" fmla="*/ 0 h 295"/>
                <a:gd name="txR" fmla="*/ 259 w 259"/>
                <a:gd name="txB" fmla="*/ 295 h 295"/>
              </a:gdLst>
              <a:ahLst/>
              <a:cxnLst>
                <a:cxn ang="0">
                  <a:pos x="3" y="0"/>
                </a:cxn>
                <a:cxn ang="0">
                  <a:pos x="3" y="2"/>
                </a:cxn>
                <a:cxn ang="0">
                  <a:pos x="0" y="9"/>
                </a:cxn>
                <a:cxn ang="0">
                  <a:pos x="0" y="11"/>
                </a:cxn>
                <a:cxn ang="0">
                  <a:pos x="2" y="12"/>
                </a:cxn>
                <a:cxn ang="0">
                  <a:pos x="5" y="13"/>
                </a:cxn>
                <a:cxn ang="0">
                  <a:pos x="7" y="14"/>
                </a:cxn>
                <a:cxn ang="0">
                  <a:pos x="7" y="16"/>
                </a:cxn>
                <a:cxn ang="0">
                  <a:pos x="9" y="17"/>
                </a:cxn>
                <a:cxn ang="0">
                  <a:pos x="12" y="17"/>
                </a:cxn>
                <a:cxn ang="0">
                  <a:pos x="16" y="18"/>
                </a:cxn>
                <a:cxn ang="0">
                  <a:pos x="13" y="16"/>
                </a:cxn>
                <a:cxn ang="0">
                  <a:pos x="8" y="15"/>
                </a:cxn>
                <a:cxn ang="0">
                  <a:pos x="7" y="14"/>
                </a:cxn>
                <a:cxn ang="0">
                  <a:pos x="9" y="13"/>
                </a:cxn>
                <a:cxn ang="0">
                  <a:pos x="10" y="11"/>
                </a:cxn>
                <a:cxn ang="0">
                  <a:pos x="8" y="9"/>
                </a:cxn>
                <a:cxn ang="0">
                  <a:pos x="9" y="11"/>
                </a:cxn>
                <a:cxn ang="0">
                  <a:pos x="8" y="13"/>
                </a:cxn>
                <a:cxn ang="0">
                  <a:pos x="5" y="12"/>
                </a:cxn>
                <a:cxn ang="0">
                  <a:pos x="1" y="12"/>
                </a:cxn>
                <a:cxn ang="0">
                  <a:pos x="0" y="10"/>
                </a:cxn>
                <a:cxn ang="0">
                  <a:pos x="3" y="2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3" y="0"/>
                </a:cxn>
              </a:cxnLst>
              <a:rect l="txL" t="txT" r="txR" b="txB"/>
              <a:pathLst>
                <a:path w="259" h="295">
                  <a:moveTo>
                    <a:pt x="51" y="10"/>
                  </a:moveTo>
                  <a:lnTo>
                    <a:pt x="48" y="42"/>
                  </a:lnTo>
                  <a:lnTo>
                    <a:pt x="0" y="152"/>
                  </a:lnTo>
                  <a:lnTo>
                    <a:pt x="4" y="190"/>
                  </a:lnTo>
                  <a:lnTo>
                    <a:pt x="32" y="206"/>
                  </a:lnTo>
                  <a:lnTo>
                    <a:pt x="87" y="215"/>
                  </a:lnTo>
                  <a:lnTo>
                    <a:pt x="112" y="238"/>
                  </a:lnTo>
                  <a:lnTo>
                    <a:pt x="116" y="270"/>
                  </a:lnTo>
                  <a:lnTo>
                    <a:pt x="152" y="276"/>
                  </a:lnTo>
                  <a:lnTo>
                    <a:pt x="203" y="280"/>
                  </a:lnTo>
                  <a:lnTo>
                    <a:pt x="259" y="295"/>
                  </a:lnTo>
                  <a:lnTo>
                    <a:pt x="209" y="265"/>
                  </a:lnTo>
                  <a:lnTo>
                    <a:pt x="131" y="253"/>
                  </a:lnTo>
                  <a:lnTo>
                    <a:pt x="124" y="230"/>
                  </a:lnTo>
                  <a:lnTo>
                    <a:pt x="146" y="215"/>
                  </a:lnTo>
                  <a:lnTo>
                    <a:pt x="162" y="183"/>
                  </a:lnTo>
                  <a:lnTo>
                    <a:pt x="135" y="152"/>
                  </a:lnTo>
                  <a:lnTo>
                    <a:pt x="146" y="183"/>
                  </a:lnTo>
                  <a:lnTo>
                    <a:pt x="131" y="209"/>
                  </a:lnTo>
                  <a:lnTo>
                    <a:pt x="93" y="198"/>
                  </a:lnTo>
                  <a:lnTo>
                    <a:pt x="29" y="192"/>
                  </a:lnTo>
                  <a:lnTo>
                    <a:pt x="13" y="162"/>
                  </a:lnTo>
                  <a:lnTo>
                    <a:pt x="61" y="40"/>
                  </a:lnTo>
                  <a:lnTo>
                    <a:pt x="65" y="0"/>
                  </a:lnTo>
                  <a:lnTo>
                    <a:pt x="51" y="1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271" name="Freeform 30"/>
            <p:cNvSpPr/>
            <p:nvPr/>
          </p:nvSpPr>
          <p:spPr>
            <a:xfrm>
              <a:off x="1993" y="1303"/>
              <a:ext cx="205" cy="95"/>
            </a:xfrm>
            <a:custGeom>
              <a:avLst/>
              <a:gdLst>
                <a:gd name="txL" fmla="*/ 0 w 409"/>
                <a:gd name="txT" fmla="*/ 0 h 190"/>
                <a:gd name="txR" fmla="*/ 409 w 409"/>
                <a:gd name="txB" fmla="*/ 190 h 190"/>
              </a:gdLst>
              <a:ahLst/>
              <a:cxnLst>
                <a:cxn ang="0">
                  <a:pos x="1" y="0"/>
                </a:cxn>
                <a:cxn ang="0">
                  <a:pos x="2" y="2"/>
                </a:cxn>
                <a:cxn ang="0">
                  <a:pos x="4" y="1"/>
                </a:cxn>
                <a:cxn ang="0">
                  <a:pos x="5" y="2"/>
                </a:cxn>
                <a:cxn ang="0">
                  <a:pos x="2" y="3"/>
                </a:cxn>
                <a:cxn ang="0">
                  <a:pos x="2" y="4"/>
                </a:cxn>
                <a:cxn ang="0">
                  <a:pos x="5" y="5"/>
                </a:cxn>
                <a:cxn ang="0">
                  <a:pos x="4" y="6"/>
                </a:cxn>
                <a:cxn ang="0">
                  <a:pos x="4" y="8"/>
                </a:cxn>
                <a:cxn ang="0">
                  <a:pos x="7" y="11"/>
                </a:cxn>
                <a:cxn ang="0">
                  <a:pos x="10" y="11"/>
                </a:cxn>
                <a:cxn ang="0">
                  <a:pos x="19" y="8"/>
                </a:cxn>
                <a:cxn ang="0">
                  <a:pos x="26" y="10"/>
                </a:cxn>
                <a:cxn ang="0">
                  <a:pos x="26" y="12"/>
                </a:cxn>
                <a:cxn ang="0">
                  <a:pos x="21" y="9"/>
                </a:cxn>
                <a:cxn ang="0">
                  <a:pos x="9" y="12"/>
                </a:cxn>
                <a:cxn ang="0">
                  <a:pos x="5" y="11"/>
                </a:cxn>
                <a:cxn ang="0">
                  <a:pos x="3" y="9"/>
                </a:cxn>
                <a:cxn ang="0">
                  <a:pos x="3" y="6"/>
                </a:cxn>
                <a:cxn ang="0">
                  <a:pos x="1" y="4"/>
                </a:cxn>
                <a:cxn ang="0">
                  <a:pos x="0" y="3"/>
                </a:cxn>
                <a:cxn ang="0">
                  <a:pos x="1" y="0"/>
                </a:cxn>
                <a:cxn ang="0">
                  <a:pos x="1" y="0"/>
                </a:cxn>
              </a:cxnLst>
              <a:rect l="txL" t="txT" r="txR" b="txB"/>
              <a:pathLst>
                <a:path w="409" h="190">
                  <a:moveTo>
                    <a:pt x="12" y="0"/>
                  </a:moveTo>
                  <a:lnTo>
                    <a:pt x="17" y="23"/>
                  </a:lnTo>
                  <a:lnTo>
                    <a:pt x="57" y="14"/>
                  </a:lnTo>
                  <a:lnTo>
                    <a:pt x="80" y="21"/>
                  </a:lnTo>
                  <a:lnTo>
                    <a:pt x="17" y="40"/>
                  </a:lnTo>
                  <a:lnTo>
                    <a:pt x="21" y="61"/>
                  </a:lnTo>
                  <a:lnTo>
                    <a:pt x="80" y="72"/>
                  </a:lnTo>
                  <a:lnTo>
                    <a:pt x="55" y="93"/>
                  </a:lnTo>
                  <a:lnTo>
                    <a:pt x="55" y="126"/>
                  </a:lnTo>
                  <a:lnTo>
                    <a:pt x="99" y="166"/>
                  </a:lnTo>
                  <a:lnTo>
                    <a:pt x="145" y="167"/>
                  </a:lnTo>
                  <a:lnTo>
                    <a:pt x="295" y="126"/>
                  </a:lnTo>
                  <a:lnTo>
                    <a:pt x="405" y="145"/>
                  </a:lnTo>
                  <a:lnTo>
                    <a:pt x="409" y="187"/>
                  </a:lnTo>
                  <a:lnTo>
                    <a:pt x="327" y="143"/>
                  </a:lnTo>
                  <a:lnTo>
                    <a:pt x="130" y="190"/>
                  </a:lnTo>
                  <a:lnTo>
                    <a:pt x="76" y="173"/>
                  </a:lnTo>
                  <a:lnTo>
                    <a:pt x="42" y="137"/>
                  </a:lnTo>
                  <a:lnTo>
                    <a:pt x="42" y="93"/>
                  </a:lnTo>
                  <a:lnTo>
                    <a:pt x="2" y="63"/>
                  </a:lnTo>
                  <a:lnTo>
                    <a:pt x="0" y="34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272" name="Freeform 31"/>
            <p:cNvSpPr/>
            <p:nvPr/>
          </p:nvSpPr>
          <p:spPr>
            <a:xfrm>
              <a:off x="2112" y="1155"/>
              <a:ext cx="26" cy="85"/>
            </a:xfrm>
            <a:custGeom>
              <a:avLst/>
              <a:gdLst>
                <a:gd name="txL" fmla="*/ 0 w 51"/>
                <a:gd name="txT" fmla="*/ 0 h 169"/>
                <a:gd name="txR" fmla="*/ 51 w 51"/>
                <a:gd name="txB" fmla="*/ 169 h 169"/>
              </a:gdLst>
              <a:ahLst/>
              <a:cxnLst>
                <a:cxn ang="0">
                  <a:pos x="2" y="3"/>
                </a:cxn>
                <a:cxn ang="0">
                  <a:pos x="0" y="11"/>
                </a:cxn>
                <a:cxn ang="0">
                  <a:pos x="4" y="6"/>
                </a:cxn>
                <a:cxn ang="0">
                  <a:pos x="3" y="0"/>
                </a:cxn>
                <a:cxn ang="0">
                  <a:pos x="2" y="3"/>
                </a:cxn>
                <a:cxn ang="0">
                  <a:pos x="2" y="3"/>
                </a:cxn>
              </a:cxnLst>
              <a:rect l="txL" t="txT" r="txR" b="txB"/>
              <a:pathLst>
                <a:path w="51" h="169">
                  <a:moveTo>
                    <a:pt x="23" y="41"/>
                  </a:moveTo>
                  <a:lnTo>
                    <a:pt x="0" y="169"/>
                  </a:lnTo>
                  <a:lnTo>
                    <a:pt x="51" y="87"/>
                  </a:lnTo>
                  <a:lnTo>
                    <a:pt x="40" y="0"/>
                  </a:lnTo>
                  <a:lnTo>
                    <a:pt x="23" y="41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273" name="Freeform 32"/>
            <p:cNvSpPr/>
            <p:nvPr/>
          </p:nvSpPr>
          <p:spPr>
            <a:xfrm>
              <a:off x="2203" y="1132"/>
              <a:ext cx="56" cy="71"/>
            </a:xfrm>
            <a:custGeom>
              <a:avLst/>
              <a:gdLst>
                <a:gd name="txL" fmla="*/ 0 w 113"/>
                <a:gd name="txT" fmla="*/ 0 h 143"/>
                <a:gd name="txR" fmla="*/ 113 w 113"/>
                <a:gd name="txB" fmla="*/ 143 h 143"/>
              </a:gdLst>
              <a:ahLst/>
              <a:cxnLst>
                <a:cxn ang="0">
                  <a:pos x="0" y="3"/>
                </a:cxn>
                <a:cxn ang="0">
                  <a:pos x="3" y="0"/>
                </a:cxn>
                <a:cxn ang="0">
                  <a:pos x="7" y="0"/>
                </a:cxn>
                <a:cxn ang="0">
                  <a:pos x="4" y="1"/>
                </a:cxn>
                <a:cxn ang="0">
                  <a:pos x="6" y="4"/>
                </a:cxn>
                <a:cxn ang="0">
                  <a:pos x="6" y="7"/>
                </a:cxn>
                <a:cxn ang="0">
                  <a:pos x="5" y="8"/>
                </a:cxn>
                <a:cxn ang="0">
                  <a:pos x="5" y="5"/>
                </a:cxn>
                <a:cxn ang="0">
                  <a:pos x="3" y="2"/>
                </a:cxn>
                <a:cxn ang="0">
                  <a:pos x="2" y="3"/>
                </a:cxn>
                <a:cxn ang="0">
                  <a:pos x="4" y="5"/>
                </a:cxn>
                <a:cxn ang="0">
                  <a:pos x="3" y="8"/>
                </a:cxn>
                <a:cxn ang="0">
                  <a:pos x="1" y="8"/>
                </a:cxn>
                <a:cxn ang="0">
                  <a:pos x="1" y="6"/>
                </a:cxn>
                <a:cxn ang="0">
                  <a:pos x="0" y="5"/>
                </a:cxn>
                <a:cxn ang="0">
                  <a:pos x="0" y="3"/>
                </a:cxn>
                <a:cxn ang="0">
                  <a:pos x="0" y="3"/>
                </a:cxn>
              </a:cxnLst>
              <a:rect l="txL" t="txT" r="txR" b="txB"/>
              <a:pathLst>
                <a:path w="113" h="143">
                  <a:moveTo>
                    <a:pt x="0" y="63"/>
                  </a:moveTo>
                  <a:lnTo>
                    <a:pt x="59" y="0"/>
                  </a:lnTo>
                  <a:lnTo>
                    <a:pt x="113" y="2"/>
                  </a:lnTo>
                  <a:lnTo>
                    <a:pt x="77" y="21"/>
                  </a:lnTo>
                  <a:lnTo>
                    <a:pt x="101" y="67"/>
                  </a:lnTo>
                  <a:lnTo>
                    <a:pt x="97" y="127"/>
                  </a:lnTo>
                  <a:lnTo>
                    <a:pt x="84" y="129"/>
                  </a:lnTo>
                  <a:lnTo>
                    <a:pt x="84" y="82"/>
                  </a:lnTo>
                  <a:lnTo>
                    <a:pt x="50" y="32"/>
                  </a:lnTo>
                  <a:lnTo>
                    <a:pt x="37" y="59"/>
                  </a:lnTo>
                  <a:lnTo>
                    <a:pt x="65" y="89"/>
                  </a:lnTo>
                  <a:lnTo>
                    <a:pt x="52" y="139"/>
                  </a:lnTo>
                  <a:lnTo>
                    <a:pt x="16" y="143"/>
                  </a:lnTo>
                  <a:lnTo>
                    <a:pt x="19" y="110"/>
                  </a:lnTo>
                  <a:lnTo>
                    <a:pt x="0" y="82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274" name="Freeform 33"/>
            <p:cNvSpPr/>
            <p:nvPr/>
          </p:nvSpPr>
          <p:spPr>
            <a:xfrm>
              <a:off x="2173" y="1264"/>
              <a:ext cx="40" cy="74"/>
            </a:xfrm>
            <a:custGeom>
              <a:avLst/>
              <a:gdLst>
                <a:gd name="txL" fmla="*/ 0 w 79"/>
                <a:gd name="txT" fmla="*/ 0 h 149"/>
                <a:gd name="txR" fmla="*/ 79 w 79"/>
                <a:gd name="txB" fmla="*/ 149 h 149"/>
              </a:gdLst>
              <a:ahLst/>
              <a:cxnLst>
                <a:cxn ang="0">
                  <a:pos x="5" y="0"/>
                </a:cxn>
                <a:cxn ang="0">
                  <a:pos x="0" y="9"/>
                </a:cxn>
                <a:cxn ang="0">
                  <a:pos x="3" y="6"/>
                </a:cxn>
                <a:cxn ang="0">
                  <a:pos x="5" y="0"/>
                </a:cxn>
                <a:cxn ang="0">
                  <a:pos x="5" y="0"/>
                </a:cxn>
              </a:cxnLst>
              <a:rect l="txL" t="txT" r="txR" b="txB"/>
              <a:pathLst>
                <a:path w="79" h="149">
                  <a:moveTo>
                    <a:pt x="79" y="0"/>
                  </a:moveTo>
                  <a:lnTo>
                    <a:pt x="0" y="149"/>
                  </a:lnTo>
                  <a:lnTo>
                    <a:pt x="45" y="105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275" name="Freeform 34"/>
            <p:cNvSpPr/>
            <p:nvPr/>
          </p:nvSpPr>
          <p:spPr>
            <a:xfrm>
              <a:off x="2286" y="1157"/>
              <a:ext cx="173" cy="339"/>
            </a:xfrm>
            <a:custGeom>
              <a:avLst/>
              <a:gdLst>
                <a:gd name="txL" fmla="*/ 0 w 346"/>
                <a:gd name="txT" fmla="*/ 0 h 677"/>
                <a:gd name="txR" fmla="*/ 346 w 346"/>
                <a:gd name="txB" fmla="*/ 677 h 677"/>
              </a:gdLst>
              <a:ahLst/>
              <a:cxnLst>
                <a:cxn ang="0">
                  <a:pos x="12" y="0"/>
                </a:cxn>
                <a:cxn ang="0">
                  <a:pos x="16" y="11"/>
                </a:cxn>
                <a:cxn ang="0">
                  <a:pos x="12" y="24"/>
                </a:cxn>
                <a:cxn ang="0">
                  <a:pos x="5" y="32"/>
                </a:cxn>
                <a:cxn ang="0">
                  <a:pos x="0" y="43"/>
                </a:cxn>
                <a:cxn ang="0">
                  <a:pos x="11" y="29"/>
                </a:cxn>
                <a:cxn ang="0">
                  <a:pos x="22" y="19"/>
                </a:cxn>
                <a:cxn ang="0">
                  <a:pos x="18" y="19"/>
                </a:cxn>
                <a:cxn ang="0">
                  <a:pos x="17" y="7"/>
                </a:cxn>
                <a:cxn ang="0">
                  <a:pos x="12" y="0"/>
                </a:cxn>
                <a:cxn ang="0">
                  <a:pos x="12" y="0"/>
                </a:cxn>
              </a:cxnLst>
              <a:rect l="txL" t="txT" r="txR" b="txB"/>
              <a:pathLst>
                <a:path w="346" h="677">
                  <a:moveTo>
                    <a:pt x="184" y="0"/>
                  </a:moveTo>
                  <a:lnTo>
                    <a:pt x="249" y="168"/>
                  </a:lnTo>
                  <a:lnTo>
                    <a:pt x="184" y="377"/>
                  </a:lnTo>
                  <a:lnTo>
                    <a:pt x="76" y="510"/>
                  </a:lnTo>
                  <a:lnTo>
                    <a:pt x="0" y="677"/>
                  </a:lnTo>
                  <a:lnTo>
                    <a:pt x="167" y="457"/>
                  </a:lnTo>
                  <a:lnTo>
                    <a:pt x="346" y="301"/>
                  </a:lnTo>
                  <a:lnTo>
                    <a:pt x="277" y="301"/>
                  </a:lnTo>
                  <a:lnTo>
                    <a:pt x="266" y="111"/>
                  </a:lnTo>
                  <a:lnTo>
                    <a:pt x="184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276" name="Freeform 35"/>
            <p:cNvSpPr/>
            <p:nvPr/>
          </p:nvSpPr>
          <p:spPr>
            <a:xfrm>
              <a:off x="2171" y="1201"/>
              <a:ext cx="690" cy="982"/>
            </a:xfrm>
            <a:custGeom>
              <a:avLst/>
              <a:gdLst>
                <a:gd name="txL" fmla="*/ 0 w 1380"/>
                <a:gd name="txT" fmla="*/ 0 h 1963"/>
                <a:gd name="txR" fmla="*/ 1380 w 1380"/>
                <a:gd name="txB" fmla="*/ 1963 h 1963"/>
              </a:gdLst>
              <a:ahLst/>
              <a:cxnLst>
                <a:cxn ang="0">
                  <a:pos x="32" y="0"/>
                </a:cxn>
                <a:cxn ang="0">
                  <a:pos x="50" y="11"/>
                </a:cxn>
                <a:cxn ang="0">
                  <a:pos x="65" y="18"/>
                </a:cxn>
                <a:cxn ang="0">
                  <a:pos x="77" y="45"/>
                </a:cxn>
                <a:cxn ang="0">
                  <a:pos x="87" y="79"/>
                </a:cxn>
                <a:cxn ang="0">
                  <a:pos x="83" y="101"/>
                </a:cxn>
                <a:cxn ang="0">
                  <a:pos x="83" y="112"/>
                </a:cxn>
                <a:cxn ang="0">
                  <a:pos x="59" y="123"/>
                </a:cxn>
                <a:cxn ang="0">
                  <a:pos x="23" y="112"/>
                </a:cxn>
                <a:cxn ang="0">
                  <a:pos x="12" y="103"/>
                </a:cxn>
                <a:cxn ang="0">
                  <a:pos x="0" y="93"/>
                </a:cxn>
                <a:cxn ang="0">
                  <a:pos x="13" y="99"/>
                </a:cxn>
                <a:cxn ang="0">
                  <a:pos x="21" y="92"/>
                </a:cxn>
                <a:cxn ang="0">
                  <a:pos x="17" y="102"/>
                </a:cxn>
                <a:cxn ang="0">
                  <a:pos x="26" y="111"/>
                </a:cxn>
                <a:cxn ang="0">
                  <a:pos x="40" y="114"/>
                </a:cxn>
                <a:cxn ang="0">
                  <a:pos x="26" y="105"/>
                </a:cxn>
                <a:cxn ang="0">
                  <a:pos x="50" y="112"/>
                </a:cxn>
                <a:cxn ang="0">
                  <a:pos x="68" y="115"/>
                </a:cxn>
                <a:cxn ang="0">
                  <a:pos x="76" y="106"/>
                </a:cxn>
                <a:cxn ang="0">
                  <a:pos x="68" y="98"/>
                </a:cxn>
                <a:cxn ang="0">
                  <a:pos x="79" y="99"/>
                </a:cxn>
                <a:cxn ang="0">
                  <a:pos x="82" y="86"/>
                </a:cxn>
                <a:cxn ang="0">
                  <a:pos x="70" y="94"/>
                </a:cxn>
                <a:cxn ang="0">
                  <a:pos x="80" y="74"/>
                </a:cxn>
                <a:cxn ang="0">
                  <a:pos x="72" y="38"/>
                </a:cxn>
                <a:cxn ang="0">
                  <a:pos x="62" y="20"/>
                </a:cxn>
                <a:cxn ang="0">
                  <a:pos x="43" y="10"/>
                </a:cxn>
                <a:cxn ang="0">
                  <a:pos x="32" y="0"/>
                </a:cxn>
                <a:cxn ang="0">
                  <a:pos x="32" y="0"/>
                </a:cxn>
              </a:cxnLst>
              <a:rect l="txL" t="txT" r="txR" b="txB"/>
              <a:pathLst>
                <a:path w="1380" h="1963">
                  <a:moveTo>
                    <a:pt x="502" y="0"/>
                  </a:moveTo>
                  <a:lnTo>
                    <a:pt x="785" y="161"/>
                  </a:lnTo>
                  <a:lnTo>
                    <a:pt x="1038" y="277"/>
                  </a:lnTo>
                  <a:lnTo>
                    <a:pt x="1222" y="716"/>
                  </a:lnTo>
                  <a:lnTo>
                    <a:pt x="1380" y="1252"/>
                  </a:lnTo>
                  <a:lnTo>
                    <a:pt x="1315" y="1606"/>
                  </a:lnTo>
                  <a:lnTo>
                    <a:pt x="1315" y="1790"/>
                  </a:lnTo>
                  <a:lnTo>
                    <a:pt x="929" y="1963"/>
                  </a:lnTo>
                  <a:lnTo>
                    <a:pt x="363" y="1785"/>
                  </a:lnTo>
                  <a:lnTo>
                    <a:pt x="190" y="1635"/>
                  </a:lnTo>
                  <a:lnTo>
                    <a:pt x="0" y="1479"/>
                  </a:lnTo>
                  <a:lnTo>
                    <a:pt x="201" y="1583"/>
                  </a:lnTo>
                  <a:lnTo>
                    <a:pt x="323" y="1467"/>
                  </a:lnTo>
                  <a:lnTo>
                    <a:pt x="258" y="1629"/>
                  </a:lnTo>
                  <a:lnTo>
                    <a:pt x="403" y="1768"/>
                  </a:lnTo>
                  <a:lnTo>
                    <a:pt x="635" y="1813"/>
                  </a:lnTo>
                  <a:lnTo>
                    <a:pt x="414" y="1669"/>
                  </a:lnTo>
                  <a:lnTo>
                    <a:pt x="791" y="1790"/>
                  </a:lnTo>
                  <a:lnTo>
                    <a:pt x="1080" y="1830"/>
                  </a:lnTo>
                  <a:lnTo>
                    <a:pt x="1216" y="1686"/>
                  </a:lnTo>
                  <a:lnTo>
                    <a:pt x="1080" y="1559"/>
                  </a:lnTo>
                  <a:lnTo>
                    <a:pt x="1253" y="1578"/>
                  </a:lnTo>
                  <a:lnTo>
                    <a:pt x="1310" y="1363"/>
                  </a:lnTo>
                  <a:lnTo>
                    <a:pt x="1120" y="1496"/>
                  </a:lnTo>
                  <a:lnTo>
                    <a:pt x="1270" y="1173"/>
                  </a:lnTo>
                  <a:lnTo>
                    <a:pt x="1142" y="606"/>
                  </a:lnTo>
                  <a:lnTo>
                    <a:pt x="986" y="317"/>
                  </a:lnTo>
                  <a:lnTo>
                    <a:pt x="675" y="150"/>
                  </a:lnTo>
                  <a:lnTo>
                    <a:pt x="502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277" name="Freeform 36"/>
            <p:cNvSpPr/>
            <p:nvPr/>
          </p:nvSpPr>
          <p:spPr>
            <a:xfrm>
              <a:off x="2378" y="1545"/>
              <a:ext cx="286" cy="412"/>
            </a:xfrm>
            <a:custGeom>
              <a:avLst/>
              <a:gdLst>
                <a:gd name="txL" fmla="*/ 0 w 572"/>
                <a:gd name="txT" fmla="*/ 0 h 825"/>
                <a:gd name="txR" fmla="*/ 572 w 572"/>
                <a:gd name="txB" fmla="*/ 825 h 825"/>
              </a:gdLst>
              <a:ahLst/>
              <a:cxnLst>
                <a:cxn ang="0">
                  <a:pos x="16" y="0"/>
                </a:cxn>
                <a:cxn ang="0">
                  <a:pos x="21" y="20"/>
                </a:cxn>
                <a:cxn ang="0">
                  <a:pos x="21" y="35"/>
                </a:cxn>
                <a:cxn ang="0">
                  <a:pos x="33" y="35"/>
                </a:cxn>
                <a:cxn ang="0">
                  <a:pos x="25" y="40"/>
                </a:cxn>
                <a:cxn ang="0">
                  <a:pos x="33" y="45"/>
                </a:cxn>
                <a:cxn ang="0">
                  <a:pos x="36" y="51"/>
                </a:cxn>
                <a:cxn ang="0">
                  <a:pos x="19" y="40"/>
                </a:cxn>
                <a:cxn ang="0">
                  <a:pos x="0" y="40"/>
                </a:cxn>
                <a:cxn ang="0">
                  <a:pos x="6" y="37"/>
                </a:cxn>
                <a:cxn ang="0">
                  <a:pos x="19" y="37"/>
                </a:cxn>
                <a:cxn ang="0">
                  <a:pos x="13" y="22"/>
                </a:cxn>
                <a:cxn ang="0">
                  <a:pos x="16" y="0"/>
                </a:cxn>
                <a:cxn ang="0">
                  <a:pos x="16" y="0"/>
                </a:cxn>
              </a:cxnLst>
              <a:rect l="txL" t="txT" r="txR" b="txB"/>
              <a:pathLst>
                <a:path w="572" h="825">
                  <a:moveTo>
                    <a:pt x="255" y="0"/>
                  </a:moveTo>
                  <a:lnTo>
                    <a:pt x="323" y="334"/>
                  </a:lnTo>
                  <a:lnTo>
                    <a:pt x="323" y="564"/>
                  </a:lnTo>
                  <a:lnTo>
                    <a:pt x="527" y="564"/>
                  </a:lnTo>
                  <a:lnTo>
                    <a:pt x="388" y="646"/>
                  </a:lnTo>
                  <a:lnTo>
                    <a:pt x="527" y="722"/>
                  </a:lnTo>
                  <a:lnTo>
                    <a:pt x="572" y="825"/>
                  </a:lnTo>
                  <a:lnTo>
                    <a:pt x="295" y="641"/>
                  </a:lnTo>
                  <a:lnTo>
                    <a:pt x="0" y="652"/>
                  </a:lnTo>
                  <a:lnTo>
                    <a:pt x="93" y="595"/>
                  </a:lnTo>
                  <a:lnTo>
                    <a:pt x="295" y="595"/>
                  </a:lnTo>
                  <a:lnTo>
                    <a:pt x="204" y="352"/>
                  </a:lnTo>
                  <a:lnTo>
                    <a:pt x="255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278" name="Freeform 37"/>
            <p:cNvSpPr/>
            <p:nvPr/>
          </p:nvSpPr>
          <p:spPr>
            <a:xfrm>
              <a:off x="2598" y="1385"/>
              <a:ext cx="144" cy="411"/>
            </a:xfrm>
            <a:custGeom>
              <a:avLst/>
              <a:gdLst>
                <a:gd name="txL" fmla="*/ 0 w 289"/>
                <a:gd name="txT" fmla="*/ 0 h 821"/>
                <a:gd name="txR" fmla="*/ 289 w 289"/>
                <a:gd name="txB" fmla="*/ 821 h 821"/>
              </a:gdLst>
              <a:ahLst/>
              <a:cxnLst>
                <a:cxn ang="0">
                  <a:pos x="10" y="0"/>
                </a:cxn>
                <a:cxn ang="0">
                  <a:pos x="10" y="18"/>
                </a:cxn>
                <a:cxn ang="0">
                  <a:pos x="0" y="52"/>
                </a:cxn>
                <a:cxn ang="0">
                  <a:pos x="18" y="14"/>
                </a:cxn>
                <a:cxn ang="0">
                  <a:pos x="10" y="0"/>
                </a:cxn>
                <a:cxn ang="0">
                  <a:pos x="10" y="0"/>
                </a:cxn>
              </a:cxnLst>
              <a:rect l="txL" t="txT" r="txR" b="txB"/>
              <a:pathLst>
                <a:path w="289" h="821">
                  <a:moveTo>
                    <a:pt x="168" y="0"/>
                  </a:moveTo>
                  <a:lnTo>
                    <a:pt x="168" y="283"/>
                  </a:lnTo>
                  <a:lnTo>
                    <a:pt x="0" y="821"/>
                  </a:lnTo>
                  <a:lnTo>
                    <a:pt x="289" y="214"/>
                  </a:lnTo>
                  <a:lnTo>
                    <a:pt x="168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279" name="Freeform 38"/>
            <p:cNvSpPr/>
            <p:nvPr/>
          </p:nvSpPr>
          <p:spPr>
            <a:xfrm>
              <a:off x="2121" y="1388"/>
              <a:ext cx="76" cy="310"/>
            </a:xfrm>
            <a:custGeom>
              <a:avLst/>
              <a:gdLst>
                <a:gd name="txL" fmla="*/ 0 w 150"/>
                <a:gd name="txT" fmla="*/ 0 h 620"/>
                <a:gd name="txR" fmla="*/ 150 w 150"/>
                <a:gd name="txB" fmla="*/ 620 h 620"/>
              </a:gdLst>
              <a:ahLst/>
              <a:cxnLst>
                <a:cxn ang="0">
                  <a:pos x="3" y="39"/>
                </a:cxn>
                <a:cxn ang="0">
                  <a:pos x="6" y="16"/>
                </a:cxn>
                <a:cxn ang="0">
                  <a:pos x="10" y="16"/>
                </a:cxn>
                <a:cxn ang="0">
                  <a:pos x="7" y="13"/>
                </a:cxn>
                <a:cxn ang="0">
                  <a:pos x="7" y="10"/>
                </a:cxn>
                <a:cxn ang="0">
                  <a:pos x="10" y="0"/>
                </a:cxn>
                <a:cxn ang="0">
                  <a:pos x="3" y="10"/>
                </a:cxn>
                <a:cxn ang="0">
                  <a:pos x="4" y="16"/>
                </a:cxn>
                <a:cxn ang="0">
                  <a:pos x="0" y="38"/>
                </a:cxn>
                <a:cxn ang="0">
                  <a:pos x="3" y="39"/>
                </a:cxn>
                <a:cxn ang="0">
                  <a:pos x="3" y="39"/>
                </a:cxn>
              </a:cxnLst>
              <a:rect l="txL" t="txT" r="txR" b="txB"/>
              <a:pathLst>
                <a:path w="150" h="620">
                  <a:moveTo>
                    <a:pt x="34" y="620"/>
                  </a:moveTo>
                  <a:lnTo>
                    <a:pt x="93" y="244"/>
                  </a:lnTo>
                  <a:lnTo>
                    <a:pt x="144" y="244"/>
                  </a:lnTo>
                  <a:lnTo>
                    <a:pt x="105" y="204"/>
                  </a:lnTo>
                  <a:lnTo>
                    <a:pt x="99" y="145"/>
                  </a:lnTo>
                  <a:lnTo>
                    <a:pt x="150" y="0"/>
                  </a:lnTo>
                  <a:lnTo>
                    <a:pt x="46" y="145"/>
                  </a:lnTo>
                  <a:lnTo>
                    <a:pt x="63" y="249"/>
                  </a:lnTo>
                  <a:lnTo>
                    <a:pt x="0" y="601"/>
                  </a:lnTo>
                  <a:lnTo>
                    <a:pt x="34" y="62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280" name="Freeform 39"/>
            <p:cNvSpPr/>
            <p:nvPr/>
          </p:nvSpPr>
          <p:spPr>
            <a:xfrm>
              <a:off x="2110" y="1374"/>
              <a:ext cx="50" cy="116"/>
            </a:xfrm>
            <a:custGeom>
              <a:avLst/>
              <a:gdLst>
                <a:gd name="txL" fmla="*/ 0 w 99"/>
                <a:gd name="txT" fmla="*/ 0 h 232"/>
                <a:gd name="txR" fmla="*/ 99 w 99"/>
                <a:gd name="txB" fmla="*/ 232 h 232"/>
              </a:gdLst>
              <a:ahLst/>
              <a:cxnLst>
                <a:cxn ang="0">
                  <a:pos x="3" y="0"/>
                </a:cxn>
                <a:cxn ang="0">
                  <a:pos x="3" y="7"/>
                </a:cxn>
                <a:cxn ang="0">
                  <a:pos x="7" y="15"/>
                </a:cxn>
                <a:cxn ang="0">
                  <a:pos x="1" y="8"/>
                </a:cxn>
                <a:cxn ang="0">
                  <a:pos x="0" y="1"/>
                </a:cxn>
                <a:cxn ang="0">
                  <a:pos x="3" y="0"/>
                </a:cxn>
                <a:cxn ang="0">
                  <a:pos x="3" y="0"/>
                </a:cxn>
              </a:cxnLst>
              <a:rect l="txL" t="txT" r="txR" b="txB"/>
              <a:pathLst>
                <a:path w="99" h="232">
                  <a:moveTo>
                    <a:pt x="34" y="0"/>
                  </a:moveTo>
                  <a:lnTo>
                    <a:pt x="34" y="99"/>
                  </a:lnTo>
                  <a:lnTo>
                    <a:pt x="99" y="232"/>
                  </a:lnTo>
                  <a:lnTo>
                    <a:pt x="12" y="127"/>
                  </a:lnTo>
                  <a:lnTo>
                    <a:pt x="0" y="11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281" name="Freeform 40"/>
            <p:cNvSpPr/>
            <p:nvPr/>
          </p:nvSpPr>
          <p:spPr>
            <a:xfrm>
              <a:off x="2194" y="1402"/>
              <a:ext cx="75" cy="131"/>
            </a:xfrm>
            <a:custGeom>
              <a:avLst/>
              <a:gdLst>
                <a:gd name="txL" fmla="*/ 0 w 151"/>
                <a:gd name="txT" fmla="*/ 0 h 260"/>
                <a:gd name="txR" fmla="*/ 151 w 151"/>
                <a:gd name="txB" fmla="*/ 260 h 260"/>
              </a:gdLst>
              <a:ahLst/>
              <a:cxnLst>
                <a:cxn ang="0">
                  <a:pos x="0" y="0"/>
                </a:cxn>
                <a:cxn ang="0">
                  <a:pos x="2" y="8"/>
                </a:cxn>
                <a:cxn ang="0">
                  <a:pos x="9" y="17"/>
                </a:cxn>
                <a:cxn ang="0">
                  <a:pos x="2" y="13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151" h="260">
                  <a:moveTo>
                    <a:pt x="0" y="0"/>
                  </a:moveTo>
                  <a:lnTo>
                    <a:pt x="46" y="127"/>
                  </a:lnTo>
                  <a:lnTo>
                    <a:pt x="151" y="260"/>
                  </a:lnTo>
                  <a:lnTo>
                    <a:pt x="35" y="20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282" name="Freeform 41"/>
            <p:cNvSpPr/>
            <p:nvPr/>
          </p:nvSpPr>
          <p:spPr>
            <a:xfrm>
              <a:off x="2235" y="1190"/>
              <a:ext cx="132" cy="192"/>
            </a:xfrm>
            <a:custGeom>
              <a:avLst/>
              <a:gdLst>
                <a:gd name="txL" fmla="*/ 0 w 264"/>
                <a:gd name="txT" fmla="*/ 0 h 386"/>
                <a:gd name="txR" fmla="*/ 264 w 264"/>
                <a:gd name="txB" fmla="*/ 386 h 386"/>
              </a:gdLst>
              <a:ahLst/>
              <a:cxnLst>
                <a:cxn ang="0">
                  <a:pos x="17" y="0"/>
                </a:cxn>
                <a:cxn ang="0">
                  <a:pos x="13" y="10"/>
                </a:cxn>
                <a:cxn ang="0">
                  <a:pos x="0" y="24"/>
                </a:cxn>
                <a:cxn ang="0">
                  <a:pos x="9" y="19"/>
                </a:cxn>
                <a:cxn ang="0">
                  <a:pos x="15" y="10"/>
                </a:cxn>
                <a:cxn ang="0">
                  <a:pos x="17" y="0"/>
                </a:cxn>
                <a:cxn ang="0">
                  <a:pos x="17" y="0"/>
                </a:cxn>
              </a:cxnLst>
              <a:rect l="txL" t="txT" r="txR" b="txB"/>
              <a:pathLst>
                <a:path w="264" h="386">
                  <a:moveTo>
                    <a:pt x="264" y="0"/>
                  </a:moveTo>
                  <a:lnTo>
                    <a:pt x="202" y="162"/>
                  </a:lnTo>
                  <a:lnTo>
                    <a:pt x="0" y="386"/>
                  </a:lnTo>
                  <a:lnTo>
                    <a:pt x="137" y="317"/>
                  </a:lnTo>
                  <a:lnTo>
                    <a:pt x="236" y="162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283" name="Freeform 42"/>
            <p:cNvSpPr/>
            <p:nvPr/>
          </p:nvSpPr>
          <p:spPr>
            <a:xfrm>
              <a:off x="2176" y="1790"/>
              <a:ext cx="197" cy="147"/>
            </a:xfrm>
            <a:custGeom>
              <a:avLst/>
              <a:gdLst>
                <a:gd name="txL" fmla="*/ 0 w 396"/>
                <a:gd name="txT" fmla="*/ 0 h 295"/>
                <a:gd name="txR" fmla="*/ 396 w 396"/>
                <a:gd name="txB" fmla="*/ 295 h 295"/>
              </a:gdLst>
              <a:ahLst/>
              <a:cxnLst>
                <a:cxn ang="0">
                  <a:pos x="24" y="9"/>
                </a:cxn>
                <a:cxn ang="0">
                  <a:pos x="11" y="0"/>
                </a:cxn>
                <a:cxn ang="0">
                  <a:pos x="6" y="4"/>
                </a:cxn>
                <a:cxn ang="0">
                  <a:pos x="0" y="16"/>
                </a:cxn>
                <a:cxn ang="0">
                  <a:pos x="0" y="18"/>
                </a:cxn>
                <a:cxn ang="0">
                  <a:pos x="10" y="2"/>
                </a:cxn>
                <a:cxn ang="0">
                  <a:pos x="21" y="8"/>
                </a:cxn>
                <a:cxn ang="0">
                  <a:pos x="24" y="9"/>
                </a:cxn>
                <a:cxn ang="0">
                  <a:pos x="24" y="9"/>
                </a:cxn>
              </a:cxnLst>
              <a:rect l="txL" t="txT" r="txR" b="txB"/>
              <a:pathLst>
                <a:path w="396" h="295">
                  <a:moveTo>
                    <a:pt x="396" y="158"/>
                  </a:moveTo>
                  <a:lnTo>
                    <a:pt x="177" y="0"/>
                  </a:lnTo>
                  <a:lnTo>
                    <a:pt x="99" y="76"/>
                  </a:lnTo>
                  <a:lnTo>
                    <a:pt x="0" y="266"/>
                  </a:lnTo>
                  <a:lnTo>
                    <a:pt x="0" y="295"/>
                  </a:lnTo>
                  <a:lnTo>
                    <a:pt x="173" y="38"/>
                  </a:lnTo>
                  <a:lnTo>
                    <a:pt x="346" y="139"/>
                  </a:lnTo>
                  <a:lnTo>
                    <a:pt x="396" y="158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284" name="Freeform 43"/>
            <p:cNvSpPr/>
            <p:nvPr/>
          </p:nvSpPr>
          <p:spPr>
            <a:xfrm>
              <a:off x="1875" y="1652"/>
              <a:ext cx="381" cy="154"/>
            </a:xfrm>
            <a:custGeom>
              <a:avLst/>
              <a:gdLst>
                <a:gd name="txL" fmla="*/ 0 w 762"/>
                <a:gd name="txT" fmla="*/ 0 h 308"/>
                <a:gd name="txR" fmla="*/ 762 w 762"/>
                <a:gd name="txB" fmla="*/ 308 h 308"/>
              </a:gdLst>
              <a:ahLst/>
              <a:cxnLst>
                <a:cxn ang="0">
                  <a:pos x="48" y="19"/>
                </a:cxn>
                <a:cxn ang="0">
                  <a:pos x="43" y="14"/>
                </a:cxn>
                <a:cxn ang="0">
                  <a:pos x="38" y="7"/>
                </a:cxn>
                <a:cxn ang="0">
                  <a:pos x="31" y="4"/>
                </a:cxn>
                <a:cxn ang="0">
                  <a:pos x="24" y="0"/>
                </a:cxn>
                <a:cxn ang="0">
                  <a:pos x="23" y="2"/>
                </a:cxn>
                <a:cxn ang="0">
                  <a:pos x="23" y="6"/>
                </a:cxn>
                <a:cxn ang="0">
                  <a:pos x="29" y="11"/>
                </a:cxn>
                <a:cxn ang="0">
                  <a:pos x="19" y="13"/>
                </a:cxn>
                <a:cxn ang="0">
                  <a:pos x="12" y="15"/>
                </a:cxn>
                <a:cxn ang="0">
                  <a:pos x="4" y="15"/>
                </a:cxn>
                <a:cxn ang="0">
                  <a:pos x="0" y="17"/>
                </a:cxn>
                <a:cxn ang="0">
                  <a:pos x="0" y="20"/>
                </a:cxn>
                <a:cxn ang="0">
                  <a:pos x="2" y="17"/>
                </a:cxn>
                <a:cxn ang="0">
                  <a:pos x="12" y="16"/>
                </a:cxn>
                <a:cxn ang="0">
                  <a:pos x="22" y="14"/>
                </a:cxn>
                <a:cxn ang="0">
                  <a:pos x="32" y="13"/>
                </a:cxn>
                <a:cxn ang="0">
                  <a:pos x="34" y="13"/>
                </a:cxn>
                <a:cxn ang="0">
                  <a:pos x="30" y="9"/>
                </a:cxn>
                <a:cxn ang="0">
                  <a:pos x="25" y="6"/>
                </a:cxn>
                <a:cxn ang="0">
                  <a:pos x="24" y="2"/>
                </a:cxn>
                <a:cxn ang="0">
                  <a:pos x="32" y="7"/>
                </a:cxn>
                <a:cxn ang="0">
                  <a:pos x="38" y="8"/>
                </a:cxn>
                <a:cxn ang="0">
                  <a:pos x="43" y="16"/>
                </a:cxn>
                <a:cxn ang="0">
                  <a:pos x="48" y="20"/>
                </a:cxn>
                <a:cxn ang="0">
                  <a:pos x="48" y="19"/>
                </a:cxn>
                <a:cxn ang="0">
                  <a:pos x="48" y="19"/>
                </a:cxn>
              </a:cxnLst>
              <a:rect l="txL" t="txT" r="txR" b="txB"/>
              <a:pathLst>
                <a:path w="762" h="308">
                  <a:moveTo>
                    <a:pt x="762" y="296"/>
                  </a:moveTo>
                  <a:lnTo>
                    <a:pt x="682" y="211"/>
                  </a:lnTo>
                  <a:lnTo>
                    <a:pt x="608" y="100"/>
                  </a:lnTo>
                  <a:lnTo>
                    <a:pt x="486" y="61"/>
                  </a:lnTo>
                  <a:lnTo>
                    <a:pt x="372" y="0"/>
                  </a:lnTo>
                  <a:lnTo>
                    <a:pt x="353" y="28"/>
                  </a:lnTo>
                  <a:lnTo>
                    <a:pt x="367" y="93"/>
                  </a:lnTo>
                  <a:lnTo>
                    <a:pt x="462" y="165"/>
                  </a:lnTo>
                  <a:lnTo>
                    <a:pt x="298" y="201"/>
                  </a:lnTo>
                  <a:lnTo>
                    <a:pt x="178" y="232"/>
                  </a:lnTo>
                  <a:lnTo>
                    <a:pt x="60" y="237"/>
                  </a:lnTo>
                  <a:lnTo>
                    <a:pt x="0" y="262"/>
                  </a:lnTo>
                  <a:lnTo>
                    <a:pt x="0" y="308"/>
                  </a:lnTo>
                  <a:lnTo>
                    <a:pt x="32" y="262"/>
                  </a:lnTo>
                  <a:lnTo>
                    <a:pt x="180" y="243"/>
                  </a:lnTo>
                  <a:lnTo>
                    <a:pt x="342" y="216"/>
                  </a:lnTo>
                  <a:lnTo>
                    <a:pt x="505" y="196"/>
                  </a:lnTo>
                  <a:lnTo>
                    <a:pt x="536" y="196"/>
                  </a:lnTo>
                  <a:lnTo>
                    <a:pt x="467" y="133"/>
                  </a:lnTo>
                  <a:lnTo>
                    <a:pt x="387" y="87"/>
                  </a:lnTo>
                  <a:lnTo>
                    <a:pt x="378" y="30"/>
                  </a:lnTo>
                  <a:lnTo>
                    <a:pt x="509" y="100"/>
                  </a:lnTo>
                  <a:lnTo>
                    <a:pt x="593" y="114"/>
                  </a:lnTo>
                  <a:lnTo>
                    <a:pt x="673" y="247"/>
                  </a:lnTo>
                  <a:lnTo>
                    <a:pt x="754" y="308"/>
                  </a:lnTo>
                  <a:lnTo>
                    <a:pt x="762" y="296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285" name="Freeform 44"/>
            <p:cNvSpPr/>
            <p:nvPr/>
          </p:nvSpPr>
          <p:spPr>
            <a:xfrm>
              <a:off x="1877" y="1801"/>
              <a:ext cx="226" cy="21"/>
            </a:xfrm>
            <a:custGeom>
              <a:avLst/>
              <a:gdLst>
                <a:gd name="txL" fmla="*/ 0 w 453"/>
                <a:gd name="txT" fmla="*/ 0 h 44"/>
                <a:gd name="txR" fmla="*/ 453 w 453"/>
                <a:gd name="txB" fmla="*/ 44 h 44"/>
              </a:gdLst>
              <a:ahLst/>
              <a:cxnLst>
                <a:cxn ang="0">
                  <a:pos x="0" y="1"/>
                </a:cxn>
                <a:cxn ang="0">
                  <a:pos x="7" y="2"/>
                </a:cxn>
                <a:cxn ang="0">
                  <a:pos x="20" y="1"/>
                </a:cxn>
                <a:cxn ang="0">
                  <a:pos x="24" y="2"/>
                </a:cxn>
                <a:cxn ang="0">
                  <a:pos x="28" y="1"/>
                </a:cxn>
                <a:cxn ang="0">
                  <a:pos x="20" y="0"/>
                </a:cxn>
                <a:cxn ang="0">
                  <a:pos x="8" y="1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453" h="44">
                  <a:moveTo>
                    <a:pt x="0" y="17"/>
                  </a:moveTo>
                  <a:lnTo>
                    <a:pt x="122" y="36"/>
                  </a:lnTo>
                  <a:lnTo>
                    <a:pt x="335" y="23"/>
                  </a:lnTo>
                  <a:lnTo>
                    <a:pt x="394" y="44"/>
                  </a:lnTo>
                  <a:lnTo>
                    <a:pt x="453" y="31"/>
                  </a:lnTo>
                  <a:lnTo>
                    <a:pt x="325" y="0"/>
                  </a:lnTo>
                  <a:lnTo>
                    <a:pt x="137" y="2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286" name="Freeform 45"/>
            <p:cNvSpPr/>
            <p:nvPr/>
          </p:nvSpPr>
          <p:spPr>
            <a:xfrm>
              <a:off x="1968" y="1811"/>
              <a:ext cx="242" cy="114"/>
            </a:xfrm>
            <a:custGeom>
              <a:avLst/>
              <a:gdLst>
                <a:gd name="txL" fmla="*/ 0 w 483"/>
                <a:gd name="txT" fmla="*/ 0 h 228"/>
                <a:gd name="txR" fmla="*/ 483 w 483"/>
                <a:gd name="txB" fmla="*/ 228 h 228"/>
              </a:gdLst>
              <a:ahLst/>
              <a:cxnLst>
                <a:cxn ang="0">
                  <a:pos x="0" y="1"/>
                </a:cxn>
                <a:cxn ang="0">
                  <a:pos x="1" y="5"/>
                </a:cxn>
                <a:cxn ang="0">
                  <a:pos x="4" y="11"/>
                </a:cxn>
                <a:cxn ang="0">
                  <a:pos x="15" y="15"/>
                </a:cxn>
                <a:cxn ang="0">
                  <a:pos x="21" y="13"/>
                </a:cxn>
                <a:cxn ang="0">
                  <a:pos x="27" y="13"/>
                </a:cxn>
                <a:cxn ang="0">
                  <a:pos x="29" y="12"/>
                </a:cxn>
                <a:cxn ang="0">
                  <a:pos x="25" y="7"/>
                </a:cxn>
                <a:cxn ang="0">
                  <a:pos x="31" y="7"/>
                </a:cxn>
                <a:cxn ang="0">
                  <a:pos x="26" y="6"/>
                </a:cxn>
                <a:cxn ang="0">
                  <a:pos x="15" y="7"/>
                </a:cxn>
                <a:cxn ang="0">
                  <a:pos x="14" y="9"/>
                </a:cxn>
                <a:cxn ang="0">
                  <a:pos x="11" y="10"/>
                </a:cxn>
                <a:cxn ang="0">
                  <a:pos x="14" y="12"/>
                </a:cxn>
                <a:cxn ang="0">
                  <a:pos x="13" y="13"/>
                </a:cxn>
                <a:cxn ang="0">
                  <a:pos x="5" y="10"/>
                </a:cxn>
                <a:cxn ang="0">
                  <a:pos x="2" y="5"/>
                </a:cxn>
                <a:cxn ang="0">
                  <a:pos x="9" y="9"/>
                </a:cxn>
                <a:cxn ang="0">
                  <a:pos x="2" y="3"/>
                </a:cxn>
                <a:cxn ang="0">
                  <a:pos x="2" y="0"/>
                </a:cxn>
                <a:cxn ang="0">
                  <a:pos x="0" y="1"/>
                </a:cxn>
                <a:cxn ang="0">
                  <a:pos x="0" y="1"/>
                </a:cxn>
              </a:cxnLst>
              <a:rect l="txL" t="txT" r="txR" b="txB"/>
              <a:pathLst>
                <a:path w="483" h="228">
                  <a:moveTo>
                    <a:pt x="0" y="10"/>
                  </a:moveTo>
                  <a:lnTo>
                    <a:pt x="6" y="72"/>
                  </a:lnTo>
                  <a:lnTo>
                    <a:pt x="57" y="166"/>
                  </a:lnTo>
                  <a:lnTo>
                    <a:pt x="228" y="228"/>
                  </a:lnTo>
                  <a:lnTo>
                    <a:pt x="331" y="205"/>
                  </a:lnTo>
                  <a:lnTo>
                    <a:pt x="430" y="200"/>
                  </a:lnTo>
                  <a:lnTo>
                    <a:pt x="456" y="179"/>
                  </a:lnTo>
                  <a:lnTo>
                    <a:pt x="388" y="109"/>
                  </a:lnTo>
                  <a:lnTo>
                    <a:pt x="483" y="112"/>
                  </a:lnTo>
                  <a:lnTo>
                    <a:pt x="411" y="90"/>
                  </a:lnTo>
                  <a:lnTo>
                    <a:pt x="232" y="101"/>
                  </a:lnTo>
                  <a:lnTo>
                    <a:pt x="217" y="139"/>
                  </a:lnTo>
                  <a:lnTo>
                    <a:pt x="173" y="147"/>
                  </a:lnTo>
                  <a:lnTo>
                    <a:pt x="215" y="181"/>
                  </a:lnTo>
                  <a:lnTo>
                    <a:pt x="196" y="194"/>
                  </a:lnTo>
                  <a:lnTo>
                    <a:pt x="70" y="147"/>
                  </a:lnTo>
                  <a:lnTo>
                    <a:pt x="25" y="70"/>
                  </a:lnTo>
                  <a:lnTo>
                    <a:pt x="129" y="131"/>
                  </a:lnTo>
                  <a:lnTo>
                    <a:pt x="30" y="34"/>
                  </a:lnTo>
                  <a:lnTo>
                    <a:pt x="23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287" name="Freeform 46"/>
            <p:cNvSpPr/>
            <p:nvPr/>
          </p:nvSpPr>
          <p:spPr>
            <a:xfrm>
              <a:off x="1983" y="1811"/>
              <a:ext cx="93" cy="54"/>
            </a:xfrm>
            <a:custGeom>
              <a:avLst/>
              <a:gdLst>
                <a:gd name="txL" fmla="*/ 0 w 187"/>
                <a:gd name="txT" fmla="*/ 0 h 109"/>
                <a:gd name="txR" fmla="*/ 187 w 187"/>
                <a:gd name="txB" fmla="*/ 109 h 109"/>
              </a:gdLst>
              <a:ahLst/>
              <a:cxnLst>
                <a:cxn ang="0">
                  <a:pos x="0" y="0"/>
                </a:cxn>
                <a:cxn ang="0">
                  <a:pos x="9" y="6"/>
                </a:cxn>
                <a:cxn ang="0">
                  <a:pos x="11" y="6"/>
                </a:cxn>
                <a:cxn ang="0">
                  <a:pos x="8" y="5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187" h="109">
                  <a:moveTo>
                    <a:pt x="0" y="4"/>
                  </a:moveTo>
                  <a:lnTo>
                    <a:pt x="151" y="109"/>
                  </a:lnTo>
                  <a:lnTo>
                    <a:pt x="187" y="103"/>
                  </a:lnTo>
                  <a:lnTo>
                    <a:pt x="137" y="84"/>
                  </a:lnTo>
                  <a:lnTo>
                    <a:pt x="44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288" name="Freeform 47"/>
            <p:cNvSpPr/>
            <p:nvPr/>
          </p:nvSpPr>
          <p:spPr>
            <a:xfrm>
              <a:off x="2121" y="1815"/>
              <a:ext cx="103" cy="41"/>
            </a:xfrm>
            <a:custGeom>
              <a:avLst/>
              <a:gdLst>
                <a:gd name="txL" fmla="*/ 0 w 207"/>
                <a:gd name="txT" fmla="*/ 0 h 82"/>
                <a:gd name="txR" fmla="*/ 207 w 207"/>
                <a:gd name="txB" fmla="*/ 82 h 82"/>
              </a:gdLst>
              <a:ahLst/>
              <a:cxnLst>
                <a:cxn ang="0">
                  <a:pos x="0" y="0"/>
                </a:cxn>
                <a:cxn ang="0">
                  <a:pos x="12" y="4"/>
                </a:cxn>
                <a:cxn ang="0">
                  <a:pos x="11" y="6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207" h="82">
                  <a:moveTo>
                    <a:pt x="0" y="0"/>
                  </a:moveTo>
                  <a:lnTo>
                    <a:pt x="207" y="62"/>
                  </a:lnTo>
                  <a:lnTo>
                    <a:pt x="181" y="8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289" name="Freeform 48"/>
            <p:cNvSpPr/>
            <p:nvPr/>
          </p:nvSpPr>
          <p:spPr>
            <a:xfrm>
              <a:off x="1907" y="1301"/>
              <a:ext cx="72" cy="429"/>
            </a:xfrm>
            <a:custGeom>
              <a:avLst/>
              <a:gdLst>
                <a:gd name="txL" fmla="*/ 0 w 145"/>
                <a:gd name="txT" fmla="*/ 0 h 860"/>
                <a:gd name="txR" fmla="*/ 145 w 145"/>
                <a:gd name="txB" fmla="*/ 860 h 860"/>
              </a:gdLst>
              <a:ahLst/>
              <a:cxnLst>
                <a:cxn ang="0">
                  <a:pos x="7" y="0"/>
                </a:cxn>
                <a:cxn ang="0">
                  <a:pos x="1" y="7"/>
                </a:cxn>
                <a:cxn ang="0">
                  <a:pos x="0" y="37"/>
                </a:cxn>
                <a:cxn ang="0">
                  <a:pos x="9" y="53"/>
                </a:cxn>
                <a:cxn ang="0">
                  <a:pos x="2" y="26"/>
                </a:cxn>
                <a:cxn ang="0">
                  <a:pos x="2" y="11"/>
                </a:cxn>
                <a:cxn ang="0">
                  <a:pos x="7" y="0"/>
                </a:cxn>
                <a:cxn ang="0">
                  <a:pos x="7" y="0"/>
                </a:cxn>
              </a:cxnLst>
              <a:rect l="txL" t="txT" r="txR" b="txB"/>
              <a:pathLst>
                <a:path w="145" h="860">
                  <a:moveTo>
                    <a:pt x="118" y="0"/>
                  </a:moveTo>
                  <a:lnTo>
                    <a:pt x="16" y="124"/>
                  </a:lnTo>
                  <a:lnTo>
                    <a:pt x="0" y="595"/>
                  </a:lnTo>
                  <a:lnTo>
                    <a:pt x="145" y="860"/>
                  </a:lnTo>
                  <a:lnTo>
                    <a:pt x="38" y="428"/>
                  </a:lnTo>
                  <a:lnTo>
                    <a:pt x="38" y="185"/>
                  </a:lnTo>
                  <a:lnTo>
                    <a:pt x="118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290" name="Freeform 49"/>
            <p:cNvSpPr/>
            <p:nvPr/>
          </p:nvSpPr>
          <p:spPr>
            <a:xfrm>
              <a:off x="1974" y="1571"/>
              <a:ext cx="30" cy="194"/>
            </a:xfrm>
            <a:custGeom>
              <a:avLst/>
              <a:gdLst>
                <a:gd name="txL" fmla="*/ 0 w 59"/>
                <a:gd name="txT" fmla="*/ 0 h 390"/>
                <a:gd name="txR" fmla="*/ 59 w 59"/>
                <a:gd name="txB" fmla="*/ 390 h 390"/>
              </a:gdLst>
              <a:ahLst/>
              <a:cxnLst>
                <a:cxn ang="0">
                  <a:pos x="0" y="0"/>
                </a:cxn>
                <a:cxn ang="0">
                  <a:pos x="4" y="23"/>
                </a:cxn>
                <a:cxn ang="0">
                  <a:pos x="0" y="24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59" h="390">
                  <a:moveTo>
                    <a:pt x="0" y="0"/>
                  </a:moveTo>
                  <a:lnTo>
                    <a:pt x="59" y="384"/>
                  </a:lnTo>
                  <a:lnTo>
                    <a:pt x="0" y="3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291" name="Freeform 50"/>
            <p:cNvSpPr/>
            <p:nvPr/>
          </p:nvSpPr>
          <p:spPr>
            <a:xfrm>
              <a:off x="1949" y="1876"/>
              <a:ext cx="149" cy="538"/>
            </a:xfrm>
            <a:custGeom>
              <a:avLst/>
              <a:gdLst>
                <a:gd name="txL" fmla="*/ 0 w 296"/>
                <a:gd name="txT" fmla="*/ 0 h 1076"/>
                <a:gd name="txR" fmla="*/ 296 w 296"/>
                <a:gd name="txB" fmla="*/ 1076 h 1076"/>
              </a:gdLst>
              <a:ahLst/>
              <a:cxnLst>
                <a:cxn ang="0">
                  <a:pos x="6" y="0"/>
                </a:cxn>
                <a:cxn ang="0">
                  <a:pos x="8" y="21"/>
                </a:cxn>
                <a:cxn ang="0">
                  <a:pos x="2" y="42"/>
                </a:cxn>
                <a:cxn ang="0">
                  <a:pos x="6" y="50"/>
                </a:cxn>
                <a:cxn ang="0">
                  <a:pos x="0" y="64"/>
                </a:cxn>
                <a:cxn ang="0">
                  <a:pos x="2" y="66"/>
                </a:cxn>
                <a:cxn ang="0">
                  <a:pos x="11" y="66"/>
                </a:cxn>
                <a:cxn ang="0">
                  <a:pos x="16" y="68"/>
                </a:cxn>
                <a:cxn ang="0">
                  <a:pos x="10" y="64"/>
                </a:cxn>
                <a:cxn ang="0">
                  <a:pos x="4" y="63"/>
                </a:cxn>
                <a:cxn ang="0">
                  <a:pos x="9" y="49"/>
                </a:cxn>
                <a:cxn ang="0">
                  <a:pos x="14" y="49"/>
                </a:cxn>
                <a:cxn ang="0">
                  <a:pos x="5" y="43"/>
                </a:cxn>
                <a:cxn ang="0">
                  <a:pos x="7" y="31"/>
                </a:cxn>
                <a:cxn ang="0">
                  <a:pos x="18" y="37"/>
                </a:cxn>
                <a:cxn ang="0">
                  <a:pos x="19" y="34"/>
                </a:cxn>
                <a:cxn ang="0">
                  <a:pos x="11" y="24"/>
                </a:cxn>
                <a:cxn ang="0">
                  <a:pos x="10" y="12"/>
                </a:cxn>
                <a:cxn ang="0">
                  <a:pos x="9" y="3"/>
                </a:cxn>
                <a:cxn ang="0">
                  <a:pos x="6" y="0"/>
                </a:cxn>
                <a:cxn ang="0">
                  <a:pos x="6" y="0"/>
                </a:cxn>
              </a:cxnLst>
              <a:rect l="txL" t="txT" r="txR" b="txB"/>
              <a:pathLst>
                <a:path w="296" h="1076">
                  <a:moveTo>
                    <a:pt x="82" y="0"/>
                  </a:moveTo>
                  <a:lnTo>
                    <a:pt x="125" y="331"/>
                  </a:lnTo>
                  <a:lnTo>
                    <a:pt x="23" y="671"/>
                  </a:lnTo>
                  <a:lnTo>
                    <a:pt x="93" y="789"/>
                  </a:lnTo>
                  <a:lnTo>
                    <a:pt x="0" y="1015"/>
                  </a:lnTo>
                  <a:lnTo>
                    <a:pt x="27" y="1050"/>
                  </a:lnTo>
                  <a:lnTo>
                    <a:pt x="161" y="1053"/>
                  </a:lnTo>
                  <a:lnTo>
                    <a:pt x="249" y="1076"/>
                  </a:lnTo>
                  <a:lnTo>
                    <a:pt x="158" y="1015"/>
                  </a:lnTo>
                  <a:lnTo>
                    <a:pt x="49" y="995"/>
                  </a:lnTo>
                  <a:lnTo>
                    <a:pt x="129" y="784"/>
                  </a:lnTo>
                  <a:lnTo>
                    <a:pt x="217" y="778"/>
                  </a:lnTo>
                  <a:lnTo>
                    <a:pt x="65" y="675"/>
                  </a:lnTo>
                  <a:lnTo>
                    <a:pt x="108" y="487"/>
                  </a:lnTo>
                  <a:lnTo>
                    <a:pt x="287" y="584"/>
                  </a:lnTo>
                  <a:lnTo>
                    <a:pt x="296" y="535"/>
                  </a:lnTo>
                  <a:lnTo>
                    <a:pt x="161" y="384"/>
                  </a:lnTo>
                  <a:lnTo>
                    <a:pt x="158" y="191"/>
                  </a:lnTo>
                  <a:lnTo>
                    <a:pt x="129" y="44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292" name="Freeform 51"/>
            <p:cNvSpPr/>
            <p:nvPr/>
          </p:nvSpPr>
          <p:spPr>
            <a:xfrm>
              <a:off x="2084" y="1889"/>
              <a:ext cx="209" cy="443"/>
            </a:xfrm>
            <a:custGeom>
              <a:avLst/>
              <a:gdLst>
                <a:gd name="txL" fmla="*/ 0 w 416"/>
                <a:gd name="txT" fmla="*/ 0 h 886"/>
                <a:gd name="txR" fmla="*/ 416 w 416"/>
                <a:gd name="txB" fmla="*/ 886 h 886"/>
              </a:gdLst>
              <a:ahLst/>
              <a:cxnLst>
                <a:cxn ang="0">
                  <a:pos x="2" y="4"/>
                </a:cxn>
                <a:cxn ang="0">
                  <a:pos x="2" y="27"/>
                </a:cxn>
                <a:cxn ang="0">
                  <a:pos x="0" y="37"/>
                </a:cxn>
                <a:cxn ang="0">
                  <a:pos x="11" y="56"/>
                </a:cxn>
                <a:cxn ang="0">
                  <a:pos x="20" y="46"/>
                </a:cxn>
                <a:cxn ang="0">
                  <a:pos x="27" y="39"/>
                </a:cxn>
                <a:cxn ang="0">
                  <a:pos x="22" y="15"/>
                </a:cxn>
                <a:cxn ang="0">
                  <a:pos x="20" y="13"/>
                </a:cxn>
                <a:cxn ang="0">
                  <a:pos x="24" y="39"/>
                </a:cxn>
                <a:cxn ang="0">
                  <a:pos x="12" y="52"/>
                </a:cxn>
                <a:cxn ang="0">
                  <a:pos x="4" y="37"/>
                </a:cxn>
                <a:cxn ang="0">
                  <a:pos x="5" y="24"/>
                </a:cxn>
                <a:cxn ang="0">
                  <a:pos x="4" y="0"/>
                </a:cxn>
                <a:cxn ang="0">
                  <a:pos x="2" y="4"/>
                </a:cxn>
                <a:cxn ang="0">
                  <a:pos x="2" y="4"/>
                </a:cxn>
              </a:cxnLst>
              <a:rect l="txL" t="txT" r="txR" b="txB"/>
              <a:pathLst>
                <a:path w="416" h="886">
                  <a:moveTo>
                    <a:pt x="32" y="49"/>
                  </a:moveTo>
                  <a:lnTo>
                    <a:pt x="32" y="422"/>
                  </a:lnTo>
                  <a:lnTo>
                    <a:pt x="0" y="584"/>
                  </a:lnTo>
                  <a:lnTo>
                    <a:pt x="173" y="886"/>
                  </a:lnTo>
                  <a:lnTo>
                    <a:pt x="319" y="730"/>
                  </a:lnTo>
                  <a:lnTo>
                    <a:pt x="416" y="610"/>
                  </a:lnTo>
                  <a:lnTo>
                    <a:pt x="346" y="234"/>
                  </a:lnTo>
                  <a:lnTo>
                    <a:pt x="308" y="200"/>
                  </a:lnTo>
                  <a:lnTo>
                    <a:pt x="372" y="610"/>
                  </a:lnTo>
                  <a:lnTo>
                    <a:pt x="184" y="821"/>
                  </a:lnTo>
                  <a:lnTo>
                    <a:pt x="49" y="578"/>
                  </a:lnTo>
                  <a:lnTo>
                    <a:pt x="70" y="369"/>
                  </a:lnTo>
                  <a:lnTo>
                    <a:pt x="59" y="0"/>
                  </a:lnTo>
                  <a:lnTo>
                    <a:pt x="32" y="49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293" name="Freeform 52"/>
            <p:cNvSpPr/>
            <p:nvPr/>
          </p:nvSpPr>
          <p:spPr>
            <a:xfrm>
              <a:off x="2214" y="1515"/>
              <a:ext cx="27" cy="267"/>
            </a:xfrm>
            <a:custGeom>
              <a:avLst/>
              <a:gdLst>
                <a:gd name="txL" fmla="*/ 0 w 56"/>
                <a:gd name="txT" fmla="*/ 0 h 534"/>
                <a:gd name="txR" fmla="*/ 56 w 56"/>
                <a:gd name="txB" fmla="*/ 534 h 534"/>
              </a:gdLst>
              <a:ahLst/>
              <a:cxnLst>
                <a:cxn ang="0">
                  <a:pos x="3" y="34"/>
                </a:cxn>
                <a:cxn ang="0">
                  <a:pos x="2" y="11"/>
                </a:cxn>
                <a:cxn ang="0">
                  <a:pos x="0" y="0"/>
                </a:cxn>
                <a:cxn ang="0">
                  <a:pos x="1" y="17"/>
                </a:cxn>
                <a:cxn ang="0">
                  <a:pos x="1" y="33"/>
                </a:cxn>
                <a:cxn ang="0">
                  <a:pos x="3" y="34"/>
                </a:cxn>
                <a:cxn ang="0">
                  <a:pos x="3" y="34"/>
                </a:cxn>
              </a:cxnLst>
              <a:rect l="txL" t="txT" r="txR" b="txB"/>
              <a:pathLst>
                <a:path w="56" h="534">
                  <a:moveTo>
                    <a:pt x="56" y="534"/>
                  </a:moveTo>
                  <a:lnTo>
                    <a:pt x="33" y="171"/>
                  </a:lnTo>
                  <a:lnTo>
                    <a:pt x="0" y="0"/>
                  </a:lnTo>
                  <a:lnTo>
                    <a:pt x="17" y="270"/>
                  </a:lnTo>
                  <a:lnTo>
                    <a:pt x="23" y="517"/>
                  </a:lnTo>
                  <a:lnTo>
                    <a:pt x="56" y="53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294" name="Freeform 53"/>
            <p:cNvSpPr/>
            <p:nvPr/>
          </p:nvSpPr>
          <p:spPr>
            <a:xfrm>
              <a:off x="2276" y="1776"/>
              <a:ext cx="181" cy="32"/>
            </a:xfrm>
            <a:custGeom>
              <a:avLst/>
              <a:gdLst>
                <a:gd name="txL" fmla="*/ 0 w 361"/>
                <a:gd name="txT" fmla="*/ 0 h 64"/>
                <a:gd name="txR" fmla="*/ 361 w 361"/>
                <a:gd name="txB" fmla="*/ 64 h 64"/>
              </a:gdLst>
              <a:ahLst/>
              <a:cxnLst>
                <a:cxn ang="0">
                  <a:pos x="0" y="0"/>
                </a:cxn>
                <a:cxn ang="0">
                  <a:pos x="23" y="3"/>
                </a:cxn>
                <a:cxn ang="0">
                  <a:pos x="18" y="4"/>
                </a:cxn>
                <a:cxn ang="0">
                  <a:pos x="9" y="4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361" h="64">
                  <a:moveTo>
                    <a:pt x="0" y="0"/>
                  </a:moveTo>
                  <a:lnTo>
                    <a:pt x="361" y="38"/>
                  </a:lnTo>
                  <a:lnTo>
                    <a:pt x="285" y="64"/>
                  </a:lnTo>
                  <a:lnTo>
                    <a:pt x="129" y="5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295" name="Freeform 54"/>
            <p:cNvSpPr/>
            <p:nvPr/>
          </p:nvSpPr>
          <p:spPr>
            <a:xfrm>
              <a:off x="2276" y="2132"/>
              <a:ext cx="362" cy="84"/>
            </a:xfrm>
            <a:custGeom>
              <a:avLst/>
              <a:gdLst>
                <a:gd name="txL" fmla="*/ 0 w 722"/>
                <a:gd name="txT" fmla="*/ 0 h 167"/>
                <a:gd name="txR" fmla="*/ 722 w 722"/>
                <a:gd name="txB" fmla="*/ 167 h 167"/>
              </a:gdLst>
              <a:ahLst/>
              <a:cxnLst>
                <a:cxn ang="0">
                  <a:pos x="0" y="4"/>
                </a:cxn>
                <a:cxn ang="0">
                  <a:pos x="14" y="8"/>
                </a:cxn>
                <a:cxn ang="0">
                  <a:pos x="21" y="3"/>
                </a:cxn>
                <a:cxn ang="0">
                  <a:pos x="37" y="0"/>
                </a:cxn>
                <a:cxn ang="0">
                  <a:pos x="46" y="5"/>
                </a:cxn>
                <a:cxn ang="0">
                  <a:pos x="25" y="4"/>
                </a:cxn>
                <a:cxn ang="0">
                  <a:pos x="14" y="11"/>
                </a:cxn>
                <a:cxn ang="0">
                  <a:pos x="10" y="9"/>
                </a:cxn>
                <a:cxn ang="0">
                  <a:pos x="1" y="9"/>
                </a:cxn>
                <a:cxn ang="0">
                  <a:pos x="0" y="4"/>
                </a:cxn>
                <a:cxn ang="0">
                  <a:pos x="0" y="4"/>
                </a:cxn>
              </a:cxnLst>
              <a:rect l="txL" t="txT" r="txR" b="txB"/>
              <a:pathLst>
                <a:path w="722" h="167">
                  <a:moveTo>
                    <a:pt x="0" y="64"/>
                  </a:moveTo>
                  <a:lnTo>
                    <a:pt x="215" y="119"/>
                  </a:lnTo>
                  <a:lnTo>
                    <a:pt x="323" y="38"/>
                  </a:lnTo>
                  <a:lnTo>
                    <a:pt x="587" y="0"/>
                  </a:lnTo>
                  <a:lnTo>
                    <a:pt x="722" y="70"/>
                  </a:lnTo>
                  <a:lnTo>
                    <a:pt x="399" y="59"/>
                  </a:lnTo>
                  <a:lnTo>
                    <a:pt x="220" y="167"/>
                  </a:lnTo>
                  <a:lnTo>
                    <a:pt x="150" y="129"/>
                  </a:lnTo>
                  <a:lnTo>
                    <a:pt x="9" y="129"/>
                  </a:lnTo>
                  <a:lnTo>
                    <a:pt x="0" y="6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296" name="Freeform 55"/>
            <p:cNvSpPr/>
            <p:nvPr/>
          </p:nvSpPr>
          <p:spPr>
            <a:xfrm>
              <a:off x="2257" y="2186"/>
              <a:ext cx="59" cy="49"/>
            </a:xfrm>
            <a:custGeom>
              <a:avLst/>
              <a:gdLst>
                <a:gd name="txL" fmla="*/ 0 w 118"/>
                <a:gd name="txT" fmla="*/ 0 h 97"/>
                <a:gd name="txR" fmla="*/ 118 w 118"/>
                <a:gd name="txB" fmla="*/ 97 h 97"/>
              </a:gdLst>
              <a:ahLst/>
              <a:cxnLst>
                <a:cxn ang="0">
                  <a:pos x="0" y="7"/>
                </a:cxn>
                <a:cxn ang="0">
                  <a:pos x="8" y="5"/>
                </a:cxn>
                <a:cxn ang="0">
                  <a:pos x="7" y="0"/>
                </a:cxn>
                <a:cxn ang="0">
                  <a:pos x="4" y="1"/>
                </a:cxn>
                <a:cxn ang="0">
                  <a:pos x="5" y="4"/>
                </a:cxn>
                <a:cxn ang="0">
                  <a:pos x="0" y="7"/>
                </a:cxn>
                <a:cxn ang="0">
                  <a:pos x="0" y="7"/>
                </a:cxn>
              </a:cxnLst>
              <a:rect l="txL" t="txT" r="txR" b="txB"/>
              <a:pathLst>
                <a:path w="118" h="97">
                  <a:moveTo>
                    <a:pt x="0" y="97"/>
                  </a:moveTo>
                  <a:lnTo>
                    <a:pt x="118" y="70"/>
                  </a:lnTo>
                  <a:lnTo>
                    <a:pt x="97" y="0"/>
                  </a:lnTo>
                  <a:lnTo>
                    <a:pt x="53" y="11"/>
                  </a:lnTo>
                  <a:lnTo>
                    <a:pt x="70" y="49"/>
                  </a:lnTo>
                  <a:lnTo>
                    <a:pt x="0" y="97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297" name="Freeform 56"/>
            <p:cNvSpPr/>
            <p:nvPr/>
          </p:nvSpPr>
          <p:spPr>
            <a:xfrm>
              <a:off x="2271" y="2192"/>
              <a:ext cx="78" cy="65"/>
            </a:xfrm>
            <a:custGeom>
              <a:avLst/>
              <a:gdLst>
                <a:gd name="txL" fmla="*/ 0 w 156"/>
                <a:gd name="txT" fmla="*/ 0 h 130"/>
                <a:gd name="txR" fmla="*/ 156 w 156"/>
                <a:gd name="txB" fmla="*/ 130 h 130"/>
              </a:gdLst>
              <a:ahLst/>
              <a:cxnLst>
                <a:cxn ang="0">
                  <a:pos x="0" y="8"/>
                </a:cxn>
                <a:cxn ang="0">
                  <a:pos x="7" y="6"/>
                </a:cxn>
                <a:cxn ang="0">
                  <a:pos x="8" y="0"/>
                </a:cxn>
                <a:cxn ang="0">
                  <a:pos x="10" y="1"/>
                </a:cxn>
                <a:cxn ang="0">
                  <a:pos x="10" y="7"/>
                </a:cxn>
                <a:cxn ang="0">
                  <a:pos x="7" y="9"/>
                </a:cxn>
                <a:cxn ang="0">
                  <a:pos x="0" y="8"/>
                </a:cxn>
                <a:cxn ang="0">
                  <a:pos x="0" y="8"/>
                </a:cxn>
              </a:cxnLst>
              <a:rect l="txL" t="txT" r="txR" b="txB"/>
              <a:pathLst>
                <a:path w="156" h="130">
                  <a:moveTo>
                    <a:pt x="0" y="113"/>
                  </a:moveTo>
                  <a:lnTo>
                    <a:pt x="103" y="92"/>
                  </a:lnTo>
                  <a:lnTo>
                    <a:pt x="124" y="0"/>
                  </a:lnTo>
                  <a:lnTo>
                    <a:pt x="156" y="4"/>
                  </a:lnTo>
                  <a:lnTo>
                    <a:pt x="153" y="109"/>
                  </a:lnTo>
                  <a:lnTo>
                    <a:pt x="103" y="130"/>
                  </a:lnTo>
                  <a:lnTo>
                    <a:pt x="0" y="113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298" name="Freeform 57"/>
            <p:cNvSpPr/>
            <p:nvPr/>
          </p:nvSpPr>
          <p:spPr>
            <a:xfrm>
              <a:off x="2344" y="2167"/>
              <a:ext cx="153" cy="65"/>
            </a:xfrm>
            <a:custGeom>
              <a:avLst/>
              <a:gdLst>
                <a:gd name="txL" fmla="*/ 0 w 306"/>
                <a:gd name="txT" fmla="*/ 0 h 129"/>
                <a:gd name="txR" fmla="*/ 306 w 306"/>
                <a:gd name="txB" fmla="*/ 129 h 129"/>
              </a:gdLst>
              <a:ahLst/>
              <a:cxnLst>
                <a:cxn ang="0">
                  <a:pos x="0" y="9"/>
                </a:cxn>
                <a:cxn ang="0">
                  <a:pos x="17" y="7"/>
                </a:cxn>
                <a:cxn ang="0">
                  <a:pos x="19" y="8"/>
                </a:cxn>
                <a:cxn ang="0">
                  <a:pos x="20" y="4"/>
                </a:cxn>
                <a:cxn ang="0">
                  <a:pos x="16" y="0"/>
                </a:cxn>
                <a:cxn ang="0">
                  <a:pos x="17" y="5"/>
                </a:cxn>
                <a:cxn ang="0">
                  <a:pos x="9" y="6"/>
                </a:cxn>
                <a:cxn ang="0">
                  <a:pos x="1" y="7"/>
                </a:cxn>
                <a:cxn ang="0">
                  <a:pos x="0" y="9"/>
                </a:cxn>
                <a:cxn ang="0">
                  <a:pos x="0" y="9"/>
                </a:cxn>
              </a:cxnLst>
              <a:rect l="txL" t="txT" r="txR" b="txB"/>
              <a:pathLst>
                <a:path w="306" h="129">
                  <a:moveTo>
                    <a:pt x="0" y="129"/>
                  </a:moveTo>
                  <a:lnTo>
                    <a:pt x="258" y="108"/>
                  </a:lnTo>
                  <a:lnTo>
                    <a:pt x="291" y="124"/>
                  </a:lnTo>
                  <a:lnTo>
                    <a:pt x="306" y="53"/>
                  </a:lnTo>
                  <a:lnTo>
                    <a:pt x="247" y="0"/>
                  </a:lnTo>
                  <a:lnTo>
                    <a:pt x="258" y="76"/>
                  </a:lnTo>
                  <a:lnTo>
                    <a:pt x="144" y="87"/>
                  </a:lnTo>
                  <a:lnTo>
                    <a:pt x="6" y="103"/>
                  </a:lnTo>
                  <a:lnTo>
                    <a:pt x="0" y="129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299" name="Freeform 58"/>
            <p:cNvSpPr/>
            <p:nvPr/>
          </p:nvSpPr>
          <p:spPr>
            <a:xfrm>
              <a:off x="2519" y="2148"/>
              <a:ext cx="102" cy="63"/>
            </a:xfrm>
            <a:custGeom>
              <a:avLst/>
              <a:gdLst>
                <a:gd name="txL" fmla="*/ 0 w 205"/>
                <a:gd name="txT" fmla="*/ 0 h 125"/>
                <a:gd name="txR" fmla="*/ 205 w 205"/>
                <a:gd name="txB" fmla="*/ 125 h 125"/>
              </a:gdLst>
              <a:ahLst/>
              <a:cxnLst>
                <a:cxn ang="0">
                  <a:pos x="0" y="3"/>
                </a:cxn>
                <a:cxn ang="0">
                  <a:pos x="1" y="5"/>
                </a:cxn>
                <a:cxn ang="0">
                  <a:pos x="1" y="8"/>
                </a:cxn>
                <a:cxn ang="0">
                  <a:pos x="12" y="3"/>
                </a:cxn>
                <a:cxn ang="0">
                  <a:pos x="9" y="3"/>
                </a:cxn>
                <a:cxn ang="0">
                  <a:pos x="3" y="5"/>
                </a:cxn>
                <a:cxn ang="0">
                  <a:pos x="1" y="0"/>
                </a:cxn>
                <a:cxn ang="0">
                  <a:pos x="0" y="3"/>
                </a:cxn>
                <a:cxn ang="0">
                  <a:pos x="0" y="3"/>
                </a:cxn>
              </a:cxnLst>
              <a:rect l="txL" t="txT" r="txR" b="txB"/>
              <a:pathLst>
                <a:path w="205" h="125">
                  <a:moveTo>
                    <a:pt x="0" y="38"/>
                  </a:moveTo>
                  <a:lnTo>
                    <a:pt x="26" y="70"/>
                  </a:lnTo>
                  <a:lnTo>
                    <a:pt x="26" y="125"/>
                  </a:lnTo>
                  <a:lnTo>
                    <a:pt x="205" y="38"/>
                  </a:lnTo>
                  <a:lnTo>
                    <a:pt x="157" y="38"/>
                  </a:lnTo>
                  <a:lnTo>
                    <a:pt x="59" y="70"/>
                  </a:lnTo>
                  <a:lnTo>
                    <a:pt x="21" y="0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300" name="Freeform 59"/>
            <p:cNvSpPr/>
            <p:nvPr/>
          </p:nvSpPr>
          <p:spPr>
            <a:xfrm>
              <a:off x="2574" y="2157"/>
              <a:ext cx="159" cy="825"/>
            </a:xfrm>
            <a:custGeom>
              <a:avLst/>
              <a:gdLst>
                <a:gd name="txL" fmla="*/ 0 w 317"/>
                <a:gd name="txT" fmla="*/ 0 h 1650"/>
                <a:gd name="txR" fmla="*/ 317 w 317"/>
                <a:gd name="txB" fmla="*/ 1650 h 1650"/>
              </a:gdLst>
              <a:ahLst/>
              <a:cxnLst>
                <a:cxn ang="0">
                  <a:pos x="13" y="0"/>
                </a:cxn>
                <a:cxn ang="0">
                  <a:pos x="20" y="36"/>
                </a:cxn>
                <a:cxn ang="0">
                  <a:pos x="20" y="104"/>
                </a:cxn>
                <a:cxn ang="0">
                  <a:pos x="15" y="104"/>
                </a:cxn>
                <a:cxn ang="0">
                  <a:pos x="14" y="40"/>
                </a:cxn>
                <a:cxn ang="0">
                  <a:pos x="1" y="21"/>
                </a:cxn>
                <a:cxn ang="0">
                  <a:pos x="0" y="13"/>
                </a:cxn>
                <a:cxn ang="0">
                  <a:pos x="6" y="23"/>
                </a:cxn>
                <a:cxn ang="0">
                  <a:pos x="15" y="30"/>
                </a:cxn>
                <a:cxn ang="0">
                  <a:pos x="13" y="0"/>
                </a:cxn>
                <a:cxn ang="0">
                  <a:pos x="13" y="0"/>
                </a:cxn>
              </a:cxnLst>
              <a:rect l="txL" t="txT" r="txR" b="txB"/>
              <a:pathLst>
                <a:path w="317" h="1650">
                  <a:moveTo>
                    <a:pt x="196" y="0"/>
                  </a:moveTo>
                  <a:lnTo>
                    <a:pt x="317" y="568"/>
                  </a:lnTo>
                  <a:lnTo>
                    <a:pt x="317" y="1650"/>
                  </a:lnTo>
                  <a:lnTo>
                    <a:pt x="236" y="1650"/>
                  </a:lnTo>
                  <a:lnTo>
                    <a:pt x="218" y="625"/>
                  </a:lnTo>
                  <a:lnTo>
                    <a:pt x="7" y="325"/>
                  </a:lnTo>
                  <a:lnTo>
                    <a:pt x="0" y="194"/>
                  </a:lnTo>
                  <a:lnTo>
                    <a:pt x="89" y="357"/>
                  </a:lnTo>
                  <a:lnTo>
                    <a:pt x="228" y="471"/>
                  </a:lnTo>
                  <a:lnTo>
                    <a:pt x="196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301" name="Freeform 60"/>
            <p:cNvSpPr/>
            <p:nvPr/>
          </p:nvSpPr>
          <p:spPr>
            <a:xfrm>
              <a:off x="2241" y="2466"/>
              <a:ext cx="114" cy="516"/>
            </a:xfrm>
            <a:custGeom>
              <a:avLst/>
              <a:gdLst>
                <a:gd name="txL" fmla="*/ 0 w 228"/>
                <a:gd name="txT" fmla="*/ 0 h 1032"/>
                <a:gd name="txR" fmla="*/ 228 w 228"/>
                <a:gd name="txB" fmla="*/ 1032 h 1032"/>
              </a:gdLst>
              <a:ahLst/>
              <a:cxnLst>
                <a:cxn ang="0">
                  <a:pos x="0" y="0"/>
                </a:cxn>
                <a:cxn ang="0">
                  <a:pos x="11" y="18"/>
                </a:cxn>
                <a:cxn ang="0">
                  <a:pos x="15" y="65"/>
                </a:cxn>
                <a:cxn ang="0">
                  <a:pos x="9" y="65"/>
                </a:cxn>
                <a:cxn ang="0">
                  <a:pos x="7" y="16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228" h="1032">
                  <a:moveTo>
                    <a:pt x="0" y="0"/>
                  </a:moveTo>
                  <a:lnTo>
                    <a:pt x="171" y="275"/>
                  </a:lnTo>
                  <a:lnTo>
                    <a:pt x="228" y="1032"/>
                  </a:lnTo>
                  <a:lnTo>
                    <a:pt x="136" y="1032"/>
                  </a:lnTo>
                  <a:lnTo>
                    <a:pt x="104" y="2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302" name="Freeform 61"/>
            <p:cNvSpPr/>
            <p:nvPr/>
          </p:nvSpPr>
          <p:spPr>
            <a:xfrm>
              <a:off x="2079" y="2202"/>
              <a:ext cx="77" cy="780"/>
            </a:xfrm>
            <a:custGeom>
              <a:avLst/>
              <a:gdLst>
                <a:gd name="txL" fmla="*/ 0 w 154"/>
                <a:gd name="txT" fmla="*/ 0 h 1561"/>
                <a:gd name="txR" fmla="*/ 154 w 154"/>
                <a:gd name="txB" fmla="*/ 1561 h 1561"/>
              </a:gdLst>
              <a:ahLst/>
              <a:cxnLst>
                <a:cxn ang="0">
                  <a:pos x="1" y="4"/>
                </a:cxn>
                <a:cxn ang="0">
                  <a:pos x="0" y="17"/>
                </a:cxn>
                <a:cxn ang="0">
                  <a:pos x="4" y="56"/>
                </a:cxn>
                <a:cxn ang="0">
                  <a:pos x="4" y="97"/>
                </a:cxn>
                <a:cxn ang="0">
                  <a:pos x="10" y="97"/>
                </a:cxn>
                <a:cxn ang="0">
                  <a:pos x="6" y="57"/>
                </a:cxn>
                <a:cxn ang="0">
                  <a:pos x="3" y="0"/>
                </a:cxn>
                <a:cxn ang="0">
                  <a:pos x="1" y="4"/>
                </a:cxn>
                <a:cxn ang="0">
                  <a:pos x="1" y="4"/>
                </a:cxn>
              </a:cxnLst>
              <a:rect l="txL" t="txT" r="txR" b="txB"/>
              <a:pathLst>
                <a:path w="154" h="1561">
                  <a:moveTo>
                    <a:pt x="8" y="65"/>
                  </a:moveTo>
                  <a:lnTo>
                    <a:pt x="0" y="284"/>
                  </a:lnTo>
                  <a:lnTo>
                    <a:pt x="57" y="901"/>
                  </a:lnTo>
                  <a:lnTo>
                    <a:pt x="50" y="1561"/>
                  </a:lnTo>
                  <a:lnTo>
                    <a:pt x="154" y="1561"/>
                  </a:lnTo>
                  <a:lnTo>
                    <a:pt x="90" y="926"/>
                  </a:lnTo>
                  <a:lnTo>
                    <a:pt x="40" y="0"/>
                  </a:lnTo>
                  <a:lnTo>
                    <a:pt x="8" y="65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303" name="Freeform 62"/>
            <p:cNvSpPr/>
            <p:nvPr/>
          </p:nvSpPr>
          <p:spPr>
            <a:xfrm>
              <a:off x="2160" y="2588"/>
              <a:ext cx="150" cy="134"/>
            </a:xfrm>
            <a:custGeom>
              <a:avLst/>
              <a:gdLst>
                <a:gd name="txL" fmla="*/ 0 w 298"/>
                <a:gd name="txT" fmla="*/ 0 h 268"/>
                <a:gd name="txR" fmla="*/ 298 w 298"/>
                <a:gd name="txB" fmla="*/ 268 h 268"/>
              </a:gdLst>
              <a:ahLst/>
              <a:cxnLst>
                <a:cxn ang="0">
                  <a:pos x="19" y="8"/>
                </a:cxn>
                <a:cxn ang="0">
                  <a:pos x="0" y="0"/>
                </a:cxn>
                <a:cxn ang="0">
                  <a:pos x="19" y="17"/>
                </a:cxn>
                <a:cxn ang="0">
                  <a:pos x="19" y="8"/>
                </a:cxn>
                <a:cxn ang="0">
                  <a:pos x="19" y="8"/>
                </a:cxn>
              </a:cxnLst>
              <a:rect l="txL" t="txT" r="txR" b="txB"/>
              <a:pathLst>
                <a:path w="298" h="268">
                  <a:moveTo>
                    <a:pt x="291" y="122"/>
                  </a:moveTo>
                  <a:lnTo>
                    <a:pt x="0" y="0"/>
                  </a:lnTo>
                  <a:lnTo>
                    <a:pt x="298" y="268"/>
                  </a:lnTo>
                  <a:lnTo>
                    <a:pt x="291" y="122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304" name="Freeform 63"/>
            <p:cNvSpPr/>
            <p:nvPr/>
          </p:nvSpPr>
          <p:spPr>
            <a:xfrm>
              <a:off x="1809" y="2393"/>
              <a:ext cx="221" cy="252"/>
            </a:xfrm>
            <a:custGeom>
              <a:avLst/>
              <a:gdLst>
                <a:gd name="txL" fmla="*/ 0 w 442"/>
                <a:gd name="txT" fmla="*/ 0 h 504"/>
                <a:gd name="txR" fmla="*/ 442 w 442"/>
                <a:gd name="txB" fmla="*/ 504 h 504"/>
              </a:gdLst>
              <a:ahLst/>
              <a:cxnLst>
                <a:cxn ang="0">
                  <a:pos x="19" y="0"/>
                </a:cxn>
                <a:cxn ang="0">
                  <a:pos x="12" y="16"/>
                </a:cxn>
                <a:cxn ang="0">
                  <a:pos x="0" y="19"/>
                </a:cxn>
                <a:cxn ang="0">
                  <a:pos x="1" y="22"/>
                </a:cxn>
                <a:cxn ang="0">
                  <a:pos x="17" y="18"/>
                </a:cxn>
                <a:cxn ang="0">
                  <a:pos x="19" y="25"/>
                </a:cxn>
                <a:cxn ang="0">
                  <a:pos x="23" y="29"/>
                </a:cxn>
                <a:cxn ang="0">
                  <a:pos x="26" y="32"/>
                </a:cxn>
                <a:cxn ang="0">
                  <a:pos x="28" y="31"/>
                </a:cxn>
                <a:cxn ang="0">
                  <a:pos x="28" y="25"/>
                </a:cxn>
                <a:cxn ang="0">
                  <a:pos x="26" y="30"/>
                </a:cxn>
                <a:cxn ang="0">
                  <a:pos x="21" y="24"/>
                </a:cxn>
                <a:cxn ang="0">
                  <a:pos x="19" y="8"/>
                </a:cxn>
                <a:cxn ang="0">
                  <a:pos x="17" y="14"/>
                </a:cxn>
                <a:cxn ang="0">
                  <a:pos x="17" y="11"/>
                </a:cxn>
                <a:cxn ang="0">
                  <a:pos x="19" y="0"/>
                </a:cxn>
                <a:cxn ang="0">
                  <a:pos x="19" y="0"/>
                </a:cxn>
              </a:cxnLst>
              <a:rect l="txL" t="txT" r="txR" b="txB"/>
              <a:pathLst>
                <a:path w="442" h="504">
                  <a:moveTo>
                    <a:pt x="300" y="0"/>
                  </a:moveTo>
                  <a:lnTo>
                    <a:pt x="190" y="251"/>
                  </a:lnTo>
                  <a:lnTo>
                    <a:pt x="0" y="291"/>
                  </a:lnTo>
                  <a:lnTo>
                    <a:pt x="15" y="337"/>
                  </a:lnTo>
                  <a:lnTo>
                    <a:pt x="268" y="284"/>
                  </a:lnTo>
                  <a:lnTo>
                    <a:pt x="292" y="394"/>
                  </a:lnTo>
                  <a:lnTo>
                    <a:pt x="365" y="462"/>
                  </a:lnTo>
                  <a:lnTo>
                    <a:pt x="401" y="504"/>
                  </a:lnTo>
                  <a:lnTo>
                    <a:pt x="442" y="491"/>
                  </a:lnTo>
                  <a:lnTo>
                    <a:pt x="442" y="398"/>
                  </a:lnTo>
                  <a:lnTo>
                    <a:pt x="410" y="466"/>
                  </a:lnTo>
                  <a:lnTo>
                    <a:pt x="321" y="379"/>
                  </a:lnTo>
                  <a:lnTo>
                    <a:pt x="304" y="122"/>
                  </a:lnTo>
                  <a:lnTo>
                    <a:pt x="271" y="219"/>
                  </a:lnTo>
                  <a:lnTo>
                    <a:pt x="260" y="170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305" name="Freeform 64"/>
            <p:cNvSpPr/>
            <p:nvPr/>
          </p:nvSpPr>
          <p:spPr>
            <a:xfrm>
              <a:off x="2004" y="2445"/>
              <a:ext cx="99" cy="155"/>
            </a:xfrm>
            <a:custGeom>
              <a:avLst/>
              <a:gdLst>
                <a:gd name="txL" fmla="*/ 0 w 200"/>
                <a:gd name="txT" fmla="*/ 0 h 310"/>
                <a:gd name="txR" fmla="*/ 200 w 200"/>
                <a:gd name="txB" fmla="*/ 310 h 310"/>
              </a:gdLst>
              <a:ahLst/>
              <a:cxnLst>
                <a:cxn ang="0">
                  <a:pos x="2" y="20"/>
                </a:cxn>
                <a:cxn ang="0">
                  <a:pos x="0" y="15"/>
                </a:cxn>
                <a:cxn ang="0">
                  <a:pos x="0" y="7"/>
                </a:cxn>
                <a:cxn ang="0">
                  <a:pos x="6" y="0"/>
                </a:cxn>
                <a:cxn ang="0">
                  <a:pos x="6" y="6"/>
                </a:cxn>
                <a:cxn ang="0">
                  <a:pos x="12" y="5"/>
                </a:cxn>
                <a:cxn ang="0">
                  <a:pos x="12" y="7"/>
                </a:cxn>
                <a:cxn ang="0">
                  <a:pos x="1" y="10"/>
                </a:cxn>
                <a:cxn ang="0">
                  <a:pos x="1" y="14"/>
                </a:cxn>
                <a:cxn ang="0">
                  <a:pos x="2" y="20"/>
                </a:cxn>
                <a:cxn ang="0">
                  <a:pos x="2" y="20"/>
                </a:cxn>
              </a:cxnLst>
              <a:rect l="txL" t="txT" r="txR" b="txB"/>
              <a:pathLst>
                <a:path w="200" h="310">
                  <a:moveTo>
                    <a:pt x="44" y="310"/>
                  </a:moveTo>
                  <a:lnTo>
                    <a:pt x="0" y="228"/>
                  </a:lnTo>
                  <a:lnTo>
                    <a:pt x="0" y="103"/>
                  </a:lnTo>
                  <a:lnTo>
                    <a:pt x="101" y="0"/>
                  </a:lnTo>
                  <a:lnTo>
                    <a:pt x="101" y="89"/>
                  </a:lnTo>
                  <a:lnTo>
                    <a:pt x="194" y="74"/>
                  </a:lnTo>
                  <a:lnTo>
                    <a:pt x="200" y="110"/>
                  </a:lnTo>
                  <a:lnTo>
                    <a:pt x="25" y="146"/>
                  </a:lnTo>
                  <a:lnTo>
                    <a:pt x="25" y="224"/>
                  </a:lnTo>
                  <a:lnTo>
                    <a:pt x="44" y="31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306" name="Freeform 65"/>
            <p:cNvSpPr/>
            <p:nvPr/>
          </p:nvSpPr>
          <p:spPr>
            <a:xfrm>
              <a:off x="1888" y="2884"/>
              <a:ext cx="239" cy="69"/>
            </a:xfrm>
            <a:custGeom>
              <a:avLst/>
              <a:gdLst>
                <a:gd name="txL" fmla="*/ 0 w 479"/>
                <a:gd name="txT" fmla="*/ 0 h 139"/>
                <a:gd name="txR" fmla="*/ 479 w 479"/>
                <a:gd name="txB" fmla="*/ 139 h 139"/>
              </a:gdLst>
              <a:ahLst/>
              <a:cxnLst>
                <a:cxn ang="0">
                  <a:pos x="0" y="5"/>
                </a:cxn>
                <a:cxn ang="0">
                  <a:pos x="29" y="0"/>
                </a:cxn>
                <a:cxn ang="0">
                  <a:pos x="29" y="3"/>
                </a:cxn>
                <a:cxn ang="0">
                  <a:pos x="0" y="8"/>
                </a:cxn>
                <a:cxn ang="0">
                  <a:pos x="0" y="5"/>
                </a:cxn>
                <a:cxn ang="0">
                  <a:pos x="0" y="5"/>
                </a:cxn>
              </a:cxnLst>
              <a:rect l="txL" t="txT" r="txR" b="txB"/>
              <a:pathLst>
                <a:path w="479" h="139">
                  <a:moveTo>
                    <a:pt x="0" y="82"/>
                  </a:moveTo>
                  <a:lnTo>
                    <a:pt x="479" y="0"/>
                  </a:lnTo>
                  <a:lnTo>
                    <a:pt x="464" y="57"/>
                  </a:lnTo>
                  <a:lnTo>
                    <a:pt x="0" y="139"/>
                  </a:lnTo>
                  <a:lnTo>
                    <a:pt x="0" y="82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307" name="Freeform 66"/>
            <p:cNvSpPr/>
            <p:nvPr/>
          </p:nvSpPr>
          <p:spPr>
            <a:xfrm>
              <a:off x="1800" y="2556"/>
              <a:ext cx="122" cy="466"/>
            </a:xfrm>
            <a:custGeom>
              <a:avLst/>
              <a:gdLst>
                <a:gd name="txL" fmla="*/ 0 w 122"/>
                <a:gd name="txT" fmla="*/ 0 h 466"/>
                <a:gd name="txR" fmla="*/ 122 w 122"/>
                <a:gd name="txB" fmla="*/ 466 h 466"/>
              </a:gdLst>
              <a:ahLst/>
              <a:cxnLst>
                <a:cxn ang="0">
                  <a:pos x="0" y="0"/>
                </a:cxn>
                <a:cxn ang="0">
                  <a:pos x="84" y="336"/>
                </a:cxn>
                <a:cxn ang="0">
                  <a:pos x="96" y="432"/>
                </a:cxn>
                <a:cxn ang="0">
                  <a:pos x="120" y="372"/>
                </a:cxn>
              </a:cxnLst>
              <a:rect l="txL" t="txT" r="txR" b="txB"/>
              <a:pathLst>
                <a:path w="122" h="466">
                  <a:moveTo>
                    <a:pt x="0" y="0"/>
                  </a:moveTo>
                  <a:cubicBezTo>
                    <a:pt x="10" y="115"/>
                    <a:pt x="18" y="237"/>
                    <a:pt x="84" y="336"/>
                  </a:cubicBezTo>
                  <a:cubicBezTo>
                    <a:pt x="88" y="368"/>
                    <a:pt x="77" y="406"/>
                    <a:pt x="96" y="432"/>
                  </a:cubicBezTo>
                  <a:cubicBezTo>
                    <a:pt x="122" y="466"/>
                    <a:pt x="120" y="383"/>
                    <a:pt x="120" y="372"/>
                  </a:cubicBezTo>
                </a:path>
              </a:pathLst>
            </a:custGeom>
            <a:noFill/>
            <a:ln w="127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308" name="Line 67"/>
            <p:cNvSpPr/>
            <p:nvPr/>
          </p:nvSpPr>
          <p:spPr>
            <a:xfrm>
              <a:off x="1776" y="2544"/>
              <a:ext cx="96" cy="432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5986463" cy="11430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2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Metode Penyusutan Garis Lurus</a:t>
            </a:r>
            <a:endParaRPr kumimoji="0" lang="id-ID" sz="28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267" name="Slide Number Placeholder 4"/>
          <p:cNvSpPr txBox="1">
            <a:spLocks noGrp="1"/>
          </p:cNvSpPr>
          <p:nvPr>
            <p:ph type="sldNum" sz="quarter" idx="12"/>
          </p:nvPr>
        </p:nvSpPr>
        <p:spPr bwMode="auto">
          <a:noFill/>
        </p:spPr>
        <p:txBody>
          <a:bodyPr vert="horz" lIns="91440" tIns="45720" rIns="91440" bIns="45720" rtlCol="0" anchor="b"/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2800" dirty="0">
                <a:latin typeface="Arial" panose="020B0604020202020204" pitchFamily="34" charset="0"/>
              </a:rPr>
            </a:fld>
            <a:endParaRPr lang="en-US" altLang="en-US" sz="2800" dirty="0">
              <a:latin typeface="Arial" panose="020B0604020202020204" pitchFamily="34" charset="0"/>
            </a:endParaRPr>
          </a:p>
        </p:txBody>
      </p:sp>
      <p:sp>
        <p:nvSpPr>
          <p:cNvPr id="9223" name="Rectangle 7"/>
          <p:cNvSpPr/>
          <p:nvPr/>
        </p:nvSpPr>
        <p:spPr>
          <a:xfrm>
            <a:off x="395288" y="1628775"/>
            <a:ext cx="4633912" cy="396875"/>
          </a:xfrm>
          <a:prstGeom prst="rect">
            <a:avLst/>
          </a:prstGeom>
          <a:noFill/>
          <a:ln w="12700">
            <a:noFill/>
          </a:ln>
        </p:spPr>
        <p:txBody>
          <a:bodyPr lIns="90488" tIns="44450" rIns="90488" bIns="4445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spcBef>
                <a:spcPct val="50000"/>
              </a:spcBef>
              <a:buClrTx/>
              <a:buSzTx/>
              <a:buFontTx/>
              <a:buNone/>
            </a:pPr>
            <a:r>
              <a:rPr lang="id-ID" altLang="en-US" dirty="0">
                <a:latin typeface="Times New Roman" panose="02020603050405020304" pitchFamily="18" charset="0"/>
              </a:rPr>
              <a:t>Biaya awal (harga Perolehan) </a:t>
            </a:r>
            <a:r>
              <a:rPr lang="id-ID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id-ID" altLang="en-US" dirty="0">
                <a:latin typeface="Times New Roman" panose="02020603050405020304" pitchFamily="18" charset="0"/>
              </a:rPr>
              <a:t> Nilai Sisa</a:t>
            </a:r>
            <a:endParaRPr lang="id-ID" altLang="en-US" dirty="0">
              <a:latin typeface="Times New Roman" panose="02020603050405020304" pitchFamily="18" charset="0"/>
            </a:endParaRPr>
          </a:p>
        </p:txBody>
      </p:sp>
      <p:sp>
        <p:nvSpPr>
          <p:cNvPr id="9224" name="Rectangle 8"/>
          <p:cNvSpPr/>
          <p:nvPr/>
        </p:nvSpPr>
        <p:spPr>
          <a:xfrm>
            <a:off x="757238" y="2138363"/>
            <a:ext cx="3052762" cy="581025"/>
          </a:xfrm>
          <a:prstGeom prst="rect">
            <a:avLst/>
          </a:prstGeom>
          <a:noFill/>
          <a:ln w="12700">
            <a:noFill/>
          </a:ln>
        </p:spPr>
        <p:txBody>
          <a:bodyPr lIns="90488" tIns="44450" rIns="90488" bIns="4445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spcBef>
                <a:spcPct val="50000"/>
              </a:spcBef>
              <a:buClrTx/>
              <a:buSzTx/>
              <a:buFontTx/>
              <a:buNone/>
            </a:pPr>
            <a:r>
              <a:rPr lang="id-ID" altLang="en-US" sz="3200" dirty="0">
                <a:latin typeface="Times New Roman" panose="02020603050405020304" pitchFamily="18" charset="0"/>
              </a:rPr>
              <a:t>       </a:t>
            </a:r>
            <a:r>
              <a:rPr lang="id-ID" altLang="en-US" sz="2400" dirty="0">
                <a:latin typeface="Times New Roman" panose="02020603050405020304" pitchFamily="18" charset="0"/>
              </a:rPr>
              <a:t>Masa Manfaat</a:t>
            </a:r>
            <a:endParaRPr lang="id-ID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9225" name="Line 9"/>
          <p:cNvSpPr/>
          <p:nvPr/>
        </p:nvSpPr>
        <p:spPr>
          <a:xfrm>
            <a:off x="1063625" y="2200275"/>
            <a:ext cx="3003550" cy="11113"/>
          </a:xfrm>
          <a:prstGeom prst="line">
            <a:avLst/>
          </a:prstGeom>
          <a:ln w="508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9226" name="Rectangle 10"/>
          <p:cNvSpPr/>
          <p:nvPr/>
        </p:nvSpPr>
        <p:spPr>
          <a:xfrm>
            <a:off x="4310063" y="1989138"/>
            <a:ext cx="4292600" cy="582612"/>
          </a:xfrm>
          <a:prstGeom prst="rect">
            <a:avLst/>
          </a:prstGeom>
          <a:noFill/>
          <a:ln w="12700">
            <a:noFill/>
          </a:ln>
        </p:spPr>
        <p:txBody>
          <a:bodyPr lIns="90488" tIns="44450" rIns="90488" bIns="4445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spcBef>
                <a:spcPct val="50000"/>
              </a:spcBef>
              <a:buClrTx/>
              <a:buSzTx/>
              <a:buFontTx/>
              <a:buNone/>
            </a:pPr>
            <a:r>
              <a:rPr lang="id-ID" altLang="en-US" sz="3200" dirty="0">
                <a:latin typeface="Times New Roman" panose="02020603050405020304" pitchFamily="18" charset="0"/>
              </a:rPr>
              <a:t>      </a:t>
            </a:r>
            <a:r>
              <a:rPr lang="id-ID" altLang="en-US" sz="2800" dirty="0">
                <a:latin typeface="Times New Roman" panose="02020603050405020304" pitchFamily="18" charset="0"/>
              </a:rPr>
              <a:t>= depresiasi tahunan</a:t>
            </a:r>
            <a:endParaRPr lang="id-ID" altLang="en-US" sz="3200" dirty="0">
              <a:latin typeface="Times New Roman" panose="02020603050405020304" pitchFamily="18" charset="0"/>
            </a:endParaRPr>
          </a:p>
        </p:txBody>
      </p:sp>
      <p:sp>
        <p:nvSpPr>
          <p:cNvPr id="9227" name="Rectangle 11"/>
          <p:cNvSpPr/>
          <p:nvPr/>
        </p:nvSpPr>
        <p:spPr>
          <a:xfrm>
            <a:off x="611188" y="2894013"/>
            <a:ext cx="3384550" cy="520700"/>
          </a:xfrm>
          <a:prstGeom prst="rect">
            <a:avLst/>
          </a:prstGeom>
          <a:noFill/>
          <a:ln w="12700">
            <a:noFill/>
          </a:ln>
        </p:spPr>
        <p:txBody>
          <a:bodyPr lIns="90488" tIns="44450" rIns="90488" bIns="4445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spcBef>
                <a:spcPct val="50000"/>
              </a:spcBef>
              <a:buClrTx/>
              <a:buSzTx/>
              <a:buFontTx/>
              <a:buNone/>
            </a:pPr>
            <a:r>
              <a:rPr lang="id-ID" altLang="en-US" sz="2800" dirty="0">
                <a:latin typeface="Times New Roman" panose="02020603050405020304" pitchFamily="18" charset="0"/>
              </a:rPr>
              <a:t>$24,000 </a:t>
            </a:r>
            <a:r>
              <a:rPr lang="id-ID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id-ID" altLang="en-US" sz="2800" dirty="0">
                <a:latin typeface="Times New Roman" panose="02020603050405020304" pitchFamily="18" charset="0"/>
              </a:rPr>
              <a:t> $2,000</a:t>
            </a:r>
            <a:endParaRPr lang="id-ID" altLang="en-US" sz="2800" dirty="0">
              <a:latin typeface="Times New Roman" panose="02020603050405020304" pitchFamily="18" charset="0"/>
            </a:endParaRPr>
          </a:p>
        </p:txBody>
      </p:sp>
      <p:sp>
        <p:nvSpPr>
          <p:cNvPr id="9228" name="Rectangle 12"/>
          <p:cNvSpPr/>
          <p:nvPr/>
        </p:nvSpPr>
        <p:spPr>
          <a:xfrm>
            <a:off x="803275" y="3502025"/>
            <a:ext cx="2735263" cy="520700"/>
          </a:xfrm>
          <a:prstGeom prst="rect">
            <a:avLst/>
          </a:prstGeom>
          <a:noFill/>
          <a:ln w="12700">
            <a:noFill/>
          </a:ln>
        </p:spPr>
        <p:txBody>
          <a:bodyPr lIns="90488" tIns="44450" rIns="90488" bIns="4445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spcBef>
                <a:spcPct val="50000"/>
              </a:spcBef>
              <a:buClrTx/>
              <a:buSzTx/>
              <a:buFontTx/>
              <a:buNone/>
            </a:pPr>
            <a:r>
              <a:rPr lang="id-ID" altLang="en-US" sz="2800" dirty="0">
                <a:latin typeface="Times New Roman" panose="02020603050405020304" pitchFamily="18" charset="0"/>
              </a:rPr>
              <a:t>5 tahun</a:t>
            </a:r>
            <a:endParaRPr lang="id-ID" altLang="en-US" sz="2800" dirty="0">
              <a:latin typeface="Times New Roman" panose="02020603050405020304" pitchFamily="18" charset="0"/>
            </a:endParaRPr>
          </a:p>
        </p:txBody>
      </p:sp>
      <p:sp>
        <p:nvSpPr>
          <p:cNvPr id="9229" name="Line 13"/>
          <p:cNvSpPr/>
          <p:nvPr/>
        </p:nvSpPr>
        <p:spPr>
          <a:xfrm>
            <a:off x="730250" y="3502025"/>
            <a:ext cx="2954338" cy="0"/>
          </a:xfrm>
          <a:prstGeom prst="line">
            <a:avLst/>
          </a:prstGeom>
          <a:ln w="508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9230" name="Rectangle 14"/>
          <p:cNvSpPr/>
          <p:nvPr/>
        </p:nvSpPr>
        <p:spPr>
          <a:xfrm>
            <a:off x="3708400" y="3213100"/>
            <a:ext cx="5148263" cy="576263"/>
          </a:xfrm>
          <a:prstGeom prst="rect">
            <a:avLst/>
          </a:prstGeom>
          <a:noFill/>
          <a:ln w="12700">
            <a:noFill/>
          </a:ln>
        </p:spPr>
        <p:txBody>
          <a:bodyPr lIns="90488" tIns="44450" rIns="90488" bIns="4445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spcBef>
                <a:spcPct val="50000"/>
              </a:spcBef>
              <a:buClrTx/>
              <a:buSzTx/>
              <a:buFontTx/>
              <a:buNone/>
            </a:pPr>
            <a:r>
              <a:rPr lang="id-ID" altLang="en-US" sz="3200" dirty="0">
                <a:latin typeface="Times New Roman" panose="02020603050405020304" pitchFamily="18" charset="0"/>
              </a:rPr>
              <a:t>= $4,400 depresiasi tahunan</a:t>
            </a:r>
            <a:endParaRPr lang="id-ID" altLang="en-US" sz="3200" dirty="0">
              <a:latin typeface="Times New Roman" panose="02020603050405020304" pitchFamily="18" charset="0"/>
            </a:endParaRPr>
          </a:p>
        </p:txBody>
      </p:sp>
      <p:sp>
        <p:nvSpPr>
          <p:cNvPr id="9231" name="Rectangle 15"/>
          <p:cNvSpPr/>
          <p:nvPr/>
        </p:nvSpPr>
        <p:spPr>
          <a:xfrm>
            <a:off x="3962400" y="4178300"/>
            <a:ext cx="1979613" cy="698500"/>
          </a:xfrm>
          <a:prstGeom prst="rect">
            <a:avLst/>
          </a:prstGeom>
          <a:noFill/>
          <a:ln w="12700">
            <a:noFill/>
          </a:ln>
        </p:spPr>
        <p:txBody>
          <a:bodyPr lIns="90488" tIns="44450" rIns="90488" bIns="4445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spcBef>
                <a:spcPct val="50000"/>
              </a:spcBef>
              <a:buClrTx/>
              <a:buSzTx/>
              <a:buFontTx/>
              <a:buNone/>
            </a:pPr>
            <a:r>
              <a:rPr lang="id-ID" altLang="en-US" sz="4000" dirty="0">
                <a:solidFill>
                  <a:srgbClr val="800000"/>
                </a:solidFill>
                <a:latin typeface="Times New Roman" panose="02020603050405020304" pitchFamily="18" charset="0"/>
              </a:rPr>
              <a:t>$</a:t>
            </a:r>
            <a:r>
              <a:rPr lang="id-ID" altLang="en-US" sz="3200" dirty="0">
                <a:solidFill>
                  <a:srgbClr val="800000"/>
                </a:solidFill>
                <a:latin typeface="Times New Roman" panose="02020603050405020304" pitchFamily="18" charset="0"/>
              </a:rPr>
              <a:t>4,400</a:t>
            </a:r>
            <a:endParaRPr lang="id-ID" altLang="en-US" sz="3200" dirty="0">
              <a:solidFill>
                <a:srgbClr val="8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232" name="Rectangle 16"/>
          <p:cNvSpPr/>
          <p:nvPr/>
        </p:nvSpPr>
        <p:spPr>
          <a:xfrm>
            <a:off x="3810000" y="4800600"/>
            <a:ext cx="2971800" cy="698500"/>
          </a:xfrm>
          <a:prstGeom prst="rect">
            <a:avLst/>
          </a:prstGeom>
          <a:noFill/>
          <a:ln w="12700">
            <a:noFill/>
          </a:ln>
        </p:spPr>
        <p:txBody>
          <a:bodyPr lIns="90488" tIns="44450" rIns="90488" bIns="4445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50000"/>
              </a:spcBef>
              <a:buClrTx/>
              <a:buSzTx/>
              <a:buFontTx/>
              <a:buNone/>
            </a:pPr>
            <a:r>
              <a:rPr lang="id-ID" altLang="en-US" sz="40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  </a:t>
            </a:r>
            <a:r>
              <a:rPr lang="id-ID" altLang="en-US" sz="4000" dirty="0">
                <a:solidFill>
                  <a:srgbClr val="800000"/>
                </a:solidFill>
                <a:latin typeface="Times New Roman" panose="02020603050405020304" pitchFamily="18" charset="0"/>
              </a:rPr>
              <a:t>$</a:t>
            </a:r>
            <a:r>
              <a:rPr lang="id-ID" altLang="en-US" sz="3200" dirty="0">
                <a:solidFill>
                  <a:srgbClr val="800000"/>
                </a:solidFill>
                <a:latin typeface="Times New Roman" panose="02020603050405020304" pitchFamily="18" charset="0"/>
              </a:rPr>
              <a:t>24,000</a:t>
            </a:r>
            <a:endParaRPr lang="id-ID" altLang="en-US" sz="3200" dirty="0">
              <a:solidFill>
                <a:srgbClr val="8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233" name="Line 17"/>
          <p:cNvSpPr/>
          <p:nvPr/>
        </p:nvSpPr>
        <p:spPr>
          <a:xfrm flipV="1">
            <a:off x="4038600" y="4868863"/>
            <a:ext cx="1470025" cy="7937"/>
          </a:xfrm>
          <a:prstGeom prst="line">
            <a:avLst/>
          </a:prstGeom>
          <a:ln w="38100" cap="flat" cmpd="sng">
            <a:solidFill>
              <a:srgbClr val="80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9234" name="Line 18"/>
          <p:cNvSpPr/>
          <p:nvPr/>
        </p:nvSpPr>
        <p:spPr>
          <a:xfrm>
            <a:off x="5029200" y="3716338"/>
            <a:ext cx="0" cy="550862"/>
          </a:xfrm>
          <a:prstGeom prst="line">
            <a:avLst/>
          </a:prstGeom>
          <a:ln w="76200" cap="flat" cmpd="sng">
            <a:solidFill>
              <a:srgbClr val="FF33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9235" name="Freeform 19"/>
          <p:cNvSpPr/>
          <p:nvPr/>
        </p:nvSpPr>
        <p:spPr>
          <a:xfrm>
            <a:off x="1431925" y="3357563"/>
            <a:ext cx="2635250" cy="1789112"/>
          </a:xfrm>
          <a:custGeom>
            <a:avLst/>
            <a:gdLst>
              <a:gd name="txL" fmla="*/ 0 w 1008"/>
              <a:gd name="txT" fmla="*/ 0 h 1728"/>
              <a:gd name="txR" fmla="*/ 1008 w 1008"/>
              <a:gd name="txB" fmla="*/ 1728 h 1728"/>
            </a:gdLst>
            <a:ahLst/>
            <a:cxnLst>
              <a:cxn ang="0">
                <a:pos x="0" y="0"/>
              </a:cxn>
              <a:cxn ang="0">
                <a:pos x="0" y="2147483646"/>
              </a:cxn>
              <a:cxn ang="0">
                <a:pos x="2147483646" y="2147483646"/>
              </a:cxn>
            </a:cxnLst>
            <a:rect l="txL" t="txT" r="txR" b="txB"/>
            <a:pathLst>
              <a:path w="1008" h="1728">
                <a:moveTo>
                  <a:pt x="0" y="0"/>
                </a:moveTo>
                <a:lnTo>
                  <a:pt x="0" y="1728"/>
                </a:lnTo>
                <a:lnTo>
                  <a:pt x="1008" y="1728"/>
                </a:lnTo>
              </a:path>
            </a:pathLst>
          </a:custGeom>
          <a:noFill/>
          <a:ln w="76200" cap="flat" cmpd="sng">
            <a:solidFill>
              <a:srgbClr val="FF3300">
                <a:alpha val="100000"/>
              </a:srgbClr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p>
            <a:endParaRPr lang="en-US"/>
          </a:p>
        </p:txBody>
      </p:sp>
      <p:sp>
        <p:nvSpPr>
          <p:cNvPr id="9236" name="Text Box 20"/>
          <p:cNvSpPr txBox="1"/>
          <p:nvPr/>
        </p:nvSpPr>
        <p:spPr>
          <a:xfrm>
            <a:off x="5651500" y="4578350"/>
            <a:ext cx="2209800" cy="579438"/>
          </a:xfrm>
          <a:prstGeom prst="rect">
            <a:avLst/>
          </a:prstGeom>
          <a:noFill/>
          <a:ln w="12700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50000"/>
              </a:spcBef>
              <a:buClrTx/>
              <a:buSzTx/>
              <a:buFontTx/>
              <a:buNone/>
            </a:pPr>
            <a:r>
              <a:rPr lang="id-ID" altLang="en-US" sz="3200" dirty="0">
                <a:solidFill>
                  <a:srgbClr val="800000"/>
                </a:solidFill>
                <a:latin typeface="Times New Roman" panose="02020603050405020304" pitchFamily="18" charset="0"/>
              </a:rPr>
              <a:t>= 18.3%</a:t>
            </a:r>
            <a:endParaRPr lang="id-ID" altLang="en-US" sz="3200" dirty="0">
              <a:solidFill>
                <a:srgbClr val="8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237" name="Rectangle 21"/>
          <p:cNvSpPr/>
          <p:nvPr/>
        </p:nvSpPr>
        <p:spPr>
          <a:xfrm>
            <a:off x="7164388" y="4652963"/>
            <a:ext cx="1692275" cy="1196975"/>
          </a:xfrm>
          <a:prstGeom prst="rect">
            <a:avLst/>
          </a:prstGeom>
          <a:noFill/>
          <a:ln w="12700">
            <a:noFill/>
          </a:ln>
        </p:spPr>
        <p:txBody>
          <a:bodyPr lIns="90488" tIns="44450" rIns="90488" bIns="4445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spcBef>
                <a:spcPct val="50000"/>
              </a:spcBef>
              <a:buClrTx/>
              <a:buSzTx/>
              <a:buFontTx/>
              <a:buNone/>
            </a:pPr>
            <a:r>
              <a:rPr lang="id-ID" altLang="en-US" sz="2400" dirty="0">
                <a:latin typeface="Times New Roman" panose="02020603050405020304" pitchFamily="18" charset="0"/>
              </a:rPr>
              <a:t>Tingkat depresiasi garis lurus</a:t>
            </a:r>
            <a:endParaRPr lang="id-ID" altLang="en-US" sz="24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3" grpId="0"/>
      <p:bldP spid="9224" grpId="0"/>
      <p:bldP spid="9226" grpId="0"/>
      <p:bldP spid="9227" grpId="0"/>
      <p:bldP spid="9228" grpId="0"/>
      <p:bldP spid="9230" grpId="0"/>
      <p:bldP spid="9231" grpId="0"/>
      <p:bldP spid="9232" grpId="0"/>
      <p:bldP spid="9236" grpId="0"/>
      <p:bldP spid="923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8" name="Rectangle 4"/>
          <p:cNvSpPr>
            <a:spLocks noGrp="1" noChangeArrowheads="1"/>
          </p:cNvSpPr>
          <p:nvPr>
            <p:ph idx="1"/>
          </p:nvPr>
        </p:nvSpPr>
        <p:spPr>
          <a:xfrm>
            <a:off x="381000" y="2852738"/>
            <a:ext cx="8458200" cy="2114550"/>
          </a:xfrm>
        </p:spPr>
        <p:txBody>
          <a:bodyPr vert="horz" lIns="90488" tIns="44450" rIns="90488" bIns="44450" rtlCol="0">
            <a:normAutofit lnSpcReduction="10000"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Tx/>
              <a:buNone/>
              <a:tabLst>
                <a:tab pos="1485900" algn="dec"/>
                <a:tab pos="2743200" algn="dec"/>
                <a:tab pos="4572000" algn="dec"/>
                <a:tab pos="6343650" algn="dec"/>
                <a:tab pos="7943850" algn="dec"/>
              </a:tabLst>
              <a:defRPr/>
            </a:pPr>
            <a:r>
              <a:rPr kumimoji="0" lang="id-ID" sz="2000" b="1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	$24,000		$24,000	</a:t>
            </a:r>
            <a:r>
              <a:rPr kumimoji="0" lang="id-ID" sz="2000" b="1" i="0" u="none" strike="noStrike" kern="1200" cap="none" spc="0" normalizeH="0" baseline="0" noProof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$4,400</a:t>
            </a:r>
            <a:r>
              <a:rPr kumimoji="0" lang="id-ID" sz="2000" b="1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	$19,600</a:t>
            </a:r>
            <a:endParaRPr kumimoji="0" lang="id-ID" sz="20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Tx/>
              <a:buNone/>
              <a:tabLst>
                <a:tab pos="1485900" algn="dec"/>
                <a:tab pos="2743200" algn="dec"/>
                <a:tab pos="4572000" algn="dec"/>
                <a:tab pos="6343650" algn="dec"/>
                <a:tab pos="7943850" algn="dec"/>
              </a:tabLst>
              <a:defRPr/>
            </a:pPr>
            <a:r>
              <a:rPr kumimoji="0" lang="id-ID" sz="2000" b="1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	24,000	$  4,400	19,600	</a:t>
            </a:r>
            <a:r>
              <a:rPr kumimoji="0" lang="id-ID" sz="2000" b="1" i="0" u="none" strike="noStrike" kern="1200" cap="none" spc="0" normalizeH="0" baseline="0" noProof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4,400</a:t>
            </a:r>
            <a:r>
              <a:rPr kumimoji="0" lang="id-ID" sz="2000" b="1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	15,200</a:t>
            </a:r>
            <a:endParaRPr kumimoji="0" lang="id-ID" sz="20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Tx/>
              <a:buNone/>
              <a:tabLst>
                <a:tab pos="1485900" algn="dec"/>
                <a:tab pos="2743200" algn="dec"/>
                <a:tab pos="4572000" algn="dec"/>
                <a:tab pos="6343650" algn="dec"/>
                <a:tab pos="7943850" algn="dec"/>
              </a:tabLst>
              <a:defRPr/>
            </a:pPr>
            <a:r>
              <a:rPr kumimoji="0" lang="id-ID" sz="2000" b="1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3	24,000	8,800	 15,200 	</a:t>
            </a:r>
            <a:r>
              <a:rPr kumimoji="0" lang="id-ID" sz="2000" b="1" i="0" u="none" strike="noStrike" kern="1200" cap="none" spc="0" normalizeH="0" baseline="0" noProof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4,400</a:t>
            </a:r>
            <a:r>
              <a:rPr kumimoji="0" lang="id-ID" sz="2000" b="1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	 10,800 </a:t>
            </a:r>
            <a:endParaRPr kumimoji="0" lang="id-ID" sz="20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Tx/>
              <a:buNone/>
              <a:tabLst>
                <a:tab pos="1485900" algn="dec"/>
                <a:tab pos="2743200" algn="dec"/>
                <a:tab pos="4572000" algn="dec"/>
                <a:tab pos="6343650" algn="dec"/>
                <a:tab pos="7943850" algn="dec"/>
              </a:tabLst>
              <a:defRPr/>
            </a:pPr>
            <a:r>
              <a:rPr kumimoji="0" lang="id-ID" sz="2000" b="1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4	24,000	13,200	 10,800 	 </a:t>
            </a:r>
            <a:r>
              <a:rPr kumimoji="0" lang="id-ID" sz="2000" b="1" i="0" u="none" strike="noStrike" kern="1200" cap="none" spc="0" normalizeH="0" baseline="0" noProof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4,400</a:t>
            </a:r>
            <a:r>
              <a:rPr kumimoji="0" lang="id-ID" sz="2000" b="1" i="0" u="none" strike="noStrike" kern="1200" cap="none" spc="0" normalizeH="0" baseline="0" noProof="0">
                <a:ln>
                  <a:noFill/>
                </a:ln>
                <a:solidFill>
                  <a:srgbClr val="114FF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id-ID" sz="2000" b="1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	 6,400</a:t>
            </a:r>
            <a:endParaRPr kumimoji="0" lang="id-ID" sz="20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Tx/>
              <a:buNone/>
              <a:tabLst>
                <a:tab pos="1485900" algn="dec"/>
                <a:tab pos="2743200" algn="dec"/>
                <a:tab pos="4572000" algn="dec"/>
                <a:tab pos="6343650" algn="dec"/>
                <a:tab pos="7943850" algn="dec"/>
              </a:tabLst>
              <a:defRPr/>
            </a:pPr>
            <a:r>
              <a:rPr kumimoji="0" lang="id-ID" sz="2000" b="1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5	24,000	17,600	6,400	</a:t>
            </a:r>
            <a:r>
              <a:rPr kumimoji="0" lang="id-ID" sz="2000" b="1" i="0" u="none" strike="noStrike" kern="1200" cap="none" spc="0" normalizeH="0" baseline="0" noProof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4,400	</a:t>
            </a:r>
            <a:r>
              <a:rPr kumimoji="0" lang="id-ID" sz="2000" b="1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2,000</a:t>
            </a:r>
            <a:endParaRPr kumimoji="0" lang="id-ID" sz="20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291" name="Slide Number Placeholder 5"/>
          <p:cNvSpPr txBox="1">
            <a:spLocks noGrp="1"/>
          </p:cNvSpPr>
          <p:nvPr>
            <p:ph type="sldNum" sz="quarter" idx="12"/>
          </p:nvPr>
        </p:nvSpPr>
        <p:spPr bwMode="auto">
          <a:noFill/>
        </p:spPr>
        <p:txBody>
          <a:bodyPr vert="horz" lIns="91440" tIns="45720" rIns="91440" bIns="45720" rtlCol="0" anchor="b"/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2800" dirty="0">
                <a:latin typeface="Arial" panose="020B0604020202020204" pitchFamily="34" charset="0"/>
              </a:rPr>
            </a:fld>
            <a:endParaRPr lang="en-US" altLang="en-US" sz="2800" dirty="0">
              <a:latin typeface="Arial" panose="020B0604020202020204" pitchFamily="34" charset="0"/>
            </a:endParaRPr>
          </a:p>
        </p:txBody>
      </p:sp>
      <p:sp>
        <p:nvSpPr>
          <p:cNvPr id="12292" name="Rectangle 3"/>
          <p:cNvSpPr/>
          <p:nvPr/>
        </p:nvSpPr>
        <p:spPr>
          <a:xfrm>
            <a:off x="230188" y="1666875"/>
            <a:ext cx="8689975" cy="1003300"/>
          </a:xfrm>
          <a:prstGeom prst="rect">
            <a:avLst/>
          </a:prstGeom>
          <a:noFill/>
          <a:ln w="25400">
            <a:noFill/>
          </a:ln>
        </p:spPr>
        <p:txBody>
          <a:bodyPr lIns="90488" tIns="44450" rIns="90488" bIns="4445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defTabSz="457200">
              <a:spcBef>
                <a:spcPct val="50000"/>
              </a:spcBef>
              <a:buClrTx/>
              <a:buSzTx/>
              <a:buFontTx/>
              <a:buNone/>
              <a:tabLst>
                <a:tab pos="1143000" algn="ctr"/>
                <a:tab pos="2519680" algn="ctr"/>
                <a:tab pos="4338955" algn="ctr"/>
                <a:tab pos="6180455" algn="ctr"/>
                <a:tab pos="7767955" algn="ctr"/>
              </a:tabLst>
            </a:pPr>
            <a:r>
              <a:rPr lang="id-ID" altLang="en-US" b="1" dirty="0">
                <a:solidFill>
                  <a:schemeClr val="tx2"/>
                </a:solidFill>
                <a:latin typeface="Times New Roman" panose="02020603050405020304" pitchFamily="18" charset="0"/>
              </a:rPr>
              <a:t>		</a:t>
            </a:r>
            <a:r>
              <a:rPr lang="id-ID" altLang="en-US" b="1" dirty="0">
                <a:solidFill>
                  <a:schemeClr val="bg1"/>
                </a:solidFill>
                <a:latin typeface="Times New Roman" panose="02020603050405020304" pitchFamily="18" charset="0"/>
              </a:rPr>
              <a:t>Akum. Depr.	Nilai Buku	 	Nilai buku</a:t>
            </a:r>
            <a:br>
              <a:rPr lang="id-ID" altLang="en-US" b="1" dirty="0">
                <a:solidFill>
                  <a:schemeClr val="bg1"/>
                </a:solidFill>
                <a:latin typeface="Times New Roman" panose="02020603050405020304" pitchFamily="18" charset="0"/>
              </a:rPr>
            </a:br>
            <a:r>
              <a:rPr lang="id-ID" altLang="en-US" b="1" dirty="0">
                <a:solidFill>
                  <a:schemeClr val="bg1"/>
                </a:solidFill>
                <a:latin typeface="Times New Roman" panose="02020603050405020304" pitchFamily="18" charset="0"/>
              </a:rPr>
              <a:t>		pada awal	pada awal	 Beban 	pada akhir</a:t>
            </a:r>
            <a:br>
              <a:rPr lang="id-ID" altLang="en-US" b="1" dirty="0">
                <a:solidFill>
                  <a:schemeClr val="bg1"/>
                </a:solidFill>
                <a:latin typeface="Times New Roman" panose="02020603050405020304" pitchFamily="18" charset="0"/>
              </a:rPr>
            </a:br>
            <a:r>
              <a:rPr lang="id-ID" altLang="en-US" b="1" dirty="0">
                <a:solidFill>
                  <a:schemeClr val="bg1"/>
                </a:solidFill>
                <a:latin typeface="Times New Roman" panose="02020603050405020304" pitchFamily="18" charset="0"/>
              </a:rPr>
              <a:t>Tahun	      Biaya	tahun	tahun	 Depr. 	tahun</a:t>
            </a:r>
            <a:endParaRPr lang="id-ID" altLang="en-US" b="1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293" name="Line 5"/>
          <p:cNvSpPr/>
          <p:nvPr/>
        </p:nvSpPr>
        <p:spPr>
          <a:xfrm>
            <a:off x="342900" y="2757488"/>
            <a:ext cx="8369300" cy="0"/>
          </a:xfrm>
          <a:prstGeom prst="line">
            <a:avLst/>
          </a:prstGeom>
          <a:ln w="50800" cap="flat" cmpd="sng">
            <a:solidFill>
              <a:srgbClr val="006B6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294" name="Rectangle 6"/>
          <p:cNvSpPr/>
          <p:nvPr/>
        </p:nvSpPr>
        <p:spPr>
          <a:xfrm>
            <a:off x="304800" y="4738688"/>
            <a:ext cx="8486775" cy="1174750"/>
          </a:xfrm>
          <a:prstGeom prst="rect">
            <a:avLst/>
          </a:prstGeom>
          <a:solidFill>
            <a:srgbClr val="800000"/>
          </a:solidFill>
          <a:ln w="12700">
            <a:noFill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spcBef>
                <a:spcPct val="0"/>
              </a:spcBef>
              <a:buClrTx/>
              <a:buSzTx/>
              <a:buFontTx/>
              <a:buNone/>
            </a:pPr>
            <a:endParaRPr lang="id-ID" altLang="en-US" sz="4000" dirty="0">
              <a:latin typeface="Times New Roman" panose="02020603050405020304" pitchFamily="18" charset="0"/>
            </a:endParaRPr>
          </a:p>
        </p:txBody>
      </p:sp>
      <p:sp>
        <p:nvSpPr>
          <p:cNvPr id="12295" name="Rectangle 7"/>
          <p:cNvSpPr/>
          <p:nvPr/>
        </p:nvSpPr>
        <p:spPr>
          <a:xfrm>
            <a:off x="742950" y="4859338"/>
            <a:ext cx="6577013" cy="454025"/>
          </a:xfrm>
          <a:prstGeom prst="rect">
            <a:avLst/>
          </a:prstGeom>
          <a:noFill/>
          <a:ln w="12700">
            <a:noFill/>
          </a:ln>
        </p:spPr>
        <p:txBody>
          <a:bodyPr lIns="90488" tIns="44450" rIns="90488" bIns="4445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r>
              <a:rPr lang="id-ID" altLang="en-US" sz="24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Biaya ($24,000) </a:t>
            </a:r>
            <a:r>
              <a:rPr lang="id-ID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id-ID" altLang="en-US" sz="24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Nilai Sisa ($2,000)</a:t>
            </a:r>
            <a:endParaRPr lang="id-ID" altLang="en-US" sz="2400" b="1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296" name="Rectangle 8"/>
          <p:cNvSpPr/>
          <p:nvPr/>
        </p:nvSpPr>
        <p:spPr>
          <a:xfrm>
            <a:off x="1042988" y="5424488"/>
            <a:ext cx="4765675" cy="454025"/>
          </a:xfrm>
          <a:prstGeom prst="rect">
            <a:avLst/>
          </a:prstGeom>
          <a:noFill/>
          <a:ln w="12700">
            <a:noFill/>
          </a:ln>
        </p:spPr>
        <p:txBody>
          <a:bodyPr lIns="90488" tIns="44450" rIns="90488" bIns="4445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r>
              <a:rPr lang="id-ID" altLang="en-US" sz="24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Estimasi Masa Manfaat (5 years)</a:t>
            </a:r>
            <a:endParaRPr lang="id-ID" altLang="en-US" sz="2400" b="1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297" name="Line 9"/>
          <p:cNvSpPr/>
          <p:nvPr/>
        </p:nvSpPr>
        <p:spPr>
          <a:xfrm>
            <a:off x="850900" y="5334000"/>
            <a:ext cx="5168900" cy="0"/>
          </a:xfrm>
          <a:prstGeom prst="line">
            <a:avLst/>
          </a:prstGeom>
          <a:ln w="25400" cap="flat" cmpd="sng">
            <a:solidFill>
              <a:schemeClr val="bg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298" name="Rectangle 10"/>
          <p:cNvSpPr/>
          <p:nvPr/>
        </p:nvSpPr>
        <p:spPr>
          <a:xfrm>
            <a:off x="6172200" y="5105400"/>
            <a:ext cx="354013" cy="454025"/>
          </a:xfrm>
          <a:prstGeom prst="rect">
            <a:avLst/>
          </a:prstGeom>
          <a:noFill/>
          <a:ln w="12700">
            <a:noFill/>
          </a:ln>
        </p:spPr>
        <p:txBody>
          <a:bodyPr wrap="none" lIns="90488" tIns="44450" rIns="90488" bIns="4445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0"/>
              </a:spcBef>
              <a:buClrTx/>
              <a:buSzTx/>
              <a:buFontTx/>
              <a:buNone/>
            </a:pPr>
            <a:r>
              <a:rPr lang="id-ID" altLang="en-US" sz="24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=</a:t>
            </a:r>
            <a:endParaRPr lang="id-ID" altLang="en-US" sz="2400" b="1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299" name="Rectangle 11"/>
          <p:cNvSpPr/>
          <p:nvPr/>
        </p:nvSpPr>
        <p:spPr>
          <a:xfrm>
            <a:off x="6126163" y="4724400"/>
            <a:ext cx="2713037" cy="1184275"/>
          </a:xfrm>
          <a:prstGeom prst="rect">
            <a:avLst/>
          </a:prstGeom>
          <a:noFill/>
          <a:ln w="12700">
            <a:noFill/>
          </a:ln>
        </p:spPr>
        <p:txBody>
          <a:bodyPr lIns="90488" tIns="44450" rIns="90488" bIns="4445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id-ID" altLang="en-US" sz="24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Beban</a:t>
            </a:r>
            <a:endParaRPr lang="id-ID" altLang="en-US" sz="2400" b="1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marL="0" lv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id-ID" altLang="en-US" sz="24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Depresiasi</a:t>
            </a:r>
            <a:endParaRPr lang="id-ID" altLang="en-US" sz="2400" b="1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marL="0" lv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id-ID" altLang="en-US" sz="24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tahunan ($4,400)</a:t>
            </a:r>
            <a:endParaRPr lang="id-ID" altLang="en-US" sz="2400" b="1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276" name="AutoShape 12"/>
          <p:cNvSpPr>
            <a:spLocks noChangeArrowheads="1"/>
          </p:cNvSpPr>
          <p:nvPr/>
        </p:nvSpPr>
        <p:spPr bwMode="auto">
          <a:xfrm>
            <a:off x="1149350" y="615950"/>
            <a:ext cx="6845300" cy="831850"/>
          </a:xfrm>
          <a:prstGeom prst="octagon">
            <a:avLst>
              <a:gd name="adj" fmla="val 29282"/>
            </a:avLst>
          </a:prstGeom>
          <a:solidFill>
            <a:srgbClr val="800000"/>
          </a:solidFill>
          <a:ln w="12700">
            <a:solidFill>
              <a:schemeClr val="tx1"/>
            </a:solidFill>
            <a:miter lim="800000"/>
          </a:ln>
          <a:effectLst>
            <a:outerShdw dist="107763" dir="2700000" algn="ctr" rotWithShape="0">
              <a:schemeClr val="tx2"/>
            </a:outerShdw>
          </a:effectLst>
        </p:spPr>
        <p:txBody>
          <a:bodyPr wrap="none" lIns="90488" tIns="44450" rIns="90488" bIns="4445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44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Metode Garis Lurus</a:t>
            </a:r>
            <a:endParaRPr kumimoji="0" lang="id-ID" sz="44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charRg st="0" end="3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11268">
                                            <p:txEl>
                                              <p:charRg st="0" end="3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charRg st="34" end="7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500"/>
                                        <p:tgtEl>
                                          <p:spTgt spid="11268">
                                            <p:txEl>
                                              <p:charRg st="34" end="7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charRg st="72" end="1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500"/>
                                        <p:tgtEl>
                                          <p:spTgt spid="11268">
                                            <p:txEl>
                                              <p:charRg st="72" end="1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charRg st="111" end="15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9" dur="500"/>
                                        <p:tgtEl>
                                          <p:spTgt spid="11268">
                                            <p:txEl>
                                              <p:charRg st="111" end="15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charRg st="151" end="18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3" dur="500"/>
                                        <p:tgtEl>
                                          <p:spTgt spid="11268">
                                            <p:txEl>
                                              <p:charRg st="151" end="18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advAuto="100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5915025" cy="11430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2800" b="1" i="1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Metode Unit Produksi</a:t>
            </a:r>
            <a:endParaRPr kumimoji="0" lang="id-ID" sz="2800" b="1" i="1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315" name="Slide Number Placeholder 4"/>
          <p:cNvSpPr txBox="1">
            <a:spLocks noGrp="1"/>
          </p:cNvSpPr>
          <p:nvPr>
            <p:ph type="sldNum" sz="quarter" idx="12"/>
          </p:nvPr>
        </p:nvSpPr>
        <p:spPr bwMode="auto">
          <a:noFill/>
        </p:spPr>
        <p:txBody>
          <a:bodyPr vert="horz" lIns="91440" tIns="45720" rIns="91440" bIns="45720" rtlCol="0" anchor="b"/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2800" dirty="0">
                <a:latin typeface="Arial" panose="020B0604020202020204" pitchFamily="34" charset="0"/>
              </a:rPr>
            </a:fld>
            <a:endParaRPr lang="en-US" altLang="en-US" sz="2800" dirty="0">
              <a:latin typeface="Arial" panose="020B0604020202020204" pitchFamily="34" charset="0"/>
            </a:endParaRPr>
          </a:p>
        </p:txBody>
      </p:sp>
      <p:sp>
        <p:nvSpPr>
          <p:cNvPr id="13316" name="Rectangle 6"/>
          <p:cNvSpPr/>
          <p:nvPr/>
        </p:nvSpPr>
        <p:spPr>
          <a:xfrm>
            <a:off x="106363" y="1341438"/>
            <a:ext cx="6265862" cy="458787"/>
          </a:xfrm>
          <a:prstGeom prst="rect">
            <a:avLst/>
          </a:prstGeom>
          <a:noFill/>
          <a:ln w="12700">
            <a:noFill/>
          </a:ln>
        </p:spPr>
        <p:txBody>
          <a:bodyPr lIns="90488" tIns="44450" rIns="90488" bIns="4445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spcBef>
                <a:spcPct val="50000"/>
              </a:spcBef>
              <a:buClrTx/>
              <a:buSzTx/>
              <a:buFontTx/>
              <a:buNone/>
            </a:pPr>
            <a:r>
              <a:rPr lang="id-ID" altLang="en-US" sz="2400" dirty="0">
                <a:latin typeface="Times New Roman" panose="02020603050405020304" pitchFamily="18" charset="0"/>
              </a:rPr>
              <a:t>Biaya awal (harga perolehan) </a:t>
            </a:r>
            <a:r>
              <a:rPr lang="id-ID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id-ID" altLang="en-US" sz="2400" dirty="0">
                <a:latin typeface="Times New Roman" panose="02020603050405020304" pitchFamily="18" charset="0"/>
              </a:rPr>
              <a:t> Estimasi nilai si</a:t>
            </a:r>
            <a:r>
              <a:rPr lang="id-ID" altLang="en-US" dirty="0">
                <a:latin typeface="Times New Roman" panose="02020603050405020304" pitchFamily="18" charset="0"/>
              </a:rPr>
              <a:t>sa</a:t>
            </a:r>
            <a:endParaRPr lang="id-ID" altLang="en-US" dirty="0">
              <a:latin typeface="Times New Roman" panose="02020603050405020304" pitchFamily="18" charset="0"/>
            </a:endParaRPr>
          </a:p>
        </p:txBody>
      </p:sp>
      <p:sp>
        <p:nvSpPr>
          <p:cNvPr id="13317" name="Line 7"/>
          <p:cNvSpPr/>
          <p:nvPr/>
        </p:nvSpPr>
        <p:spPr>
          <a:xfrm>
            <a:off x="323850" y="2024063"/>
            <a:ext cx="4895850" cy="0"/>
          </a:xfrm>
          <a:prstGeom prst="line">
            <a:avLst/>
          </a:prstGeom>
          <a:ln w="508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3318" name="Rectangle 8"/>
          <p:cNvSpPr/>
          <p:nvPr/>
        </p:nvSpPr>
        <p:spPr>
          <a:xfrm>
            <a:off x="34925" y="2062163"/>
            <a:ext cx="5616575" cy="458787"/>
          </a:xfrm>
          <a:prstGeom prst="rect">
            <a:avLst/>
          </a:prstGeom>
          <a:noFill/>
          <a:ln w="12700">
            <a:noFill/>
          </a:ln>
        </p:spPr>
        <p:txBody>
          <a:bodyPr lIns="90488" tIns="44450" rIns="90488" bIns="4445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spcBef>
                <a:spcPct val="50000"/>
              </a:spcBef>
              <a:buClrTx/>
              <a:buSzTx/>
              <a:buFontTx/>
              <a:buNone/>
            </a:pPr>
            <a:r>
              <a:rPr lang="id-ID" altLang="en-US" sz="2400" dirty="0">
                <a:latin typeface="Times New Roman" panose="02020603050405020304" pitchFamily="18" charset="0"/>
              </a:rPr>
              <a:t>Estimasi masa manfaat dalam unit, jam, dsb.</a:t>
            </a:r>
            <a:endParaRPr lang="id-ID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13319" name="Rectangle 9"/>
          <p:cNvSpPr/>
          <p:nvPr/>
        </p:nvSpPr>
        <p:spPr>
          <a:xfrm>
            <a:off x="5076825" y="1766888"/>
            <a:ext cx="4067175" cy="890587"/>
          </a:xfrm>
          <a:prstGeom prst="rect">
            <a:avLst/>
          </a:prstGeom>
          <a:noFill/>
          <a:ln w="12700">
            <a:noFill/>
          </a:ln>
        </p:spPr>
        <p:txBody>
          <a:bodyPr lIns="90488" tIns="44450" rIns="90488" bIns="4445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spcBef>
                <a:spcPct val="50000"/>
              </a:spcBef>
              <a:buClrTx/>
              <a:buSzTx/>
              <a:buFontTx/>
              <a:buNone/>
            </a:pPr>
            <a:r>
              <a:rPr lang="id-ID" altLang="en-US" sz="2800" b="1" dirty="0">
                <a:latin typeface="Times New Roman" panose="02020603050405020304" pitchFamily="18" charset="0"/>
              </a:rPr>
              <a:t>     </a:t>
            </a:r>
            <a:r>
              <a:rPr lang="id-ID" altLang="en-US" b="1" dirty="0">
                <a:latin typeface="Times New Roman" panose="02020603050405020304" pitchFamily="18" charset="0"/>
              </a:rPr>
              <a:t>= </a:t>
            </a:r>
            <a:r>
              <a:rPr lang="id-ID" altLang="en-US" sz="2400" b="1" dirty="0">
                <a:latin typeface="Times New Roman" panose="02020603050405020304" pitchFamily="18" charset="0"/>
              </a:rPr>
              <a:t>Depresiasi per unit, jam, dsb.</a:t>
            </a:r>
            <a:endParaRPr lang="id-ID" altLang="en-US" b="1" dirty="0">
              <a:latin typeface="Times New Roman" panose="02020603050405020304" pitchFamily="18" charset="0"/>
            </a:endParaRPr>
          </a:p>
        </p:txBody>
      </p:sp>
      <p:sp>
        <p:nvSpPr>
          <p:cNvPr id="13320" name="Rectangle 10"/>
          <p:cNvSpPr/>
          <p:nvPr/>
        </p:nvSpPr>
        <p:spPr>
          <a:xfrm>
            <a:off x="106363" y="3141663"/>
            <a:ext cx="5400675" cy="515937"/>
          </a:xfrm>
          <a:prstGeom prst="rect">
            <a:avLst/>
          </a:prstGeom>
          <a:noFill/>
          <a:ln w="12700">
            <a:noFill/>
          </a:ln>
        </p:spPr>
        <p:txBody>
          <a:bodyPr lIns="90488" tIns="44450" rIns="90488" bIns="4445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spcBef>
                <a:spcPct val="50000"/>
              </a:spcBef>
              <a:buClrTx/>
              <a:buSzTx/>
              <a:buFontTx/>
              <a:buNone/>
            </a:pPr>
            <a:r>
              <a:rPr lang="id-ID" altLang="en-US" sz="2800" dirty="0">
                <a:latin typeface="Times New Roman" panose="02020603050405020304" pitchFamily="18" charset="0"/>
              </a:rPr>
              <a:t>$24,000 </a:t>
            </a:r>
            <a:r>
              <a:rPr lang="id-ID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id-ID" altLang="en-US" sz="2800" dirty="0">
                <a:latin typeface="Times New Roman" panose="02020603050405020304" pitchFamily="18" charset="0"/>
              </a:rPr>
              <a:t> $2,000</a:t>
            </a:r>
            <a:endParaRPr lang="id-ID" altLang="en-US" sz="2800" dirty="0">
              <a:latin typeface="Times New Roman" panose="02020603050405020304" pitchFamily="18" charset="0"/>
            </a:endParaRPr>
          </a:p>
        </p:txBody>
      </p:sp>
      <p:sp>
        <p:nvSpPr>
          <p:cNvPr id="13321" name="Line 11"/>
          <p:cNvSpPr/>
          <p:nvPr/>
        </p:nvSpPr>
        <p:spPr>
          <a:xfrm>
            <a:off x="323850" y="3824288"/>
            <a:ext cx="4895850" cy="0"/>
          </a:xfrm>
          <a:prstGeom prst="line">
            <a:avLst/>
          </a:prstGeom>
          <a:ln w="508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3322" name="Rectangle 12"/>
          <p:cNvSpPr/>
          <p:nvPr/>
        </p:nvSpPr>
        <p:spPr>
          <a:xfrm>
            <a:off x="34925" y="3862388"/>
            <a:ext cx="5399088" cy="515937"/>
          </a:xfrm>
          <a:prstGeom prst="rect">
            <a:avLst/>
          </a:prstGeom>
          <a:noFill/>
          <a:ln w="12700">
            <a:noFill/>
          </a:ln>
        </p:spPr>
        <p:txBody>
          <a:bodyPr lIns="90488" tIns="44450" rIns="90488" bIns="4445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spcBef>
                <a:spcPct val="50000"/>
              </a:spcBef>
              <a:buClrTx/>
              <a:buSzTx/>
              <a:buFontTx/>
              <a:buNone/>
            </a:pPr>
            <a:r>
              <a:rPr lang="id-ID" altLang="en-US" sz="2800" dirty="0">
                <a:latin typeface="Times New Roman" panose="02020603050405020304" pitchFamily="18" charset="0"/>
              </a:rPr>
              <a:t>10,000 jam</a:t>
            </a:r>
            <a:endParaRPr lang="id-ID" altLang="en-US" sz="2800" dirty="0">
              <a:latin typeface="Times New Roman" panose="02020603050405020304" pitchFamily="18" charset="0"/>
            </a:endParaRPr>
          </a:p>
        </p:txBody>
      </p:sp>
      <p:sp>
        <p:nvSpPr>
          <p:cNvPr id="13323" name="Rectangle 13"/>
          <p:cNvSpPr/>
          <p:nvPr/>
        </p:nvSpPr>
        <p:spPr>
          <a:xfrm>
            <a:off x="5076825" y="3567113"/>
            <a:ext cx="3949700" cy="515937"/>
          </a:xfrm>
          <a:prstGeom prst="rect">
            <a:avLst/>
          </a:prstGeom>
          <a:noFill/>
          <a:ln w="12700">
            <a:noFill/>
          </a:ln>
        </p:spPr>
        <p:txBody>
          <a:bodyPr lIns="90488" tIns="44450" rIns="90488" bIns="4445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spcBef>
                <a:spcPct val="50000"/>
              </a:spcBef>
              <a:buClrTx/>
              <a:buSzTx/>
              <a:buFontTx/>
              <a:buNone/>
            </a:pPr>
            <a:r>
              <a:rPr lang="id-ID" altLang="en-US" sz="2800" dirty="0">
                <a:latin typeface="Times New Roman" panose="02020603050405020304" pitchFamily="18" charset="0"/>
              </a:rPr>
              <a:t>=   $2.20 per jam.</a:t>
            </a:r>
            <a:endParaRPr lang="id-ID" altLang="en-US" sz="2800" dirty="0">
              <a:latin typeface="Times New Roman" panose="02020603050405020304" pitchFamily="18" charset="0"/>
            </a:endParaRPr>
          </a:p>
        </p:txBody>
      </p:sp>
      <p:sp>
        <p:nvSpPr>
          <p:cNvPr id="13324" name="AutoShape 14"/>
          <p:cNvSpPr/>
          <p:nvPr/>
        </p:nvSpPr>
        <p:spPr>
          <a:xfrm flipH="1">
            <a:off x="755650" y="4581525"/>
            <a:ext cx="5943600" cy="1655763"/>
          </a:xfrm>
          <a:prstGeom prst="wedgeRoundRectCallout">
            <a:avLst>
              <a:gd name="adj1" fmla="val -56681"/>
              <a:gd name="adj2" fmla="val -22389"/>
              <a:gd name="adj3" fmla="val 16667"/>
            </a:avLst>
          </a:prstGeom>
          <a:solidFill>
            <a:srgbClr val="FFFFFF"/>
          </a:solidFill>
          <a:ln w="127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  <a:effectLst>
            <a:outerShdw dist="107763" dir="2699999" algn="ctr" rotWithShape="0">
              <a:schemeClr val="tx1"/>
            </a:outerShdw>
          </a:effectLst>
        </p:spPr>
        <p:txBody>
          <a:bodyPr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spcBef>
                <a:spcPct val="50000"/>
              </a:spcBef>
              <a:buClrTx/>
              <a:buSzTx/>
              <a:buFontTx/>
              <a:buNone/>
            </a:pPr>
            <a:r>
              <a:rPr lang="id-ID" alt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Metode unit produksi lebih sesuai dibandingkan dengan metode garis lurus saat jumlah penggunaan aset tetap bervariasi dari tahun ke tahun.</a:t>
            </a:r>
            <a:endParaRPr lang="id-ID" altLang="en-US" sz="24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4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6059488" cy="11430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2800" b="1" i="1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Metode Saldo Menurun</a:t>
            </a:r>
            <a:endParaRPr kumimoji="0" lang="id-ID" sz="2800" b="1" i="1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339" name="Slide Number Placeholder 4"/>
          <p:cNvSpPr txBox="1">
            <a:spLocks noGrp="1"/>
          </p:cNvSpPr>
          <p:nvPr>
            <p:ph type="sldNum" sz="quarter" idx="12"/>
          </p:nvPr>
        </p:nvSpPr>
        <p:spPr bwMode="auto">
          <a:noFill/>
        </p:spPr>
        <p:txBody>
          <a:bodyPr vert="horz" lIns="91440" tIns="45720" rIns="91440" bIns="45720" rtlCol="0" anchor="b"/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2800" dirty="0">
                <a:latin typeface="Arial" panose="020B0604020202020204" pitchFamily="34" charset="0"/>
              </a:rPr>
            </a:fld>
            <a:endParaRPr lang="en-US" altLang="en-US" sz="2800" dirty="0">
              <a:latin typeface="Arial" panose="020B0604020202020204" pitchFamily="34" charset="0"/>
            </a:endParaRPr>
          </a:p>
        </p:txBody>
      </p:sp>
      <p:sp>
        <p:nvSpPr>
          <p:cNvPr id="14342" name="Rectangle 6"/>
          <p:cNvSpPr/>
          <p:nvPr/>
        </p:nvSpPr>
        <p:spPr>
          <a:xfrm>
            <a:off x="7427913" y="1811338"/>
            <a:ext cx="1752600" cy="515937"/>
          </a:xfrm>
          <a:prstGeom prst="rect">
            <a:avLst/>
          </a:prstGeom>
          <a:noFill/>
          <a:ln w="12700">
            <a:noFill/>
          </a:ln>
        </p:spPr>
        <p:txBody>
          <a:bodyPr lIns="90488" tIns="44450" rIns="90488" bIns="4445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>
              <a:spcBef>
                <a:spcPct val="50000"/>
              </a:spcBef>
              <a:buClrTx/>
              <a:buSzTx/>
              <a:buFontTx/>
              <a:buNone/>
            </a:pPr>
            <a:r>
              <a:rPr lang="id-ID" altLang="en-US" sz="2800" dirty="0">
                <a:solidFill>
                  <a:schemeClr val="accent2"/>
                </a:solidFill>
                <a:latin typeface="Times New Roman" panose="02020603050405020304" pitchFamily="18" charset="0"/>
              </a:rPr>
              <a:t>= </a:t>
            </a:r>
            <a:r>
              <a:rPr lang="id-ID" altLang="en-US" sz="28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$4,800</a:t>
            </a:r>
            <a:endParaRPr lang="id-ID" altLang="en-US" sz="2800" b="1" dirty="0">
              <a:solidFill>
                <a:srgbClr val="000099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2" name="Group 7"/>
          <p:cNvGrpSpPr/>
          <p:nvPr/>
        </p:nvGrpSpPr>
        <p:grpSpPr>
          <a:xfrm>
            <a:off x="4379913" y="1277938"/>
            <a:ext cx="3733800" cy="1277937"/>
            <a:chOff x="768" y="2448"/>
            <a:chExt cx="2352" cy="805"/>
          </a:xfrm>
        </p:grpSpPr>
        <p:sp>
          <p:nvSpPr>
            <p:cNvPr id="14358" name="Rectangle 8"/>
            <p:cNvSpPr/>
            <p:nvPr/>
          </p:nvSpPr>
          <p:spPr>
            <a:xfrm>
              <a:off x="768" y="2448"/>
              <a:ext cx="2352" cy="440"/>
            </a:xfrm>
            <a:prstGeom prst="rect">
              <a:avLst/>
            </a:prstGeom>
            <a:noFill/>
            <a:ln w="12700">
              <a:noFill/>
            </a:ln>
          </p:spPr>
          <p:txBody>
            <a:bodyPr lIns="90488" tIns="44450" rIns="90488" bIns="44450">
              <a:spAutoFit/>
            </a:bodyPr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2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8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6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4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4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5pPr>
            </a:lstStyle>
            <a:p>
              <a:pPr marL="0" lvl="0" indent="0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id-ID" altLang="en-US" sz="4000" dirty="0">
                  <a:latin typeface="Times New Roman" panose="02020603050405020304" pitchFamily="18" charset="0"/>
                </a:rPr>
                <a:t> </a:t>
              </a:r>
              <a:r>
                <a:rPr lang="id-ID" altLang="en-US" sz="2800" dirty="0">
                  <a:latin typeface="Times New Roman" panose="02020603050405020304" pitchFamily="18" charset="0"/>
                </a:rPr>
                <a:t>$24,000 </a:t>
              </a:r>
              <a:r>
                <a:rPr lang="id-ID" alt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–</a:t>
              </a:r>
              <a:r>
                <a:rPr lang="id-ID" altLang="en-US" sz="2800" dirty="0">
                  <a:latin typeface="Times New Roman" panose="02020603050405020304" pitchFamily="18" charset="0"/>
                </a:rPr>
                <a:t> $2,000</a:t>
              </a:r>
              <a:endParaRPr lang="id-ID" altLang="en-US" sz="2800" dirty="0">
                <a:latin typeface="Times New Roman" panose="02020603050405020304" pitchFamily="18" charset="0"/>
              </a:endParaRPr>
            </a:p>
          </p:txBody>
        </p:sp>
        <p:sp>
          <p:nvSpPr>
            <p:cNvPr id="14359" name="Line 9"/>
            <p:cNvSpPr/>
            <p:nvPr/>
          </p:nvSpPr>
          <p:spPr>
            <a:xfrm>
              <a:off x="784" y="2927"/>
              <a:ext cx="1904" cy="1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4360" name="Rectangle 10"/>
            <p:cNvSpPr/>
            <p:nvPr/>
          </p:nvSpPr>
          <p:spPr>
            <a:xfrm>
              <a:off x="1104" y="2928"/>
              <a:ext cx="1247" cy="325"/>
            </a:xfrm>
            <a:prstGeom prst="rect">
              <a:avLst/>
            </a:prstGeom>
            <a:noFill/>
            <a:ln w="12700">
              <a:noFill/>
            </a:ln>
          </p:spPr>
          <p:txBody>
            <a:bodyPr lIns="90488" tIns="44450" rIns="90488" bIns="44450">
              <a:spAutoFit/>
            </a:bodyPr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2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8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6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4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4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5pPr>
            </a:lstStyle>
            <a:p>
              <a:pPr marL="0" lvl="0" indent="0" algn="ctr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id-ID" altLang="en-US" sz="2800" dirty="0">
                  <a:latin typeface="Times New Roman" panose="02020603050405020304" pitchFamily="18" charset="0"/>
                </a:rPr>
                <a:t>5 tahun</a:t>
              </a:r>
              <a:endParaRPr lang="id-ID" altLang="en-US" sz="3600" dirty="0">
                <a:latin typeface="Times New Roman" panose="02020603050405020304" pitchFamily="18" charset="0"/>
              </a:endParaRPr>
            </a:p>
          </p:txBody>
        </p:sp>
        <p:sp>
          <p:nvSpPr>
            <p:cNvPr id="14361" name="Line 11"/>
            <p:cNvSpPr/>
            <p:nvPr/>
          </p:nvSpPr>
          <p:spPr>
            <a:xfrm>
              <a:off x="1824" y="2544"/>
              <a:ext cx="0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3" name="Group 12"/>
          <p:cNvGrpSpPr/>
          <p:nvPr/>
        </p:nvGrpSpPr>
        <p:grpSpPr>
          <a:xfrm>
            <a:off x="5980113" y="1506538"/>
            <a:ext cx="1219200" cy="381000"/>
            <a:chOff x="1824" y="2592"/>
            <a:chExt cx="768" cy="240"/>
          </a:xfrm>
        </p:grpSpPr>
        <p:sp>
          <p:nvSpPr>
            <p:cNvPr id="14356" name="Line 13"/>
            <p:cNvSpPr/>
            <p:nvPr/>
          </p:nvSpPr>
          <p:spPr>
            <a:xfrm>
              <a:off x="1824" y="2592"/>
              <a:ext cx="720" cy="192"/>
            </a:xfrm>
            <a:prstGeom prst="line">
              <a:avLst/>
            </a:prstGeom>
            <a:ln w="57150" cap="flat" cmpd="sng">
              <a:solidFill>
                <a:srgbClr val="990033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4357" name="Line 14"/>
            <p:cNvSpPr/>
            <p:nvPr/>
          </p:nvSpPr>
          <p:spPr>
            <a:xfrm flipV="1">
              <a:off x="1872" y="2592"/>
              <a:ext cx="720" cy="240"/>
            </a:xfrm>
            <a:prstGeom prst="line">
              <a:avLst/>
            </a:prstGeom>
            <a:ln w="38100" cap="flat" cmpd="sng">
              <a:solidFill>
                <a:srgbClr val="990033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14343" name="Line 15"/>
          <p:cNvSpPr/>
          <p:nvPr/>
        </p:nvSpPr>
        <p:spPr>
          <a:xfrm>
            <a:off x="6056313" y="2590800"/>
            <a:ext cx="0" cy="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grpSp>
        <p:nvGrpSpPr>
          <p:cNvPr id="4" name="Group 16"/>
          <p:cNvGrpSpPr/>
          <p:nvPr/>
        </p:nvGrpSpPr>
        <p:grpSpPr>
          <a:xfrm>
            <a:off x="3998913" y="2667000"/>
            <a:ext cx="5181600" cy="1049338"/>
            <a:chOff x="1248" y="3323"/>
            <a:chExt cx="3264" cy="661"/>
          </a:xfrm>
        </p:grpSpPr>
        <p:sp>
          <p:nvSpPr>
            <p:cNvPr id="14352" name="Rectangle 17"/>
            <p:cNvSpPr/>
            <p:nvPr/>
          </p:nvSpPr>
          <p:spPr>
            <a:xfrm>
              <a:off x="1248" y="3323"/>
              <a:ext cx="2352" cy="325"/>
            </a:xfrm>
            <a:prstGeom prst="rect">
              <a:avLst/>
            </a:prstGeom>
            <a:noFill/>
            <a:ln w="12700">
              <a:noFill/>
            </a:ln>
          </p:spPr>
          <p:txBody>
            <a:bodyPr lIns="90488" tIns="44450" rIns="90488" bIns="44450">
              <a:spAutoFit/>
            </a:bodyPr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2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8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6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4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4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5pPr>
            </a:lstStyle>
            <a:p>
              <a:pPr marL="0" lvl="0" indent="0" algn="ctr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id-ID" altLang="en-US" sz="2800" dirty="0">
                  <a:latin typeface="Times New Roman" panose="02020603050405020304" pitchFamily="18" charset="0"/>
                </a:rPr>
                <a:t>$4,800</a:t>
              </a:r>
              <a:endParaRPr lang="id-ID" altLang="en-US" sz="2800" dirty="0">
                <a:latin typeface="Times New Roman" panose="02020603050405020304" pitchFamily="18" charset="0"/>
              </a:endParaRPr>
            </a:p>
          </p:txBody>
        </p:sp>
        <p:sp>
          <p:nvSpPr>
            <p:cNvPr id="14353" name="Line 18"/>
            <p:cNvSpPr/>
            <p:nvPr/>
          </p:nvSpPr>
          <p:spPr>
            <a:xfrm>
              <a:off x="1504" y="3658"/>
              <a:ext cx="1904" cy="1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4354" name="Rectangle 19"/>
            <p:cNvSpPr/>
            <p:nvPr/>
          </p:nvSpPr>
          <p:spPr>
            <a:xfrm>
              <a:off x="1824" y="3659"/>
              <a:ext cx="1247" cy="325"/>
            </a:xfrm>
            <a:prstGeom prst="rect">
              <a:avLst/>
            </a:prstGeom>
            <a:noFill/>
            <a:ln w="12700">
              <a:noFill/>
            </a:ln>
          </p:spPr>
          <p:txBody>
            <a:bodyPr lIns="90488" tIns="44450" rIns="90488" bIns="44450">
              <a:spAutoFit/>
            </a:bodyPr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2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8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6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4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4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5pPr>
            </a:lstStyle>
            <a:p>
              <a:pPr marL="0" lvl="0" indent="0" algn="ctr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id-ID" altLang="en-US" sz="2800" dirty="0">
                  <a:latin typeface="Times New Roman" panose="02020603050405020304" pitchFamily="18" charset="0"/>
                </a:rPr>
                <a:t>$24,000</a:t>
              </a:r>
              <a:endParaRPr lang="id-ID" altLang="en-US" sz="3600" dirty="0">
                <a:latin typeface="Times New Roman" panose="02020603050405020304" pitchFamily="18" charset="0"/>
              </a:endParaRPr>
            </a:p>
          </p:txBody>
        </p:sp>
        <p:sp>
          <p:nvSpPr>
            <p:cNvPr id="14355" name="Rectangle 20"/>
            <p:cNvSpPr/>
            <p:nvPr/>
          </p:nvSpPr>
          <p:spPr>
            <a:xfrm>
              <a:off x="3408" y="3467"/>
              <a:ext cx="1104" cy="325"/>
            </a:xfrm>
            <a:prstGeom prst="rect">
              <a:avLst/>
            </a:prstGeom>
            <a:noFill/>
            <a:ln w="12700">
              <a:noFill/>
            </a:ln>
          </p:spPr>
          <p:txBody>
            <a:bodyPr lIns="90488" tIns="44450" rIns="90488" bIns="44450">
              <a:spAutoFit/>
            </a:bodyPr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2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8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6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4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panose="05040102010807070707" pitchFamily="18" charset="2"/>
                <a:buChar char=""/>
                <a:defRPr sz="1400" b="0" i="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5pPr>
            </a:lstStyle>
            <a:p>
              <a:pPr marL="0" lvl="0" indent="0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id-ID" altLang="en-US" sz="2800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= </a:t>
              </a:r>
              <a:r>
                <a:rPr lang="id-ID" altLang="en-US" sz="2800" b="1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20%</a:t>
              </a:r>
              <a:endParaRPr lang="id-ID" altLang="en-US" sz="2800" b="1" dirty="0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5" name="Rectangle 21"/>
          <p:cNvSpPr/>
          <p:nvPr/>
        </p:nvSpPr>
        <p:spPr>
          <a:xfrm>
            <a:off x="755650" y="2203450"/>
            <a:ext cx="3240088" cy="1370013"/>
          </a:xfrm>
          <a:prstGeom prst="rect">
            <a:avLst/>
          </a:prstGeom>
          <a:noFill/>
          <a:ln w="12700">
            <a:noFill/>
          </a:ln>
        </p:spPr>
        <p:txBody>
          <a:bodyPr lIns="90488" tIns="44450" rIns="90488" bIns="4445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spcBef>
                <a:spcPct val="50000"/>
              </a:spcBef>
              <a:buClrTx/>
              <a:buSzTx/>
              <a:buFontTx/>
              <a:buNone/>
            </a:pPr>
            <a:r>
              <a:rPr lang="id-ID" altLang="en-US" sz="2800" dirty="0">
                <a:latin typeface="Times New Roman" panose="02020603050405020304" pitchFamily="18" charset="0"/>
              </a:rPr>
              <a:t>Mengabaikan nilai sisa, menghitung tingkat garis lurus</a:t>
            </a:r>
            <a:endParaRPr lang="id-ID" altLang="en-US" sz="2800" dirty="0">
              <a:latin typeface="Times New Roman" panose="02020603050405020304" pitchFamily="18" charset="0"/>
            </a:endParaRPr>
          </a:p>
        </p:txBody>
      </p:sp>
      <p:sp>
        <p:nvSpPr>
          <p:cNvPr id="14346" name="Oval 22"/>
          <p:cNvSpPr/>
          <p:nvPr/>
        </p:nvSpPr>
        <p:spPr>
          <a:xfrm>
            <a:off x="1474788" y="1371600"/>
            <a:ext cx="1801812" cy="688975"/>
          </a:xfrm>
          <a:prstGeom prst="ellipse">
            <a:avLst/>
          </a:prstGeom>
          <a:solidFill>
            <a:srgbClr val="FFFFFF"/>
          </a:solidFill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107763" dir="2699999" algn="ctr" rotWithShape="0">
              <a:schemeClr val="tx2"/>
            </a:outerShdw>
          </a:effectLst>
        </p:spPr>
        <p:txBody>
          <a:bodyPr wrap="none" lIns="90488" tIns="44450" rIns="90488" bIns="44450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id-ID" altLang="en-US" sz="3200" dirty="0">
                <a:solidFill>
                  <a:srgbClr val="000099"/>
                </a:solidFill>
                <a:latin typeface="Times New Roman" panose="02020603050405020304" pitchFamily="18" charset="0"/>
              </a:rPr>
              <a:t>Tahap 1</a:t>
            </a:r>
            <a:endParaRPr lang="id-ID" altLang="en-US" sz="3200" dirty="0">
              <a:solidFill>
                <a:srgbClr val="0000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AutoShape 23"/>
          <p:cNvSpPr/>
          <p:nvPr/>
        </p:nvSpPr>
        <p:spPr>
          <a:xfrm>
            <a:off x="5867400" y="3716338"/>
            <a:ext cx="3276600" cy="1176337"/>
          </a:xfrm>
          <a:prstGeom prst="wedgeRoundRectCallout">
            <a:avLst>
              <a:gd name="adj1" fmla="val 48208"/>
              <a:gd name="adj2" fmla="val -91028"/>
              <a:gd name="adj3" fmla="val 16667"/>
            </a:avLst>
          </a:prstGeom>
          <a:solidFill>
            <a:srgbClr val="FFFFFF"/>
          </a:solidFill>
          <a:ln w="127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  <a:effectLst>
            <a:outerShdw dist="107763" dir="2699999" algn="ctr" rotWithShape="0">
              <a:schemeClr val="tx1"/>
            </a:outerShdw>
          </a:effectLst>
        </p:spPr>
        <p:txBody>
          <a:bodyPr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spcBef>
                <a:spcPct val="50000"/>
              </a:spcBef>
              <a:buClrTx/>
              <a:buSzTx/>
              <a:buFontTx/>
              <a:buNone/>
            </a:pPr>
            <a:r>
              <a:rPr lang="id-ID" altLang="en-US" dirty="0">
                <a:latin typeface="Times New Roman" panose="02020603050405020304" pitchFamily="18" charset="0"/>
              </a:rPr>
              <a:t>Cara mudahnya dengan membagi satu dengan jumlah tahun (1 ÷ 5 = .20).</a:t>
            </a:r>
            <a:endParaRPr lang="id-ID" altLang="en-US" dirty="0">
              <a:latin typeface="Times New Roman" panose="02020603050405020304" pitchFamily="18" charset="0"/>
            </a:endParaRPr>
          </a:p>
        </p:txBody>
      </p:sp>
      <p:sp>
        <p:nvSpPr>
          <p:cNvPr id="7" name="Rectangle 24"/>
          <p:cNvSpPr/>
          <p:nvPr/>
        </p:nvSpPr>
        <p:spPr>
          <a:xfrm>
            <a:off x="215900" y="4795838"/>
            <a:ext cx="4500563" cy="515937"/>
          </a:xfrm>
          <a:prstGeom prst="rect">
            <a:avLst/>
          </a:prstGeom>
          <a:noFill/>
          <a:ln w="12700">
            <a:noFill/>
          </a:ln>
        </p:spPr>
        <p:txBody>
          <a:bodyPr lIns="90488" tIns="44450" rIns="90488" bIns="4445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spcBef>
                <a:spcPct val="50000"/>
              </a:spcBef>
              <a:buClrTx/>
              <a:buSzTx/>
              <a:buFontTx/>
              <a:buNone/>
            </a:pPr>
            <a:r>
              <a:rPr lang="id-ID" altLang="en-US" sz="2800" dirty="0">
                <a:latin typeface="Times New Roman" panose="02020603050405020304" pitchFamily="18" charset="0"/>
              </a:rPr>
              <a:t>Tingkat garis lurus dikali dua.</a:t>
            </a:r>
            <a:endParaRPr lang="id-ID" altLang="en-US" sz="2800" dirty="0">
              <a:latin typeface="Times New Roman" panose="02020603050405020304" pitchFamily="18" charset="0"/>
            </a:endParaRPr>
          </a:p>
        </p:txBody>
      </p:sp>
      <p:sp>
        <p:nvSpPr>
          <p:cNvPr id="8" name="Oval 25"/>
          <p:cNvSpPr/>
          <p:nvPr/>
        </p:nvSpPr>
        <p:spPr>
          <a:xfrm>
            <a:off x="1476375" y="3716338"/>
            <a:ext cx="1968500" cy="977900"/>
          </a:xfrm>
          <a:prstGeom prst="ellipse">
            <a:avLst/>
          </a:prstGeom>
          <a:solidFill>
            <a:srgbClr val="FFFFFF"/>
          </a:solidFill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107763" dir="2699999" algn="ctr" rotWithShape="0">
              <a:schemeClr val="tx2"/>
            </a:outerShdw>
          </a:effectLst>
        </p:spPr>
        <p:txBody>
          <a:bodyPr wrap="none" lIns="90488" tIns="44450" rIns="90488" bIns="44450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id-ID" altLang="en-US" sz="3200" dirty="0">
                <a:solidFill>
                  <a:srgbClr val="00279F"/>
                </a:solidFill>
                <a:latin typeface="Times New Roman" panose="02020603050405020304" pitchFamily="18" charset="0"/>
              </a:rPr>
              <a:t>Tahap 2</a:t>
            </a:r>
            <a:endParaRPr lang="id-ID" altLang="en-US" sz="3200" dirty="0">
              <a:solidFill>
                <a:srgbClr val="00279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362" name="Text Box 26"/>
          <p:cNvSpPr txBox="1"/>
          <p:nvPr/>
        </p:nvSpPr>
        <p:spPr>
          <a:xfrm>
            <a:off x="1187450" y="5300663"/>
            <a:ext cx="2562225" cy="519112"/>
          </a:xfrm>
          <a:prstGeom prst="rect">
            <a:avLst/>
          </a:prstGeom>
          <a:noFill/>
          <a:ln w="12700">
            <a:noFill/>
          </a:ln>
        </p:spPr>
        <p:txBody>
          <a:bodyPr anchor="ctr" anchorCtr="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spcBef>
                <a:spcPct val="50000"/>
              </a:spcBef>
              <a:buClrTx/>
              <a:buSzTx/>
              <a:buFontTx/>
              <a:buNone/>
            </a:pPr>
            <a:r>
              <a:rPr lang="id-ID" altLang="en-US" sz="2800" dirty="0">
                <a:latin typeface="Times New Roman" panose="02020603050405020304" pitchFamily="18" charset="0"/>
              </a:rPr>
              <a:t>.20 x 2 = .40</a:t>
            </a:r>
            <a:endParaRPr lang="id-ID" altLang="en-US" sz="2800" dirty="0">
              <a:latin typeface="Times New Roman" panose="02020603050405020304" pitchFamily="18" charset="0"/>
            </a:endParaRPr>
          </a:p>
        </p:txBody>
      </p:sp>
      <p:sp>
        <p:nvSpPr>
          <p:cNvPr id="14363" name="Text Box 27"/>
          <p:cNvSpPr txBox="1"/>
          <p:nvPr/>
        </p:nvSpPr>
        <p:spPr>
          <a:xfrm>
            <a:off x="71438" y="5805488"/>
            <a:ext cx="8316912" cy="714375"/>
          </a:xfrm>
          <a:prstGeom prst="rect">
            <a:avLst/>
          </a:prstGeom>
          <a:solidFill>
            <a:schemeClr val="bg1"/>
          </a:solidFill>
          <a:ln w="127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  <a:effectLst>
            <a:outerShdw dist="107763" dir="2699999" algn="ctr" rotWithShape="0">
              <a:schemeClr val="tx1"/>
            </a:outerShdw>
          </a:effectLst>
        </p:spPr>
        <p:txBody>
          <a:bodyPr anchor="ctr" anchorCtr="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</a:lstStyle>
          <a:p>
            <a:pPr marL="0" lvl="0" indent="0" algn="ctr">
              <a:spcBef>
                <a:spcPct val="50000"/>
              </a:spcBef>
              <a:buClrTx/>
              <a:buSzTx/>
              <a:buFontTx/>
              <a:buNone/>
            </a:pPr>
            <a:r>
              <a:rPr lang="id-ID" altLang="en-US" dirty="0">
                <a:latin typeface="Times New Roman" panose="02020603050405020304" pitchFamily="18" charset="0"/>
              </a:rPr>
              <a:t>Untuk tahun pertama, biaya dari asset dikalikan dengan .40. Set</a:t>
            </a:r>
            <a:r>
              <a:rPr lang="en-US" altLang="en-US" dirty="0">
                <a:latin typeface="Times New Roman" panose="02020603050405020304" pitchFamily="18" charset="0"/>
              </a:rPr>
              <a:t>e</a:t>
            </a:r>
            <a:r>
              <a:rPr lang="id-ID" altLang="en-US" dirty="0">
                <a:latin typeface="Times New Roman" panose="02020603050405020304" pitchFamily="18" charset="0"/>
              </a:rPr>
              <a:t>lah tahun pertama, nilai buku yang menurun dari aset dikalikan dengan .40.</a:t>
            </a:r>
            <a:endParaRPr lang="id-ID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0"/>
                            </p:stCondLst>
                            <p:childTnLst>
                              <p:par>
                                <p:cTn id="17" presetID="1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17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4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43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43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2" grpId="0"/>
      <p:bldP spid="5" grpId="0"/>
      <p:bldP spid="6" grpId="0" animBg="1"/>
      <p:bldP spid="7" grpId="0"/>
      <p:bldP spid="8" grpId="0" animBg="1"/>
      <p:bldP spid="14362" grpId="0"/>
      <p:bldP spid="14363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>
            <a:fillRect/>
          </a:stretch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0</TotalTime>
  <Words>11548</Words>
  <Application>WPS Presentation</Application>
  <PresentationFormat>On-screen Show (4:3)</PresentationFormat>
  <Paragraphs>590</Paragraphs>
  <Slides>31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31</vt:i4>
      </vt:variant>
    </vt:vector>
  </HeadingPairs>
  <TitlesOfParts>
    <vt:vector size="42" baseType="lpstr">
      <vt:lpstr>Arial</vt:lpstr>
      <vt:lpstr>SimSun</vt:lpstr>
      <vt:lpstr>Wingdings</vt:lpstr>
      <vt:lpstr>Century Gothic</vt:lpstr>
      <vt:lpstr>Wingdings 3</vt:lpstr>
      <vt:lpstr>Calibri</vt:lpstr>
      <vt:lpstr>Times New Roman</vt:lpstr>
      <vt:lpstr>Arial</vt:lpstr>
      <vt:lpstr>Microsoft YaHei</vt:lpstr>
      <vt:lpstr>Arial Unicode MS</vt:lpstr>
      <vt:lpstr>Ion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FEUI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Aktiva Tetap dan Aktiva Tak Berwujud</dc:title>
  <dc:creator>Muhammad Ridwan</dc:creator>
  <cp:lastModifiedBy>Lely Indriaty</cp:lastModifiedBy>
  <cp:revision>64</cp:revision>
  <dcterms:created xsi:type="dcterms:W3CDTF">2006-10-17T22:41:58Z</dcterms:created>
  <dcterms:modified xsi:type="dcterms:W3CDTF">2025-12-16T00:46:17Z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FDBE7B93AAE64C1A924EB07EA020153E_13</vt:lpwstr>
  </property>
  <property fmtid="{D5CDD505-2E9C-101B-9397-08002B2CF9AE}" pid="3" name="KSOProductBuildVer">
    <vt:lpwstr>1033-12.2.0.23155</vt:lpwstr>
  </property>
</Properties>
</file>